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9"/>
  </p:notesMasterIdLst>
  <p:sldIdLst>
    <p:sldId id="365" r:id="rId2"/>
    <p:sldId id="304" r:id="rId3"/>
    <p:sldId id="317" r:id="rId4"/>
    <p:sldId id="366" r:id="rId5"/>
    <p:sldId id="319" r:id="rId6"/>
    <p:sldId id="297" r:id="rId7"/>
    <p:sldId id="320" r:id="rId8"/>
    <p:sldId id="321" r:id="rId9"/>
    <p:sldId id="322" r:id="rId10"/>
    <p:sldId id="338" r:id="rId11"/>
    <p:sldId id="339" r:id="rId12"/>
    <p:sldId id="340" r:id="rId13"/>
    <p:sldId id="341" r:id="rId14"/>
    <p:sldId id="367" r:id="rId15"/>
    <p:sldId id="368" r:id="rId16"/>
    <p:sldId id="369" r:id="rId17"/>
    <p:sldId id="342" r:id="rId18"/>
    <p:sldId id="370" r:id="rId19"/>
    <p:sldId id="343" r:id="rId20"/>
    <p:sldId id="257" r:id="rId21"/>
    <p:sldId id="258" r:id="rId22"/>
    <p:sldId id="316" r:id="rId23"/>
    <p:sldId id="300" r:id="rId24"/>
    <p:sldId id="260" r:id="rId25"/>
    <p:sldId id="264" r:id="rId26"/>
    <p:sldId id="295" r:id="rId27"/>
    <p:sldId id="302" r:id="rId28"/>
    <p:sldId id="274" r:id="rId29"/>
    <p:sldId id="311" r:id="rId30"/>
    <p:sldId id="296" r:id="rId31"/>
    <p:sldId id="305" r:id="rId32"/>
    <p:sldId id="306" r:id="rId33"/>
    <p:sldId id="275" r:id="rId34"/>
    <p:sldId id="313" r:id="rId35"/>
    <p:sldId id="308" r:id="rId36"/>
    <p:sldId id="279" r:id="rId37"/>
    <p:sldId id="289" r:id="rId38"/>
    <p:sldId id="318" r:id="rId39"/>
    <p:sldId id="281" r:id="rId40"/>
    <p:sldId id="303" r:id="rId41"/>
    <p:sldId id="282" r:id="rId42"/>
    <p:sldId id="291" r:id="rId43"/>
    <p:sldId id="292" r:id="rId44"/>
    <p:sldId id="346" r:id="rId45"/>
    <p:sldId id="298" r:id="rId46"/>
    <p:sldId id="293" r:id="rId47"/>
    <p:sldId id="284" r:id="rId48"/>
    <p:sldId id="270" r:id="rId49"/>
    <p:sldId id="347" r:id="rId50"/>
    <p:sldId id="348" r:id="rId51"/>
    <p:sldId id="329" r:id="rId52"/>
    <p:sldId id="330" r:id="rId53"/>
    <p:sldId id="331" r:id="rId54"/>
    <p:sldId id="349" r:id="rId55"/>
    <p:sldId id="263" r:id="rId56"/>
    <p:sldId id="350" r:id="rId57"/>
    <p:sldId id="351" r:id="rId58"/>
    <p:sldId id="312" r:id="rId59"/>
    <p:sldId id="352" r:id="rId60"/>
    <p:sldId id="353" r:id="rId61"/>
    <p:sldId id="310" r:id="rId62"/>
    <p:sldId id="354"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256" r:id="rId82"/>
    <p:sldId id="355" r:id="rId83"/>
    <p:sldId id="259" r:id="rId84"/>
    <p:sldId id="356" r:id="rId85"/>
    <p:sldId id="261" r:id="rId86"/>
    <p:sldId id="262" r:id="rId87"/>
    <p:sldId id="357" r:id="rId88"/>
    <p:sldId id="358" r:id="rId89"/>
    <p:sldId id="265" r:id="rId90"/>
    <p:sldId id="266" r:id="rId91"/>
    <p:sldId id="267" r:id="rId92"/>
    <p:sldId id="268" r:id="rId93"/>
    <p:sldId id="269" r:id="rId94"/>
    <p:sldId id="359" r:id="rId95"/>
    <p:sldId id="271" r:id="rId96"/>
    <p:sldId id="272" r:id="rId97"/>
    <p:sldId id="273" r:id="rId98"/>
    <p:sldId id="360" r:id="rId99"/>
    <p:sldId id="361" r:id="rId100"/>
    <p:sldId id="276" r:id="rId101"/>
    <p:sldId id="277" r:id="rId102"/>
    <p:sldId id="278" r:id="rId103"/>
    <p:sldId id="362" r:id="rId104"/>
    <p:sldId id="307" r:id="rId105"/>
    <p:sldId id="309" r:id="rId106"/>
    <p:sldId id="363" r:id="rId107"/>
    <p:sldId id="364" r:id="rId108"/>
    <p:sldId id="389" r:id="rId109"/>
    <p:sldId id="390" r:id="rId110"/>
    <p:sldId id="403" r:id="rId111"/>
    <p:sldId id="549" r:id="rId112"/>
    <p:sldId id="517" r:id="rId113"/>
    <p:sldId id="467" r:id="rId114"/>
    <p:sldId id="468" r:id="rId115"/>
    <p:sldId id="469" r:id="rId116"/>
    <p:sldId id="470" r:id="rId117"/>
    <p:sldId id="471" r:id="rId118"/>
    <p:sldId id="472" r:id="rId119"/>
    <p:sldId id="476" r:id="rId120"/>
    <p:sldId id="477" r:id="rId121"/>
    <p:sldId id="601" r:id="rId122"/>
    <p:sldId id="602" r:id="rId123"/>
    <p:sldId id="628" r:id="rId124"/>
    <p:sldId id="603" r:id="rId125"/>
    <p:sldId id="604" r:id="rId126"/>
    <p:sldId id="620" r:id="rId127"/>
    <p:sldId id="617" r:id="rId128"/>
    <p:sldId id="618" r:id="rId129"/>
    <p:sldId id="619" r:id="rId130"/>
    <p:sldId id="591" r:id="rId131"/>
    <p:sldId id="592" r:id="rId132"/>
    <p:sldId id="626" r:id="rId133"/>
    <p:sldId id="609" r:id="rId134"/>
    <p:sldId id="610" r:id="rId135"/>
    <p:sldId id="624" r:id="rId136"/>
    <p:sldId id="625" r:id="rId137"/>
    <p:sldId id="621" r:id="rId138"/>
    <p:sldId id="557" r:id="rId139"/>
    <p:sldId id="622" r:id="rId140"/>
    <p:sldId id="612" r:id="rId141"/>
    <p:sldId id="613" r:id="rId142"/>
    <p:sldId id="629" r:id="rId143"/>
    <p:sldId id="627" r:id="rId144"/>
    <p:sldId id="623" r:id="rId145"/>
    <p:sldId id="630" r:id="rId146"/>
    <p:sldId id="631" r:id="rId147"/>
    <p:sldId id="632" r:id="rId148"/>
    <p:sldId id="614" r:id="rId149"/>
    <p:sldId id="280" r:id="rId150"/>
    <p:sldId id="633" r:id="rId151"/>
    <p:sldId id="634" r:id="rId152"/>
    <p:sldId id="283" r:id="rId153"/>
    <p:sldId id="635" r:id="rId154"/>
    <p:sldId id="285" r:id="rId155"/>
    <p:sldId id="615" r:id="rId156"/>
    <p:sldId id="616" r:id="rId157"/>
    <p:sldId id="636" r:id="rId1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68AF6AC4-A157-413E-A943-77A2B593809A}">
      <dgm:prSet phldrT="[文字]" custT="1"/>
      <dgm:spPr/>
      <dgm:t>
        <a:bodyPr/>
        <a:lstStyle/>
        <a:p>
          <a:r>
            <a:rPr lang="en-US" altLang="zh-TW" sz="2800" dirty="0"/>
            <a:t>Step 2: goodness of function</a:t>
          </a:r>
          <a:endParaRPr lang="zh-TW" altLang="en-US" sz="2800" dirty="0"/>
        </a:p>
      </dgm:t>
    </dgm:pt>
    <dgm:pt modelId="{A0FB97BE-4134-4DB4-88C2-019F601E5B07}" type="parTrans" cxnId="{E0F0CC33-1AFF-4E6F-8A92-7DBADF24B6A2}">
      <dgm:prSet/>
      <dgm:spPr/>
      <dgm:t>
        <a:bodyPr/>
        <a:lstStyle/>
        <a:p>
          <a:endParaRPr lang="zh-TW" altLang="en-US"/>
        </a:p>
      </dgm:t>
    </dgm:pt>
    <dgm:pt modelId="{B74A4E88-AC00-472F-AA92-0C3BFAD673FA}" type="sibTrans" cxnId="{E0F0CC33-1AFF-4E6F-8A92-7DBADF24B6A2}">
      <dgm:prSet/>
      <dgm:spPr/>
      <dgm:t>
        <a:bodyPr/>
        <a:lstStyle/>
        <a:p>
          <a:endParaRPr lang="zh-TW" altLang="en-US"/>
        </a:p>
      </dgm:t>
    </dgm:pt>
    <dgm:pt modelId="{838C9766-C422-41F6-872C-5F3EAAA9A94F}">
      <dgm:prSet phldrT="[文字]" custT="1"/>
      <dgm:spPr/>
      <dgm:t>
        <a:bodyPr/>
        <a:lstStyle/>
        <a:p>
          <a:r>
            <a:rPr lang="en-US" altLang="zh-TW" sz="2800" dirty="0"/>
            <a:t>Step 3: pick the best function</a:t>
          </a:r>
          <a:endParaRPr lang="zh-TW" altLang="en-US" sz="2800" dirty="0"/>
        </a:p>
      </dgm:t>
    </dgm:pt>
    <dgm:pt modelId="{ED85ABCC-1599-46D5-8D79-5F8D47102174}" type="parTrans" cxnId="{5DD8715A-6FCC-48EE-B11F-00E577A24C88}">
      <dgm:prSet/>
      <dgm:spPr/>
      <dgm:t>
        <a:bodyPr/>
        <a:lstStyle/>
        <a:p>
          <a:endParaRPr lang="zh-TW" altLang="en-US"/>
        </a:p>
      </dgm:t>
    </dgm:pt>
    <dgm:pt modelId="{0FA9D5B3-0255-46FC-86B3-C2800C42F094}" type="sibTrans" cxnId="{5DD8715A-6FCC-48EE-B11F-00E577A24C88}">
      <dgm:prSet/>
      <dgm:spPr/>
      <dgm:t>
        <a:bodyPr/>
        <a:lstStyle/>
        <a:p>
          <a:endParaRPr lang="zh-TW" altLang="en-US"/>
        </a:p>
      </dgm:t>
    </dgm:pt>
    <dgm:pt modelId="{6A493627-A8CE-458E-9FA6-3A00EC3686A2}" type="pres">
      <dgm:prSet presAssocID="{7ABBEAF7-C373-4176-BC82-DCCB6D5E3E26}" presName="Name0" presStyleCnt="0">
        <dgm:presLayoutVars>
          <dgm:dir/>
          <dgm:animLvl val="lvl"/>
          <dgm:resizeHandles val="exact"/>
        </dgm:presLayoutVars>
      </dgm:prSet>
      <dgm:spPr/>
    </dgm:pt>
    <dgm:pt modelId="{39CF3BA0-AA23-4949-AFA0-BDD50F26DB42}" type="pres">
      <dgm:prSet presAssocID="{838C9766-C422-41F6-872C-5F3EAAA9A94F}" presName="boxAndChildren" presStyleCnt="0"/>
      <dgm:spPr/>
    </dgm:pt>
    <dgm:pt modelId="{984FAD53-B753-4A58-A177-0DF55E30F75D}" type="pres">
      <dgm:prSet presAssocID="{838C9766-C422-41F6-872C-5F3EAAA9A94F}" presName="parentTextBox" presStyleLbl="node1" presStyleIdx="0" presStyleCnt="3"/>
      <dgm:spPr/>
    </dgm:pt>
    <dgm:pt modelId="{A1663AA5-740E-4FDF-ADD2-27E43D433575}" type="pres">
      <dgm:prSet presAssocID="{B74A4E88-AC00-472F-AA92-0C3BFAD673FA}" presName="sp" presStyleCnt="0"/>
      <dgm:spPr/>
    </dgm:pt>
    <dgm:pt modelId="{5C2994BA-95EC-4AC2-AFA4-1B22FBEBB354}" type="pres">
      <dgm:prSet presAssocID="{68AF6AC4-A157-413E-A943-77A2B593809A}" presName="arrowAndChildren" presStyleCnt="0"/>
      <dgm:spPr/>
    </dgm:pt>
    <dgm:pt modelId="{1E9D90BD-C08F-4B8E-BA1A-67740CDA9EFC}" type="pres">
      <dgm:prSet presAssocID="{68AF6AC4-A157-413E-A943-77A2B593809A}" presName="parentTextArrow" presStyleLbl="node1" presStyleIdx="1" presStyleCnt="3"/>
      <dgm:spPr/>
    </dgm:pt>
    <dgm:pt modelId="{6B7612A3-1F46-4536-B12F-8EF141796DD7}" type="pres">
      <dgm:prSet presAssocID="{E857221A-734F-4396-A642-04F985B7D590}" presName="sp" presStyleCnt="0"/>
      <dgm:spPr/>
    </dgm:pt>
    <dgm:pt modelId="{CF8B7011-CFF3-437B-8D62-509F4A4CAC99}" type="pres">
      <dgm:prSet presAssocID="{801111EC-7761-4006-9B8D-BDD3478D6A0C}" presName="arrowAndChildren" presStyleCnt="0"/>
      <dgm:spPr/>
    </dgm:pt>
    <dgm:pt modelId="{E824EC70-AE1E-4100-B32E-97CD66F66319}" type="pres">
      <dgm:prSet presAssocID="{801111EC-7761-4006-9B8D-BDD3478D6A0C}" presName="parentTextArrow" presStyleLbl="node1" presStyleIdx="2" presStyleCnt="3"/>
      <dgm:spPr/>
    </dgm:pt>
  </dgm:ptLst>
  <dgm:cxnLst>
    <dgm:cxn modelId="{7021B101-6AE5-4EA4-923F-149909DC3C09}" srcId="{7ABBEAF7-C373-4176-BC82-DCCB6D5E3E26}" destId="{801111EC-7761-4006-9B8D-BDD3478D6A0C}" srcOrd="0" destOrd="0" parTransId="{741192AF-66D8-44B3-8D71-D609A9576CFF}" sibTransId="{E857221A-734F-4396-A642-04F985B7D590}"/>
    <dgm:cxn modelId="{E0F0CC33-1AFF-4E6F-8A92-7DBADF24B6A2}" srcId="{7ABBEAF7-C373-4176-BC82-DCCB6D5E3E26}" destId="{68AF6AC4-A157-413E-A943-77A2B593809A}" srcOrd="1" destOrd="0" parTransId="{A0FB97BE-4134-4DB4-88C2-019F601E5B07}" sibTransId="{B74A4E88-AC00-472F-AA92-0C3BFAD673FA}"/>
    <dgm:cxn modelId="{C4C06B3F-5FD2-4A64-824C-3E63187AF6BF}" type="presOf" srcId="{801111EC-7761-4006-9B8D-BDD3478D6A0C}" destId="{E824EC70-AE1E-4100-B32E-97CD66F66319}" srcOrd="0" destOrd="0" presId="urn:microsoft.com/office/officeart/2005/8/layout/process4"/>
    <dgm:cxn modelId="{027E675B-E36E-41CB-AF05-682124408BAC}" type="presOf" srcId="{68AF6AC4-A157-413E-A943-77A2B593809A}" destId="{1E9D90BD-C08F-4B8E-BA1A-67740CDA9EFC}" srcOrd="0" destOrd="0" presId="urn:microsoft.com/office/officeart/2005/8/layout/process4"/>
    <dgm:cxn modelId="{5DD8715A-6FCC-48EE-B11F-00E577A24C88}" srcId="{7ABBEAF7-C373-4176-BC82-DCCB6D5E3E26}" destId="{838C9766-C422-41F6-872C-5F3EAAA9A94F}" srcOrd="2" destOrd="0" parTransId="{ED85ABCC-1599-46D5-8D79-5F8D47102174}" sibTransId="{0FA9D5B3-0255-46FC-86B3-C2800C42F094}"/>
    <dgm:cxn modelId="{B9B3E985-332A-4722-9ADB-FD213F46FD24}" type="presOf" srcId="{7ABBEAF7-C373-4176-BC82-DCCB6D5E3E26}" destId="{6A493627-A8CE-458E-9FA6-3A00EC3686A2}" srcOrd="0" destOrd="0" presId="urn:microsoft.com/office/officeart/2005/8/layout/process4"/>
    <dgm:cxn modelId="{AF6B36D7-D1B2-4822-AE51-2A8BBE43E86B}" type="presOf" srcId="{838C9766-C422-41F6-872C-5F3EAAA9A94F}" destId="{984FAD53-B753-4A58-A177-0DF55E30F75D}" srcOrd="0" destOrd="0" presId="urn:microsoft.com/office/officeart/2005/8/layout/process4"/>
    <dgm:cxn modelId="{37D5568F-2CDE-4094-ACEE-99280B0E7851}" type="presParOf" srcId="{6A493627-A8CE-458E-9FA6-3A00EC3686A2}" destId="{39CF3BA0-AA23-4949-AFA0-BDD50F26DB42}" srcOrd="0" destOrd="0" presId="urn:microsoft.com/office/officeart/2005/8/layout/process4"/>
    <dgm:cxn modelId="{E327B1AA-3D83-4F75-923B-5D9578FCAB83}" type="presParOf" srcId="{39CF3BA0-AA23-4949-AFA0-BDD50F26DB42}" destId="{984FAD53-B753-4A58-A177-0DF55E30F75D}" srcOrd="0" destOrd="0" presId="urn:microsoft.com/office/officeart/2005/8/layout/process4"/>
    <dgm:cxn modelId="{B78FE124-B6A5-4B5A-A82F-0DB8AC56F942}" type="presParOf" srcId="{6A493627-A8CE-458E-9FA6-3A00EC3686A2}" destId="{A1663AA5-740E-4FDF-ADD2-27E43D433575}" srcOrd="1" destOrd="0" presId="urn:microsoft.com/office/officeart/2005/8/layout/process4"/>
    <dgm:cxn modelId="{BA46F452-6351-456C-A882-CC746B8F4780}" type="presParOf" srcId="{6A493627-A8CE-458E-9FA6-3A00EC3686A2}" destId="{5C2994BA-95EC-4AC2-AFA4-1B22FBEBB354}" srcOrd="2" destOrd="0" presId="urn:microsoft.com/office/officeart/2005/8/layout/process4"/>
    <dgm:cxn modelId="{AC365965-F79F-4FB7-A4E8-7D97607DF9A9}" type="presParOf" srcId="{5C2994BA-95EC-4AC2-AFA4-1B22FBEBB354}" destId="{1E9D90BD-C08F-4B8E-BA1A-67740CDA9EFC}" srcOrd="0" destOrd="0" presId="urn:microsoft.com/office/officeart/2005/8/layout/process4"/>
    <dgm:cxn modelId="{C6120EB1-931A-4136-8254-7E9DC3E0FD20}" type="presParOf" srcId="{6A493627-A8CE-458E-9FA6-3A00EC3686A2}" destId="{6B7612A3-1F46-4536-B12F-8EF141796DD7}" srcOrd="3" destOrd="0" presId="urn:microsoft.com/office/officeart/2005/8/layout/process4"/>
    <dgm:cxn modelId="{22EA36C0-78EB-4763-B997-275F1E5B6BDB}" type="presParOf" srcId="{6A493627-A8CE-458E-9FA6-3A00EC3686A2}" destId="{CF8B7011-CFF3-437B-8D62-509F4A4CAC99}" srcOrd="4" destOrd="0" presId="urn:microsoft.com/office/officeart/2005/8/layout/process4"/>
    <dgm:cxn modelId="{5010DCE6-7AA6-43D0-8088-47EA07072850}" type="presParOf" srcId="{CF8B7011-CFF3-437B-8D62-509F4A4CAC99}" destId="{E824EC70-AE1E-4100-B32E-97CD66F6631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Adaptive Learning Rate</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New activation function</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2"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2" custScaleY="60758">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CD86AC1-3F4E-4A5A-92D6-248263A2DCDB}"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zh-TW" altLang="en-US"/>
        </a:p>
      </dgm:t>
    </dgm:pt>
    <dgm:pt modelId="{15680942-B9A7-416B-8FC4-A19088CD177C}">
      <dgm:prSet phldrT="[文字]" custT="1"/>
      <dgm:spPr/>
      <dgm:t>
        <a:bodyPr/>
        <a:lstStyle/>
        <a:p>
          <a:r>
            <a:rPr lang="en-US" altLang="zh-TW" sz="2400" dirty="0"/>
            <a:t>Regularization</a:t>
          </a:r>
          <a:endParaRPr lang="zh-TW" altLang="en-US" sz="2400" dirty="0"/>
        </a:p>
      </dgm:t>
    </dgm:pt>
    <dgm:pt modelId="{238D0A8C-1EBB-40BC-94E1-F2329A07E5D0}" type="sibTrans" cxnId="{8B508346-5127-45A9-8A38-CD129108432E}">
      <dgm:prSet/>
      <dgm:spPr/>
      <dgm:t>
        <a:bodyPr/>
        <a:lstStyle/>
        <a:p>
          <a:endParaRPr lang="zh-TW" altLang="en-US"/>
        </a:p>
      </dgm:t>
    </dgm:pt>
    <dgm:pt modelId="{2801E90B-4C97-4121-8DC8-B048D73241CF}" type="parTrans" cxnId="{8B508346-5127-45A9-8A38-CD129108432E}">
      <dgm:prSet/>
      <dgm:spPr/>
      <dgm:t>
        <a:bodyPr/>
        <a:lstStyle/>
        <a:p>
          <a:endParaRPr lang="zh-TW" altLang="en-US"/>
        </a:p>
      </dgm:t>
    </dgm:pt>
    <dgm:pt modelId="{4A19FF40-536E-440C-BB43-E46E0A15623D}">
      <dgm:prSet phldrT="[文字]" custT="1"/>
      <dgm:spPr/>
      <dgm:t>
        <a:bodyPr/>
        <a:lstStyle/>
        <a:p>
          <a:r>
            <a:rPr lang="en-US" altLang="zh-TW" sz="2400" dirty="0"/>
            <a:t>Early Stopping</a:t>
          </a:r>
          <a:endParaRPr lang="zh-TW" altLang="en-US" sz="2400" dirty="0"/>
        </a:p>
      </dgm:t>
    </dgm:pt>
    <dgm:pt modelId="{C8B85BDF-6D9C-47D2-B732-2EFB330B20FB}" type="parTrans" cxnId="{E8AD407D-D452-46C3-990C-2E7F156328AD}">
      <dgm:prSet/>
      <dgm:spPr/>
      <dgm:t>
        <a:bodyPr/>
        <a:lstStyle/>
        <a:p>
          <a:endParaRPr lang="zh-TW" altLang="en-US"/>
        </a:p>
      </dgm:t>
    </dgm:pt>
    <dgm:pt modelId="{0FACAF10-5755-4E9E-B485-EB4742D2EE26}" type="sibTrans" cxnId="{E8AD407D-D452-46C3-990C-2E7F156328AD}">
      <dgm:prSet/>
      <dgm:spPr/>
      <dgm:t>
        <a:bodyPr/>
        <a:lstStyle/>
        <a:p>
          <a:endParaRPr lang="zh-TW" altLang="en-US"/>
        </a:p>
      </dgm:t>
    </dgm:pt>
    <dgm:pt modelId="{A245603F-10DE-4F1B-9082-2FC75764C9AA}">
      <dgm:prSet phldrT="[文字]" custT="1"/>
      <dgm:spPr/>
      <dgm:t>
        <a:bodyPr/>
        <a:lstStyle/>
        <a:p>
          <a:r>
            <a:rPr lang="en-US" altLang="zh-TW" sz="2400" dirty="0"/>
            <a:t>Dropout</a:t>
          </a:r>
          <a:endParaRPr lang="zh-TW" altLang="en-US" sz="2400" dirty="0"/>
        </a:p>
      </dgm:t>
    </dgm:pt>
    <dgm:pt modelId="{4FD73507-005D-4196-B4FB-965A6C0001D8}" type="parTrans" cxnId="{0EB286CA-B5B8-41B6-ACE2-AD909970A3EA}">
      <dgm:prSet/>
      <dgm:spPr/>
      <dgm:t>
        <a:bodyPr/>
        <a:lstStyle/>
        <a:p>
          <a:endParaRPr lang="zh-TW" altLang="en-US"/>
        </a:p>
      </dgm:t>
    </dgm:pt>
    <dgm:pt modelId="{14B36E38-2199-4284-8F7F-D29A1FB53E9A}" type="sibTrans" cxnId="{0EB286CA-B5B8-41B6-ACE2-AD909970A3EA}">
      <dgm:prSet/>
      <dgm:spPr/>
      <dgm:t>
        <a:bodyPr/>
        <a:lstStyle/>
        <a:p>
          <a:endParaRPr lang="zh-TW" altLang="en-US"/>
        </a:p>
      </dgm:t>
    </dgm:pt>
    <dgm:pt modelId="{C86E9726-1E53-4A45-856D-01108A67A44E}" type="pres">
      <dgm:prSet presAssocID="{4CD86AC1-3F4E-4A5A-92D6-248263A2DCDB}" presName="linear" presStyleCnt="0">
        <dgm:presLayoutVars>
          <dgm:animLvl val="lvl"/>
          <dgm:resizeHandles val="exact"/>
        </dgm:presLayoutVars>
      </dgm:prSet>
      <dgm:spPr/>
    </dgm:pt>
    <dgm:pt modelId="{4DDF23AE-83CA-43A2-A96F-44DFAE5980C9}" type="pres">
      <dgm:prSet presAssocID="{4A19FF40-536E-440C-BB43-E46E0A15623D}" presName="parentText" presStyleLbl="node1" presStyleIdx="0" presStyleCnt="3" custScaleY="60758">
        <dgm:presLayoutVars>
          <dgm:chMax val="0"/>
          <dgm:bulletEnabled val="1"/>
        </dgm:presLayoutVars>
      </dgm:prSet>
      <dgm:spPr/>
    </dgm:pt>
    <dgm:pt modelId="{4E18BC49-E6AC-41E1-A0DD-F23B41B42188}" type="pres">
      <dgm:prSet presAssocID="{0FACAF10-5755-4E9E-B485-EB4742D2EE26}" presName="spacer" presStyleCnt="0"/>
      <dgm:spPr/>
    </dgm:pt>
    <dgm:pt modelId="{40F68FDF-8E0D-4DDE-99F6-0BBD630F25C7}" type="pres">
      <dgm:prSet presAssocID="{15680942-B9A7-416B-8FC4-A19088CD177C}" presName="parentText" presStyleLbl="node1" presStyleIdx="1" presStyleCnt="3" custScaleY="60758">
        <dgm:presLayoutVars>
          <dgm:chMax val="0"/>
          <dgm:bulletEnabled val="1"/>
        </dgm:presLayoutVars>
      </dgm:prSet>
      <dgm:spPr/>
    </dgm:pt>
    <dgm:pt modelId="{27CEEEE4-BF5F-4457-8B1B-98964F6B5FCC}" type="pres">
      <dgm:prSet presAssocID="{238D0A8C-1EBB-40BC-94E1-F2329A07E5D0}" presName="spacer" presStyleCnt="0"/>
      <dgm:spPr/>
    </dgm:pt>
    <dgm:pt modelId="{2FF5D043-F9D9-4825-BE4E-01C51B38B623}" type="pres">
      <dgm:prSet presAssocID="{A245603F-10DE-4F1B-9082-2FC75764C9AA}" presName="parentText" presStyleLbl="node1" presStyleIdx="2" presStyleCnt="3" custScaleY="59529">
        <dgm:presLayoutVars>
          <dgm:chMax val="0"/>
          <dgm:bulletEnabled val="1"/>
        </dgm:presLayoutVars>
      </dgm:prSet>
      <dgm:spPr/>
    </dgm:pt>
  </dgm:ptLst>
  <dgm:cxnLst>
    <dgm:cxn modelId="{0C29DC13-6D5E-4388-9840-4DCDEA61A324}" type="presOf" srcId="{4CD86AC1-3F4E-4A5A-92D6-248263A2DCDB}" destId="{C86E9726-1E53-4A45-856D-01108A67A44E}" srcOrd="0" destOrd="0" presId="urn:microsoft.com/office/officeart/2005/8/layout/vList2"/>
    <dgm:cxn modelId="{3C1C6640-18BC-4CA0-BD84-C5601A9260C6}" type="presOf" srcId="{A245603F-10DE-4F1B-9082-2FC75764C9AA}" destId="{2FF5D043-F9D9-4825-BE4E-01C51B38B623}" srcOrd="0" destOrd="0" presId="urn:microsoft.com/office/officeart/2005/8/layout/vList2"/>
    <dgm:cxn modelId="{9737445F-E4BA-403B-94DB-0326F4C929BC}" type="presOf" srcId="{4A19FF40-536E-440C-BB43-E46E0A15623D}" destId="{4DDF23AE-83CA-43A2-A96F-44DFAE5980C9}" srcOrd="0" destOrd="0" presId="urn:microsoft.com/office/officeart/2005/8/layout/vList2"/>
    <dgm:cxn modelId="{8B508346-5127-45A9-8A38-CD129108432E}" srcId="{4CD86AC1-3F4E-4A5A-92D6-248263A2DCDB}" destId="{15680942-B9A7-416B-8FC4-A19088CD177C}" srcOrd="1" destOrd="0" parTransId="{2801E90B-4C97-4121-8DC8-B048D73241CF}" sibTransId="{238D0A8C-1EBB-40BC-94E1-F2329A07E5D0}"/>
    <dgm:cxn modelId="{E8AD407D-D452-46C3-990C-2E7F156328AD}" srcId="{4CD86AC1-3F4E-4A5A-92D6-248263A2DCDB}" destId="{4A19FF40-536E-440C-BB43-E46E0A15623D}" srcOrd="0" destOrd="0" parTransId="{C8B85BDF-6D9C-47D2-B732-2EFB330B20FB}" sibTransId="{0FACAF10-5755-4E9E-B485-EB4742D2EE26}"/>
    <dgm:cxn modelId="{C8C474CA-D461-494C-8788-600582EF05A5}" type="presOf" srcId="{15680942-B9A7-416B-8FC4-A19088CD177C}" destId="{40F68FDF-8E0D-4DDE-99F6-0BBD630F25C7}" srcOrd="0" destOrd="0" presId="urn:microsoft.com/office/officeart/2005/8/layout/vList2"/>
    <dgm:cxn modelId="{0EB286CA-B5B8-41B6-ACE2-AD909970A3EA}" srcId="{4CD86AC1-3F4E-4A5A-92D6-248263A2DCDB}" destId="{A245603F-10DE-4F1B-9082-2FC75764C9AA}" srcOrd="2" destOrd="0" parTransId="{4FD73507-005D-4196-B4FB-965A6C0001D8}" sibTransId="{14B36E38-2199-4284-8F7F-D29A1FB53E9A}"/>
    <dgm:cxn modelId="{3B0DBFAD-A7A3-4A34-9CDE-73F3FB9414AB}" type="presParOf" srcId="{C86E9726-1E53-4A45-856D-01108A67A44E}" destId="{4DDF23AE-83CA-43A2-A96F-44DFAE5980C9}" srcOrd="0" destOrd="0" presId="urn:microsoft.com/office/officeart/2005/8/layout/vList2"/>
    <dgm:cxn modelId="{7CD0C72A-DB12-4C5F-8ADA-03CF89B1F6C2}" type="presParOf" srcId="{C86E9726-1E53-4A45-856D-01108A67A44E}" destId="{4E18BC49-E6AC-41E1-A0DD-F23B41B42188}" srcOrd="1" destOrd="0" presId="urn:microsoft.com/office/officeart/2005/8/layout/vList2"/>
    <dgm:cxn modelId="{F8B4C85A-E244-4D68-848B-FDC6DA97CD1F}" type="presParOf" srcId="{C86E9726-1E53-4A45-856D-01108A67A44E}" destId="{40F68FDF-8E0D-4DDE-99F6-0BBD630F25C7}" srcOrd="2" destOrd="0" presId="urn:microsoft.com/office/officeart/2005/8/layout/vList2"/>
    <dgm:cxn modelId="{0205A3E2-B75C-4001-B7C0-BAD0120110EF}" type="presParOf" srcId="{C86E9726-1E53-4A45-856D-01108A67A44E}" destId="{27CEEEE4-BF5F-4457-8B1B-98964F6B5FCC}" srcOrd="3" destOrd="0" presId="urn:microsoft.com/office/officeart/2005/8/layout/vList2"/>
    <dgm:cxn modelId="{5333EFF2-6C31-4605-8B32-6ADC8CE5D7DF}" type="presParOf" srcId="{C86E9726-1E53-4A45-856D-01108A67A44E}" destId="{2FF5D043-F9D9-4825-BE4E-01C51B38B623}"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FAD53-B753-4A58-A177-0DF55E30F75D}">
      <dsp:nvSpPr>
        <dsp:cNvPr id="0" name=""/>
        <dsp:cNvSpPr/>
      </dsp:nvSpPr>
      <dsp:spPr>
        <a:xfrm>
          <a:off x="0" y="2536514"/>
          <a:ext cx="3138132" cy="83254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3: pick the best function</a:t>
          </a:r>
          <a:endParaRPr lang="zh-TW" altLang="en-US" sz="2800" kern="1200" dirty="0"/>
        </a:p>
      </dsp:txBody>
      <dsp:txXfrm>
        <a:off x="0" y="2536514"/>
        <a:ext cx="3138132" cy="832540"/>
      </dsp:txXfrm>
    </dsp:sp>
    <dsp:sp modelId="{1E9D90BD-C08F-4B8E-BA1A-67740CDA9EFC}">
      <dsp:nvSpPr>
        <dsp:cNvPr id="0" name=""/>
        <dsp:cNvSpPr/>
      </dsp:nvSpPr>
      <dsp:spPr>
        <a:xfrm rot="10800000">
          <a:off x="0" y="1268555"/>
          <a:ext cx="3138132" cy="1280447"/>
        </a:xfrm>
        <a:prstGeom prst="upArrowCallou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rot="10800000">
        <a:off x="0" y="1268555"/>
        <a:ext cx="3138132" cy="831996"/>
      </dsp:txXfrm>
    </dsp:sp>
    <dsp:sp modelId="{E824EC70-AE1E-4100-B32E-97CD66F66319}">
      <dsp:nvSpPr>
        <dsp:cNvPr id="0" name=""/>
        <dsp:cNvSpPr/>
      </dsp:nvSpPr>
      <dsp:spPr>
        <a:xfrm rot="10800000">
          <a:off x="0" y="595"/>
          <a:ext cx="3138132" cy="1280447"/>
        </a:xfrm>
        <a:prstGeom prst="upArrowCallou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rot="10800000">
        <a:off x="0" y="595"/>
        <a:ext cx="3138132" cy="831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1342765"/>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New activation function</a:t>
          </a:r>
          <a:endParaRPr lang="zh-TW" altLang="en-US" sz="2400" kern="1200" dirty="0"/>
        </a:p>
      </dsp:txBody>
      <dsp:txXfrm>
        <a:off x="36090" y="1378855"/>
        <a:ext cx="3974026" cy="667123"/>
      </dsp:txXfrm>
    </dsp:sp>
    <dsp:sp modelId="{40F68FDF-8E0D-4DDE-99F6-0BBD630F25C7}">
      <dsp:nvSpPr>
        <dsp:cNvPr id="0" name=""/>
        <dsp:cNvSpPr/>
      </dsp:nvSpPr>
      <dsp:spPr>
        <a:xfrm>
          <a:off x="0" y="2269269"/>
          <a:ext cx="4046206" cy="739303"/>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Adaptive Learning Rate</a:t>
          </a:r>
          <a:endParaRPr lang="zh-TW" altLang="en-US" sz="2400" kern="1200" dirty="0"/>
        </a:p>
      </dsp:txBody>
      <dsp:txXfrm>
        <a:off x="36090" y="2305359"/>
        <a:ext cx="3974026" cy="6671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3AE-83CA-43A2-A96F-44DFAE5980C9}">
      <dsp:nvSpPr>
        <dsp:cNvPr id="0" name=""/>
        <dsp:cNvSpPr/>
      </dsp:nvSpPr>
      <dsp:spPr>
        <a:xfrm>
          <a:off x="0" y="886991"/>
          <a:ext cx="4046206" cy="73930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Early Stopping</a:t>
          </a:r>
          <a:endParaRPr lang="zh-TW" altLang="en-US" sz="2400" kern="1200" dirty="0"/>
        </a:p>
      </dsp:txBody>
      <dsp:txXfrm>
        <a:off x="36090" y="923081"/>
        <a:ext cx="3974026" cy="667123"/>
      </dsp:txXfrm>
    </dsp:sp>
    <dsp:sp modelId="{40F68FDF-8E0D-4DDE-99F6-0BBD630F25C7}">
      <dsp:nvSpPr>
        <dsp:cNvPr id="0" name=""/>
        <dsp:cNvSpPr/>
      </dsp:nvSpPr>
      <dsp:spPr>
        <a:xfrm>
          <a:off x="0" y="1813494"/>
          <a:ext cx="4046206" cy="739303"/>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Regularization</a:t>
          </a:r>
          <a:endParaRPr lang="zh-TW" altLang="en-US" sz="2400" kern="1200" dirty="0"/>
        </a:p>
      </dsp:txBody>
      <dsp:txXfrm>
        <a:off x="36090" y="1849584"/>
        <a:ext cx="3974026" cy="667123"/>
      </dsp:txXfrm>
    </dsp:sp>
    <dsp:sp modelId="{2FF5D043-F9D9-4825-BE4E-01C51B38B623}">
      <dsp:nvSpPr>
        <dsp:cNvPr id="0" name=""/>
        <dsp:cNvSpPr/>
      </dsp:nvSpPr>
      <dsp:spPr>
        <a:xfrm>
          <a:off x="0" y="2739997"/>
          <a:ext cx="4046206" cy="724348"/>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Dropout</a:t>
          </a:r>
          <a:endParaRPr lang="zh-TW" altLang="en-US" sz="2400" kern="1200" dirty="0"/>
        </a:p>
      </dsp:txBody>
      <dsp:txXfrm>
        <a:off x="35360" y="2775357"/>
        <a:ext cx="3975486" cy="6536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08.wmf"/><Relationship Id="rId13" Type="http://schemas.openxmlformats.org/officeDocument/2006/relationships/image" Target="../media/image213.wmf"/><Relationship Id="rId3" Type="http://schemas.openxmlformats.org/officeDocument/2006/relationships/image" Target="../media/image203.wmf"/><Relationship Id="rId7" Type="http://schemas.openxmlformats.org/officeDocument/2006/relationships/image" Target="../media/image207.wmf"/><Relationship Id="rId12" Type="http://schemas.openxmlformats.org/officeDocument/2006/relationships/image" Target="../media/image212.wmf"/><Relationship Id="rId2" Type="http://schemas.openxmlformats.org/officeDocument/2006/relationships/image" Target="../media/image202.wmf"/><Relationship Id="rId1" Type="http://schemas.openxmlformats.org/officeDocument/2006/relationships/image" Target="../media/image201.wmf"/><Relationship Id="rId6" Type="http://schemas.openxmlformats.org/officeDocument/2006/relationships/image" Target="../media/image206.wmf"/><Relationship Id="rId11" Type="http://schemas.openxmlformats.org/officeDocument/2006/relationships/image" Target="../media/image211.wmf"/><Relationship Id="rId5" Type="http://schemas.openxmlformats.org/officeDocument/2006/relationships/image" Target="../media/image205.wmf"/><Relationship Id="rId10" Type="http://schemas.openxmlformats.org/officeDocument/2006/relationships/image" Target="../media/image210.wmf"/><Relationship Id="rId4" Type="http://schemas.openxmlformats.org/officeDocument/2006/relationships/image" Target="../media/image204.wmf"/><Relationship Id="rId9" Type="http://schemas.openxmlformats.org/officeDocument/2006/relationships/image" Target="../media/image209.wmf"/><Relationship Id="rId14" Type="http://schemas.openxmlformats.org/officeDocument/2006/relationships/image" Target="../media/image21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image" Target="../media/image315.wmf"/><Relationship Id="rId18" Type="http://schemas.openxmlformats.org/officeDocument/2006/relationships/image" Target="../media/image320.wmf"/><Relationship Id="rId3" Type="http://schemas.openxmlformats.org/officeDocument/2006/relationships/image" Target="../media/image306.wmf"/><Relationship Id="rId7" Type="http://schemas.openxmlformats.org/officeDocument/2006/relationships/image" Target="../media/image310.wmf"/><Relationship Id="rId12" Type="http://schemas.openxmlformats.org/officeDocument/2006/relationships/image" Target="../media/image314.wmf"/><Relationship Id="rId17" Type="http://schemas.openxmlformats.org/officeDocument/2006/relationships/image" Target="../media/image319.wmf"/><Relationship Id="rId2" Type="http://schemas.openxmlformats.org/officeDocument/2006/relationships/image" Target="../media/image305.wmf"/><Relationship Id="rId16" Type="http://schemas.openxmlformats.org/officeDocument/2006/relationships/image" Target="../media/image318.wmf"/><Relationship Id="rId1" Type="http://schemas.openxmlformats.org/officeDocument/2006/relationships/image" Target="../media/image304.wmf"/><Relationship Id="rId6" Type="http://schemas.openxmlformats.org/officeDocument/2006/relationships/image" Target="../media/image309.wmf"/><Relationship Id="rId11" Type="http://schemas.openxmlformats.org/officeDocument/2006/relationships/image" Target="../media/image313.wmf"/><Relationship Id="rId5" Type="http://schemas.openxmlformats.org/officeDocument/2006/relationships/image" Target="../media/image308.wmf"/><Relationship Id="rId15" Type="http://schemas.openxmlformats.org/officeDocument/2006/relationships/image" Target="../media/image317.wmf"/><Relationship Id="rId10" Type="http://schemas.openxmlformats.org/officeDocument/2006/relationships/image" Target="../media/image209.wmf"/><Relationship Id="rId4" Type="http://schemas.openxmlformats.org/officeDocument/2006/relationships/image" Target="../media/image307.wmf"/><Relationship Id="rId9" Type="http://schemas.openxmlformats.org/officeDocument/2006/relationships/image" Target="../media/image312.wmf"/><Relationship Id="rId14" Type="http://schemas.openxmlformats.org/officeDocument/2006/relationships/image" Target="../media/image31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image" Target="../media/image330.wmf"/><Relationship Id="rId7" Type="http://schemas.openxmlformats.org/officeDocument/2006/relationships/image" Target="../media/image334.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3.wmf"/><Relationship Id="rId5" Type="http://schemas.openxmlformats.org/officeDocument/2006/relationships/image" Target="../media/image332.wmf"/><Relationship Id="rId4" Type="http://schemas.openxmlformats.org/officeDocument/2006/relationships/image" Target="../media/image33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357.wmf"/><Relationship Id="rId3" Type="http://schemas.openxmlformats.org/officeDocument/2006/relationships/image" Target="../media/image355.wmf"/><Relationship Id="rId7" Type="http://schemas.openxmlformats.org/officeDocument/2006/relationships/image" Target="../media/image356.wmf"/><Relationship Id="rId2" Type="http://schemas.openxmlformats.org/officeDocument/2006/relationships/image" Target="../media/image354.wmf"/><Relationship Id="rId1" Type="http://schemas.openxmlformats.org/officeDocument/2006/relationships/image" Target="../media/image353.wmf"/><Relationship Id="rId6" Type="http://schemas.openxmlformats.org/officeDocument/2006/relationships/image" Target="../media/image203.wmf"/><Relationship Id="rId5" Type="http://schemas.openxmlformats.org/officeDocument/2006/relationships/image" Target="../media/image202.wmf"/><Relationship Id="rId10" Type="http://schemas.openxmlformats.org/officeDocument/2006/relationships/image" Target="../media/image359.wmf"/><Relationship Id="rId4" Type="http://schemas.openxmlformats.org/officeDocument/2006/relationships/image" Target="../media/image209.wmf"/><Relationship Id="rId9" Type="http://schemas.openxmlformats.org/officeDocument/2006/relationships/image" Target="../media/image35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4.wmf"/><Relationship Id="rId1" Type="http://schemas.openxmlformats.org/officeDocument/2006/relationships/image" Target="../media/image3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76.wmf"/><Relationship Id="rId7" Type="http://schemas.openxmlformats.org/officeDocument/2006/relationships/image" Target="../media/image202.wmf"/><Relationship Id="rId2" Type="http://schemas.openxmlformats.org/officeDocument/2006/relationships/image" Target="../media/image375.wmf"/><Relationship Id="rId1" Type="http://schemas.openxmlformats.org/officeDocument/2006/relationships/image" Target="../media/image209.w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76.wmf"/><Relationship Id="rId7" Type="http://schemas.openxmlformats.org/officeDocument/2006/relationships/image" Target="../media/image202.wmf"/><Relationship Id="rId2" Type="http://schemas.openxmlformats.org/officeDocument/2006/relationships/image" Target="../media/image375.wmf"/><Relationship Id="rId1" Type="http://schemas.openxmlformats.org/officeDocument/2006/relationships/image" Target="../media/image209.w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392.wmf"/><Relationship Id="rId3" Type="http://schemas.openxmlformats.org/officeDocument/2006/relationships/image" Target="../media/image387.wmf"/><Relationship Id="rId7" Type="http://schemas.openxmlformats.org/officeDocument/2006/relationships/image" Target="../media/image391.wmf"/><Relationship Id="rId2" Type="http://schemas.openxmlformats.org/officeDocument/2006/relationships/image" Target="../media/image386.wmf"/><Relationship Id="rId1" Type="http://schemas.openxmlformats.org/officeDocument/2006/relationships/image" Target="../media/image385.wmf"/><Relationship Id="rId6" Type="http://schemas.openxmlformats.org/officeDocument/2006/relationships/image" Target="../media/image390.wmf"/><Relationship Id="rId5" Type="http://schemas.openxmlformats.org/officeDocument/2006/relationships/image" Target="../media/image389.wmf"/><Relationship Id="rId10" Type="http://schemas.openxmlformats.org/officeDocument/2006/relationships/image" Target="../media/image394.wmf"/><Relationship Id="rId4" Type="http://schemas.openxmlformats.org/officeDocument/2006/relationships/image" Target="../media/image388.wmf"/><Relationship Id="rId9" Type="http://schemas.openxmlformats.org/officeDocument/2006/relationships/image" Target="../media/image39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402.wmf"/><Relationship Id="rId3" Type="http://schemas.openxmlformats.org/officeDocument/2006/relationships/image" Target="../media/image397.wmf"/><Relationship Id="rId7" Type="http://schemas.openxmlformats.org/officeDocument/2006/relationships/image" Target="../media/image401.wmf"/><Relationship Id="rId12" Type="http://schemas.openxmlformats.org/officeDocument/2006/relationships/image" Target="../media/image406.wmf"/><Relationship Id="rId2" Type="http://schemas.openxmlformats.org/officeDocument/2006/relationships/image" Target="../media/image396.wmf"/><Relationship Id="rId1" Type="http://schemas.openxmlformats.org/officeDocument/2006/relationships/image" Target="../media/image395.wmf"/><Relationship Id="rId6" Type="http://schemas.openxmlformats.org/officeDocument/2006/relationships/image" Target="../media/image400.wmf"/><Relationship Id="rId11" Type="http://schemas.openxmlformats.org/officeDocument/2006/relationships/image" Target="../media/image405.wmf"/><Relationship Id="rId5" Type="http://schemas.openxmlformats.org/officeDocument/2006/relationships/image" Target="../media/image399.wmf"/><Relationship Id="rId10" Type="http://schemas.openxmlformats.org/officeDocument/2006/relationships/image" Target="../media/image404.wmf"/><Relationship Id="rId4" Type="http://schemas.openxmlformats.org/officeDocument/2006/relationships/image" Target="../media/image398.wmf"/><Relationship Id="rId9" Type="http://schemas.openxmlformats.org/officeDocument/2006/relationships/image" Target="../media/image40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523.wmf"/><Relationship Id="rId2" Type="http://schemas.openxmlformats.org/officeDocument/2006/relationships/image" Target="../media/image522.wmf"/><Relationship Id="rId1" Type="http://schemas.openxmlformats.org/officeDocument/2006/relationships/image" Target="../media/image5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47.wmf"/><Relationship Id="rId2" Type="http://schemas.openxmlformats.org/officeDocument/2006/relationships/image" Target="../media/image522.wmf"/><Relationship Id="rId1" Type="http://schemas.openxmlformats.org/officeDocument/2006/relationships/image" Target="../media/image52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547.wmf"/><Relationship Id="rId2" Type="http://schemas.openxmlformats.org/officeDocument/2006/relationships/image" Target="../media/image522.wmf"/><Relationship Id="rId1" Type="http://schemas.openxmlformats.org/officeDocument/2006/relationships/image" Target="../media/image52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image" Target="../media/image522.wmf"/><Relationship Id="rId1" Type="http://schemas.openxmlformats.org/officeDocument/2006/relationships/image" Target="../media/image521.wmf"/><Relationship Id="rId4" Type="http://schemas.openxmlformats.org/officeDocument/2006/relationships/image" Target="../media/image555.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image" Target="../media/image522.wmf"/><Relationship Id="rId1" Type="http://schemas.openxmlformats.org/officeDocument/2006/relationships/image" Target="../media/image521.wmf"/><Relationship Id="rId4" Type="http://schemas.openxmlformats.org/officeDocument/2006/relationships/image" Target="../media/image555.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22.wmf"/><Relationship Id="rId1" Type="http://schemas.openxmlformats.org/officeDocument/2006/relationships/image" Target="../media/image52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562.wmf"/><Relationship Id="rId2" Type="http://schemas.openxmlformats.org/officeDocument/2006/relationships/image" Target="../media/image561.wmf"/><Relationship Id="rId1" Type="http://schemas.openxmlformats.org/officeDocument/2006/relationships/image" Target="../media/image560.wmf"/><Relationship Id="rId4" Type="http://schemas.openxmlformats.org/officeDocument/2006/relationships/image" Target="../media/image563.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562.wmf"/><Relationship Id="rId2" Type="http://schemas.openxmlformats.org/officeDocument/2006/relationships/image" Target="../media/image575.wmf"/><Relationship Id="rId1" Type="http://schemas.openxmlformats.org/officeDocument/2006/relationships/image" Target="../media/image560.wmf"/><Relationship Id="rId4" Type="http://schemas.openxmlformats.org/officeDocument/2006/relationships/image" Target="../media/image563.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522.wmf"/><Relationship Id="rId1" Type="http://schemas.openxmlformats.org/officeDocument/2006/relationships/image" Target="../media/image52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522.wmf"/><Relationship Id="rId1" Type="http://schemas.openxmlformats.org/officeDocument/2006/relationships/image" Target="../media/image52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639.wmf"/><Relationship Id="rId2" Type="http://schemas.openxmlformats.org/officeDocument/2006/relationships/image" Target="../media/image638.wmf"/><Relationship Id="rId1" Type="http://schemas.openxmlformats.org/officeDocument/2006/relationships/image" Target="../media/image6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642.wmf"/><Relationship Id="rId2" Type="http://schemas.openxmlformats.org/officeDocument/2006/relationships/image" Target="../media/image641.wmf"/><Relationship Id="rId1" Type="http://schemas.openxmlformats.org/officeDocument/2006/relationships/image" Target="../media/image640.wmf"/><Relationship Id="rId6" Type="http://schemas.openxmlformats.org/officeDocument/2006/relationships/image" Target="../media/image645.wmf"/><Relationship Id="rId5" Type="http://schemas.openxmlformats.org/officeDocument/2006/relationships/image" Target="../media/image644.wmf"/><Relationship Id="rId4" Type="http://schemas.openxmlformats.org/officeDocument/2006/relationships/image" Target="../media/image64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647.wmf"/><Relationship Id="rId7" Type="http://schemas.openxmlformats.org/officeDocument/2006/relationships/image" Target="../media/image643.wmf"/><Relationship Id="rId2" Type="http://schemas.openxmlformats.org/officeDocument/2006/relationships/image" Target="../media/image641.wmf"/><Relationship Id="rId1" Type="http://schemas.openxmlformats.org/officeDocument/2006/relationships/image" Target="../media/image646.wmf"/><Relationship Id="rId6" Type="http://schemas.openxmlformats.org/officeDocument/2006/relationships/image" Target="../media/image650.wmf"/><Relationship Id="rId5" Type="http://schemas.openxmlformats.org/officeDocument/2006/relationships/image" Target="../media/image649.wmf"/><Relationship Id="rId4" Type="http://schemas.openxmlformats.org/officeDocument/2006/relationships/image" Target="../media/image6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78.wmf"/><Relationship Id="rId1" Type="http://schemas.openxmlformats.org/officeDocument/2006/relationships/image" Target="../media/image17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B0AEB-1326-48E5-9CDF-764EC76B22EA}" type="datetimeFigureOut">
              <a:rPr lang="zh-TW" altLang="en-US" smtClean="0"/>
              <a:t>2020/7/24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B9932-58CD-4F87-8A03-DD6592F4B5FD}" type="slidenum">
              <a:rPr lang="zh-TW" altLang="en-US" smtClean="0"/>
              <a:t>‹#›</a:t>
            </a:fld>
            <a:endParaRPr lang="zh-TW" altLang="en-US"/>
          </a:p>
        </p:txBody>
      </p:sp>
    </p:spTree>
    <p:extLst>
      <p:ext uri="{BB962C8B-B14F-4D97-AF65-F5344CB8AC3E}">
        <p14:creationId xmlns:p14="http://schemas.microsoft.com/office/powerpoint/2010/main" val="125264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citeseerx.ist.psu.edu/viewdoc/summary?doi=10.1.1.24.7321"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www.idsia.ch/~juergen/SeppHochreiter1991ThesisAdvisorSchmidhuber.pdf"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arxiv.org/abs/1502.01852"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卡咪龜</a:t>
            </a:r>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5</a:t>
            </a:fld>
            <a:endParaRPr lang="zh-TW" altLang="en-US"/>
          </a:p>
        </p:txBody>
      </p:sp>
    </p:spTree>
    <p:extLst>
      <p:ext uri="{BB962C8B-B14F-4D97-AF65-F5344CB8AC3E}">
        <p14:creationId xmlns:p14="http://schemas.microsoft.com/office/powerpoint/2010/main" val="194446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lang="zh-TW" altLang="en-US" dirty="0"/>
            </a:br>
            <a:endParaRPr lang="zh-TW" altLang="en-US"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-0.142857142857 0.285714285714</a:t>
            </a:r>
          </a:p>
          <a:p>
            <a:endParaRPr lang="zh-TW" altLang="en-US" dirty="0"/>
          </a:p>
        </p:txBody>
      </p:sp>
      <p:sp>
        <p:nvSpPr>
          <p:cNvPr id="4" name="投影片編號版面配置區 3"/>
          <p:cNvSpPr>
            <a:spLocks noGrp="1"/>
          </p:cNvSpPr>
          <p:nvPr>
            <p:ph type="sldNum" sz="quarter" idx="10"/>
          </p:nvPr>
        </p:nvSpPr>
        <p:spPr/>
        <p:txBody>
          <a:bodyPr/>
          <a:lstStyle/>
          <a:p>
            <a:fld id="{2EA8D95B-0755-4896-9C23-A080A597C298}" type="slidenum">
              <a:rPr lang="zh-TW" altLang="en-US" smtClean="0"/>
              <a:t>24</a:t>
            </a:fld>
            <a:endParaRPr lang="zh-TW" altLang="en-US"/>
          </a:p>
        </p:txBody>
      </p:sp>
    </p:spTree>
    <p:extLst>
      <p:ext uri="{BB962C8B-B14F-4D97-AF65-F5344CB8AC3E}">
        <p14:creationId xmlns:p14="http://schemas.microsoft.com/office/powerpoint/2010/main" val="3898938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Outlier detection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2EA8D95B-0755-4896-9C23-A080A597C298}" type="slidenum">
              <a:rPr lang="zh-TW" altLang="en-US" smtClean="0"/>
              <a:t>26</a:t>
            </a:fld>
            <a:endParaRPr lang="zh-TW" altLang="en-US"/>
          </a:p>
        </p:txBody>
      </p:sp>
    </p:spTree>
    <p:extLst>
      <p:ext uri="{BB962C8B-B14F-4D97-AF65-F5344CB8AC3E}">
        <p14:creationId xmlns:p14="http://schemas.microsoft.com/office/powerpoint/2010/main" val="2622262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[[ 873.85931742 327.20269188] [ 327.20269188 928.67649415]]</a:t>
            </a:r>
          </a:p>
          <a:p>
            <a:endParaRPr lang="zh-TW" altLang="en-US"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[[ 847.77317895 421.65495494] [ 421.65495494 684.78459736]]</a:t>
            </a:r>
          </a:p>
          <a:p>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2EA8D95B-0755-4896-9C23-A080A597C298}" type="slidenum">
              <a:rPr lang="zh-TW" altLang="en-US" smtClean="0"/>
              <a:t>31</a:t>
            </a:fld>
            <a:endParaRPr lang="zh-TW" altLang="en-US"/>
          </a:p>
        </p:txBody>
      </p:sp>
    </p:spTree>
    <p:extLst>
      <p:ext uri="{BB962C8B-B14F-4D97-AF65-F5344CB8AC3E}">
        <p14:creationId xmlns:p14="http://schemas.microsoft.com/office/powerpoint/2010/main" val="233779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EA8D95B-0755-4896-9C23-A080A597C298}" type="slidenum">
              <a:rPr lang="zh-TW" altLang="en-US" smtClean="0"/>
              <a:t>32</a:t>
            </a:fld>
            <a:endParaRPr lang="zh-TW" altLang="en-US"/>
          </a:p>
        </p:txBody>
      </p:sp>
    </p:spTree>
    <p:extLst>
      <p:ext uri="{BB962C8B-B14F-4D97-AF65-F5344CB8AC3E}">
        <p14:creationId xmlns:p14="http://schemas.microsoft.com/office/powerpoint/2010/main" val="381306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err="1">
                <a:solidFill>
                  <a:srgbClr val="0070C0"/>
                </a:solidFill>
              </a:rPr>
              <a:t>Indenty</a:t>
            </a:r>
            <a:r>
              <a:rPr lang="en-US" altLang="zh-TW" sz="1200" dirty="0">
                <a:solidFill>
                  <a:srgbClr val="0070C0"/>
                </a:solidFill>
              </a:rPr>
              <a:t>: 50% accuracy</a:t>
            </a:r>
            <a:endParaRPr lang="zh-TW" altLang="en-US" sz="1200" dirty="0">
              <a:solidFill>
                <a:srgbClr val="0070C0"/>
              </a:solidFill>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70C0"/>
                </a:solidFill>
              </a:rPr>
              <a:t>Share diagonal</a:t>
            </a:r>
            <a:endParaRPr lang="zh-TW" altLang="en-US" sz="1200" dirty="0">
              <a:solidFill>
                <a:srgbClr val="0070C0"/>
              </a:solidFill>
            </a:endParaRPr>
          </a:p>
          <a:p>
            <a:r>
              <a:rPr lang="en-US" altLang="zh-TW" sz="1200" dirty="0">
                <a:solidFill>
                  <a:srgbClr val="0070C0"/>
                </a:solidFill>
              </a:rPr>
              <a:t>: 56%</a:t>
            </a:r>
          </a:p>
          <a:p>
            <a:endParaRPr lang="en-US" altLang="zh-TW" sz="1200" dirty="0">
              <a:solidFill>
                <a:srgbClr val="0070C0"/>
              </a:solidFill>
            </a:endParaRPr>
          </a:p>
          <a:p>
            <a:r>
              <a:rPr lang="en-US" altLang="zh-TW" sz="1200" dirty="0" err="1">
                <a:solidFill>
                  <a:srgbClr val="0070C0"/>
                </a:solidFill>
              </a:rPr>
              <a:t>Indenty</a:t>
            </a:r>
            <a:r>
              <a:rPr lang="en-US" altLang="zh-TW" sz="1200" dirty="0">
                <a:solidFill>
                  <a:srgbClr val="0070C0"/>
                </a:solidFill>
              </a:rPr>
              <a:t>: 54% </a:t>
            </a:r>
          </a:p>
          <a:p>
            <a:r>
              <a:rPr lang="en-US" altLang="zh-TW" sz="1200" dirty="0">
                <a:solidFill>
                  <a:srgbClr val="0070C0"/>
                </a:solidFill>
              </a:rPr>
              <a:t>Not Shared diagonal</a:t>
            </a:r>
            <a:endParaRPr lang="zh-TW" altLang="en-US" sz="1200" dirty="0">
              <a:solidFill>
                <a:srgbClr val="0070C0"/>
              </a:solidFill>
            </a:endParaRPr>
          </a:p>
          <a:p>
            <a:endParaRPr lang="zh-TW" altLang="en-US" sz="1200" dirty="0">
              <a:solidFill>
                <a:srgbClr val="0070C0"/>
              </a:solidFill>
            </a:endParaRPr>
          </a:p>
          <a:p>
            <a:endParaRPr lang="zh-TW" altLang="en-US" dirty="0"/>
          </a:p>
        </p:txBody>
      </p:sp>
      <p:sp>
        <p:nvSpPr>
          <p:cNvPr id="4" name="投影片編號版面配置區 3"/>
          <p:cNvSpPr>
            <a:spLocks noGrp="1"/>
          </p:cNvSpPr>
          <p:nvPr>
            <p:ph type="sldNum" sz="quarter" idx="10"/>
          </p:nvPr>
        </p:nvSpPr>
        <p:spPr/>
        <p:txBody>
          <a:bodyPr/>
          <a:lstStyle/>
          <a:p>
            <a:fld id="{2EA8D95B-0755-4896-9C23-A080A597C298}" type="slidenum">
              <a:rPr lang="zh-TW" altLang="en-US" smtClean="0"/>
              <a:t>35</a:t>
            </a:fld>
            <a:endParaRPr lang="zh-TW" altLang="en-US"/>
          </a:p>
        </p:txBody>
      </p:sp>
    </p:spTree>
    <p:extLst>
      <p:ext uri="{BB962C8B-B14F-4D97-AF65-F5344CB8AC3E}">
        <p14:creationId xmlns:p14="http://schemas.microsoft.com/office/powerpoint/2010/main" val="1894327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solidFill>
                  <a:srgbClr val="0000FF"/>
                </a:solidFill>
              </a:rPr>
              <a:t>Activation function</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40</a:t>
            </a:fld>
            <a:endParaRPr lang="zh-TW" altLang="en-US"/>
          </a:p>
        </p:txBody>
      </p:sp>
    </p:spTree>
    <p:extLst>
      <p:ext uri="{BB962C8B-B14F-4D97-AF65-F5344CB8AC3E}">
        <p14:creationId xmlns:p14="http://schemas.microsoft.com/office/powerpoint/2010/main" val="182111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All the w and b give non-zero probability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41</a:t>
            </a:fld>
            <a:endParaRPr lang="zh-TW" altLang="en-US"/>
          </a:p>
        </p:txBody>
      </p:sp>
    </p:spTree>
    <p:extLst>
      <p:ext uri="{BB962C8B-B14F-4D97-AF65-F5344CB8AC3E}">
        <p14:creationId xmlns:p14="http://schemas.microsoft.com/office/powerpoint/2010/main" val="426816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Where</a:t>
            </a:r>
            <a:r>
              <a:rPr lang="en-US" altLang="zh-TW" baseline="0" dirty="0"/>
              <a:t> does it comes from?</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43</a:t>
            </a:fld>
            <a:endParaRPr lang="zh-TW" altLang="en-US"/>
          </a:p>
        </p:txBody>
      </p:sp>
    </p:spTree>
    <p:extLst>
      <p:ext uri="{BB962C8B-B14F-4D97-AF65-F5344CB8AC3E}">
        <p14:creationId xmlns:p14="http://schemas.microsoft.com/office/powerpoint/2010/main" val="659656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Where</a:t>
            </a:r>
            <a:r>
              <a:rPr lang="en-US" altLang="zh-TW" baseline="0" dirty="0"/>
              <a:t> does it comes from?</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44</a:t>
            </a:fld>
            <a:endParaRPr lang="zh-TW" altLang="en-US"/>
          </a:p>
        </p:txBody>
      </p:sp>
    </p:spTree>
    <p:extLst>
      <p:ext uri="{BB962C8B-B14F-4D97-AF65-F5344CB8AC3E}">
        <p14:creationId xmlns:p14="http://schemas.microsoft.com/office/powerpoint/2010/main" val="1059330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a:t>
            </a:r>
            <a:r>
              <a:rPr lang="en-US" altLang="zh-TW" sz="1200" b="0" i="1" kern="1200" dirty="0">
                <a:solidFill>
                  <a:schemeClr val="tx1"/>
                </a:solidFill>
                <a:effectLst/>
                <a:latin typeface="+mn-lt"/>
                <a:ea typeface="+mn-ea"/>
                <a:cs typeface="+mn-cs"/>
              </a:rPr>
              <a:t>standard logistic function</a:t>
            </a:r>
            <a:r>
              <a:rPr lang="en-US" altLang="zh-TW" sz="1200" b="0" i="0" kern="1200" dirty="0">
                <a:solidFill>
                  <a:schemeClr val="tx1"/>
                </a:solidFill>
                <a:effectLst/>
                <a:latin typeface="+mn-lt"/>
                <a:ea typeface="+mn-ea"/>
                <a:cs typeface="+mn-cs"/>
              </a:rPr>
              <a:t> is the logistic function with parameters (</a:t>
            </a:r>
            <a:r>
              <a:rPr lang="en-US" altLang="zh-TW" sz="1200" b="0" i="1" kern="1200" dirty="0">
                <a:solidFill>
                  <a:schemeClr val="tx1"/>
                </a:solidFill>
                <a:effectLst/>
                <a:latin typeface="+mn-lt"/>
                <a:ea typeface="+mn-ea"/>
                <a:cs typeface="+mn-cs"/>
              </a:rPr>
              <a:t>k</a:t>
            </a:r>
            <a:r>
              <a:rPr lang="en-US" altLang="zh-TW" sz="1200" b="0" i="0" kern="1200" dirty="0">
                <a:solidFill>
                  <a:schemeClr val="tx1"/>
                </a:solidFill>
                <a:effectLst/>
                <a:latin typeface="+mn-lt"/>
                <a:ea typeface="+mn-ea"/>
                <a:cs typeface="+mn-cs"/>
              </a:rPr>
              <a:t> = 1, </a:t>
            </a:r>
            <a:r>
              <a:rPr lang="en-US" altLang="zh-TW" sz="1200" b="0" i="1" kern="1200" dirty="0">
                <a:solidFill>
                  <a:schemeClr val="tx1"/>
                </a:solidFill>
                <a:effectLst/>
                <a:latin typeface="+mn-lt"/>
                <a:ea typeface="+mn-ea"/>
                <a:cs typeface="+mn-cs"/>
              </a:rPr>
              <a:t>x</a:t>
            </a:r>
            <a:r>
              <a:rPr lang="en-US" altLang="zh-TW" sz="1200" b="0" i="0" kern="1200" baseline="-250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 0, </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 = 1) which yields sigmoid</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51</a:t>
            </a:fld>
            <a:endParaRPr lang="zh-TW" altLang="en-US"/>
          </a:p>
        </p:txBody>
      </p:sp>
    </p:spTree>
    <p:extLst>
      <p:ext uri="{BB962C8B-B14F-4D97-AF65-F5344CB8AC3E}">
        <p14:creationId xmlns:p14="http://schemas.microsoft.com/office/powerpoint/2010/main" val="115378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7</a:t>
            </a:fld>
            <a:endParaRPr lang="zh-TW" altLang="en-US"/>
          </a:p>
        </p:txBody>
      </p:sp>
    </p:spTree>
    <p:extLst>
      <p:ext uri="{BB962C8B-B14F-4D97-AF65-F5344CB8AC3E}">
        <p14:creationId xmlns:p14="http://schemas.microsoft.com/office/powerpoint/2010/main" val="2529008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a:t>
            </a:r>
            <a:r>
              <a:rPr lang="en-US" altLang="zh-TW" sz="1200" b="0" i="1" kern="1200" dirty="0">
                <a:solidFill>
                  <a:schemeClr val="tx1"/>
                </a:solidFill>
                <a:effectLst/>
                <a:latin typeface="+mn-lt"/>
                <a:ea typeface="+mn-ea"/>
                <a:cs typeface="+mn-cs"/>
              </a:rPr>
              <a:t>standard logistic function</a:t>
            </a:r>
            <a:r>
              <a:rPr lang="en-US" altLang="zh-TW" sz="1200" b="0" i="0" kern="1200" dirty="0">
                <a:solidFill>
                  <a:schemeClr val="tx1"/>
                </a:solidFill>
                <a:effectLst/>
                <a:latin typeface="+mn-lt"/>
                <a:ea typeface="+mn-ea"/>
                <a:cs typeface="+mn-cs"/>
              </a:rPr>
              <a:t> is the logistic function with parameters (</a:t>
            </a:r>
            <a:r>
              <a:rPr lang="en-US" altLang="zh-TW" sz="1200" b="0" i="1" kern="1200" dirty="0">
                <a:solidFill>
                  <a:schemeClr val="tx1"/>
                </a:solidFill>
                <a:effectLst/>
                <a:latin typeface="+mn-lt"/>
                <a:ea typeface="+mn-ea"/>
                <a:cs typeface="+mn-cs"/>
              </a:rPr>
              <a:t>k</a:t>
            </a:r>
            <a:r>
              <a:rPr lang="en-US" altLang="zh-TW" sz="1200" b="0" i="0" kern="1200" dirty="0">
                <a:solidFill>
                  <a:schemeClr val="tx1"/>
                </a:solidFill>
                <a:effectLst/>
                <a:latin typeface="+mn-lt"/>
                <a:ea typeface="+mn-ea"/>
                <a:cs typeface="+mn-cs"/>
              </a:rPr>
              <a:t> = 1, </a:t>
            </a:r>
            <a:r>
              <a:rPr lang="en-US" altLang="zh-TW" sz="1200" b="0" i="1" kern="1200" dirty="0">
                <a:solidFill>
                  <a:schemeClr val="tx1"/>
                </a:solidFill>
                <a:effectLst/>
                <a:latin typeface="+mn-lt"/>
                <a:ea typeface="+mn-ea"/>
                <a:cs typeface="+mn-cs"/>
              </a:rPr>
              <a:t>x</a:t>
            </a:r>
            <a:r>
              <a:rPr lang="en-US" altLang="zh-TW" sz="1200" b="0" i="0" kern="1200" baseline="-250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 0, </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 = 1) which yields sigmoid</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52</a:t>
            </a:fld>
            <a:endParaRPr lang="zh-TW" altLang="en-US"/>
          </a:p>
        </p:txBody>
      </p:sp>
    </p:spTree>
    <p:extLst>
      <p:ext uri="{BB962C8B-B14F-4D97-AF65-F5344CB8AC3E}">
        <p14:creationId xmlns:p14="http://schemas.microsoft.com/office/powerpoint/2010/main" val="3296421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a:t>
            </a:r>
            <a:r>
              <a:rPr lang="en-US" altLang="zh-TW" sz="1200" b="0" i="1" kern="1200" dirty="0">
                <a:solidFill>
                  <a:schemeClr val="tx1"/>
                </a:solidFill>
                <a:effectLst/>
                <a:latin typeface="+mn-lt"/>
                <a:ea typeface="+mn-ea"/>
                <a:cs typeface="+mn-cs"/>
              </a:rPr>
              <a:t>standard logistic function</a:t>
            </a:r>
            <a:r>
              <a:rPr lang="en-US" altLang="zh-TW" sz="1200" b="0" i="0" kern="1200" dirty="0">
                <a:solidFill>
                  <a:schemeClr val="tx1"/>
                </a:solidFill>
                <a:effectLst/>
                <a:latin typeface="+mn-lt"/>
                <a:ea typeface="+mn-ea"/>
                <a:cs typeface="+mn-cs"/>
              </a:rPr>
              <a:t> is the logistic function with parameters (</a:t>
            </a:r>
            <a:r>
              <a:rPr lang="en-US" altLang="zh-TW" sz="1200" b="0" i="1" kern="1200" dirty="0">
                <a:solidFill>
                  <a:schemeClr val="tx1"/>
                </a:solidFill>
                <a:effectLst/>
                <a:latin typeface="+mn-lt"/>
                <a:ea typeface="+mn-ea"/>
                <a:cs typeface="+mn-cs"/>
              </a:rPr>
              <a:t>k</a:t>
            </a:r>
            <a:r>
              <a:rPr lang="en-US" altLang="zh-TW" sz="1200" b="0" i="0" kern="1200" dirty="0">
                <a:solidFill>
                  <a:schemeClr val="tx1"/>
                </a:solidFill>
                <a:effectLst/>
                <a:latin typeface="+mn-lt"/>
                <a:ea typeface="+mn-ea"/>
                <a:cs typeface="+mn-cs"/>
              </a:rPr>
              <a:t> = 1, </a:t>
            </a:r>
            <a:r>
              <a:rPr lang="en-US" altLang="zh-TW" sz="1200" b="0" i="1" kern="1200" dirty="0">
                <a:solidFill>
                  <a:schemeClr val="tx1"/>
                </a:solidFill>
                <a:effectLst/>
                <a:latin typeface="+mn-lt"/>
                <a:ea typeface="+mn-ea"/>
                <a:cs typeface="+mn-cs"/>
              </a:rPr>
              <a:t>x</a:t>
            </a:r>
            <a:r>
              <a:rPr lang="en-US" altLang="zh-TW" sz="1200" b="0" i="0" kern="1200" baseline="-250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 0, </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 = 1) which yields sigmoid</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53</a:t>
            </a:fld>
            <a:endParaRPr lang="zh-TW" altLang="en-US"/>
          </a:p>
        </p:txBody>
      </p:sp>
    </p:spTree>
    <p:extLst>
      <p:ext uri="{BB962C8B-B14F-4D97-AF65-F5344CB8AC3E}">
        <p14:creationId xmlns:p14="http://schemas.microsoft.com/office/powerpoint/2010/main" val="498589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0.657142857143 0.485714285714</a:t>
            </a:r>
            <a:r>
              <a:rPr kumimoji="0" lang="zh-TW" altLang="zh-TW" sz="1200" b="0" i="0" u="none" strike="noStrike" cap="none" normalizeH="0" baseline="0" dirty="0">
                <a:ln>
                  <a:noFill/>
                </a:ln>
                <a:solidFill>
                  <a:schemeClr val="tx1"/>
                </a:solidFill>
                <a:effectLst/>
              </a:rPr>
              <a:t> </a:t>
            </a:r>
            <a:endParaRPr kumimoji="0" lang="zh-TW" altLang="zh-TW" sz="1200" b="0" i="0" u="none" strike="noStrike" cap="none" normalizeH="0" baseline="0" dirty="0">
              <a:ln>
                <a:noFill/>
              </a:ln>
              <a:solidFill>
                <a:schemeClr val="tx1"/>
              </a:solidFill>
              <a:effectLst/>
              <a:latin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55</a:t>
            </a:fld>
            <a:endParaRPr lang="zh-TW" altLang="en-US"/>
          </a:p>
        </p:txBody>
      </p:sp>
    </p:spTree>
    <p:extLst>
      <p:ext uri="{BB962C8B-B14F-4D97-AF65-F5344CB8AC3E}">
        <p14:creationId xmlns:p14="http://schemas.microsoft.com/office/powerpoint/2010/main" val="2883821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zh-TW"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0.657142857143 0.485714285714</a:t>
            </a:r>
            <a:r>
              <a:rPr kumimoji="0" lang="zh-TW" altLang="zh-TW" sz="1200" b="0" i="0" u="none" strike="noStrike" cap="none" normalizeH="0" baseline="0" dirty="0">
                <a:ln>
                  <a:noFill/>
                </a:ln>
                <a:solidFill>
                  <a:schemeClr val="tx1"/>
                </a:solidFill>
                <a:effectLst/>
              </a:rPr>
              <a:t> </a:t>
            </a:r>
            <a:endParaRPr kumimoji="0" lang="zh-TW" altLang="zh-TW" sz="1200" b="0" i="0" u="none" strike="noStrike" cap="none" normalizeH="0" baseline="0" dirty="0">
              <a:ln>
                <a:noFill/>
              </a:ln>
              <a:solidFill>
                <a:schemeClr val="tx1"/>
              </a:solidFill>
              <a:effectLst/>
              <a:latin typeface="Arial" panose="020B0604020202020204"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56</a:t>
            </a:fld>
            <a:endParaRPr lang="zh-TW" altLang="en-US"/>
          </a:p>
        </p:txBody>
      </p:sp>
    </p:spTree>
    <p:extLst>
      <p:ext uri="{BB962C8B-B14F-4D97-AF65-F5344CB8AC3E}">
        <p14:creationId xmlns:p14="http://schemas.microsoft.com/office/powerpoint/2010/main" val="2883821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 class</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57</a:t>
            </a:fld>
            <a:endParaRPr lang="zh-TW" altLang="en-US"/>
          </a:p>
        </p:txBody>
      </p:sp>
    </p:spTree>
    <p:extLst>
      <p:ext uri="{BB962C8B-B14F-4D97-AF65-F5344CB8AC3E}">
        <p14:creationId xmlns:p14="http://schemas.microsoft.com/office/powerpoint/2010/main" val="2222232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preceding example employed typical “opportunistic,” or found, data. But even data generated by a designed experiment need external information. A DoD project from the early days of neural networks attempted to distinguish aerial images of forests with and without tanks in them. Perfect performance was achieved on the training set, and then on an </a:t>
            </a:r>
            <a:r>
              <a:rPr lang="en-US" altLang="zh-TW" dirty="0" err="1"/>
              <a:t>outof</a:t>
            </a:r>
            <a:r>
              <a:rPr lang="en-US" altLang="zh-TW" dirty="0"/>
              <a:t>-sample set of data that had been gathered at the same time but not used for training. This was celebrated but, wisely, a confirming study was performed. New images were collected on which the models performed extremely poorly. This drove investigation into the features driving the models and revealed them to be magnitude readings from specific locations of the images; i.e., background pixels. It turns out that the day the tanks had been photographed was sunny, and that for </a:t>
            </a:r>
            <a:r>
              <a:rPr lang="en-US" altLang="zh-TW" dirty="0" err="1"/>
              <a:t>nontanks</a:t>
            </a:r>
            <a:r>
              <a:rPr lang="en-US" altLang="zh-TW" dirty="0"/>
              <a:t>, cloudy!11 Even resampling the original data wouldn’t have protected against this error, as the flaw was inherent in the generating experiment.</a:t>
            </a:r>
          </a:p>
          <a:p>
            <a:endParaRPr lang="en-US" altLang="zh-TW" dirty="0"/>
          </a:p>
          <a:p>
            <a:r>
              <a:rPr lang="en-US" altLang="zh-TW" dirty="0"/>
              <a:t>PBS featured this project in a 1991 documentary series The Machine That Changed the World: Episode IV, “The Thinking Machine.”</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59</a:t>
            </a:fld>
            <a:endParaRPr lang="zh-TW" altLang="en-US"/>
          </a:p>
        </p:txBody>
      </p:sp>
    </p:spTree>
    <p:extLst>
      <p:ext uri="{BB962C8B-B14F-4D97-AF65-F5344CB8AC3E}">
        <p14:creationId xmlns:p14="http://schemas.microsoft.com/office/powerpoint/2010/main" val="2771943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A network can have millions of parameters.</a:t>
            </a:r>
          </a:p>
          <a:p>
            <a:pPr lvl="1"/>
            <a:r>
              <a:rPr lang="en-US" altLang="zh-TW" dirty="0"/>
              <a:t>Backpropagation is the way to compute the gradients efficiently (not today)</a:t>
            </a:r>
          </a:p>
          <a:p>
            <a:pPr lvl="1"/>
            <a:r>
              <a:rPr lang="en-US" altLang="zh-TW" dirty="0"/>
              <a:t>Ref: http://speech.ee.ntu.edu.tw/~tlkagk/courses/MLDS_2015_2/Lecture/DNN%20backprop.ecm.mp4/index.html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What is the suitable value for </a:t>
            </a:r>
            <a:r>
              <a:rPr lang="el-GR" altLang="zh-TW" sz="1200" dirty="0"/>
              <a:t>η</a:t>
            </a:r>
            <a:r>
              <a:rPr lang="en-US" altLang="zh-TW" sz="120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I don’t know. Depend on C(</a:t>
            </a:r>
            <a:r>
              <a:rPr lang="el-GR" altLang="zh-TW" sz="1200" dirty="0"/>
              <a:t>θ</a:t>
            </a:r>
            <a:r>
              <a:rPr lang="en-US" altLang="zh-TW" sz="1200" dirty="0"/>
              <a:t>)</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64</a:t>
            </a:fld>
            <a:endParaRPr lang="zh-TW" altLang="en-US"/>
          </a:p>
        </p:txBody>
      </p:sp>
    </p:spTree>
    <p:extLst>
      <p:ext uri="{BB962C8B-B14F-4D97-AF65-F5344CB8AC3E}">
        <p14:creationId xmlns:p14="http://schemas.microsoft.com/office/powerpoint/2010/main" val="2657123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67</a:t>
            </a:fld>
            <a:endParaRPr lang="zh-TW" altLang="en-US"/>
          </a:p>
        </p:txBody>
      </p:sp>
    </p:spTree>
    <p:extLst>
      <p:ext uri="{BB962C8B-B14F-4D97-AF65-F5344CB8AC3E}">
        <p14:creationId xmlns:p14="http://schemas.microsoft.com/office/powerpoint/2010/main" val="3943888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t>That’s it. We have done the forward pass.</a:t>
            </a:r>
            <a:endParaRPr lang="zh-TW" altLang="en-US" sz="120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69</a:t>
            </a:fld>
            <a:endParaRPr lang="zh-TW" altLang="en-US"/>
          </a:p>
        </p:txBody>
      </p:sp>
    </p:spTree>
    <p:extLst>
      <p:ext uri="{BB962C8B-B14F-4D97-AF65-F5344CB8AC3E}">
        <p14:creationId xmlns:p14="http://schemas.microsoft.com/office/powerpoint/2010/main" val="410949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71</a:t>
            </a:fld>
            <a:endParaRPr lang="zh-TW" altLang="en-US"/>
          </a:p>
        </p:txBody>
      </p:sp>
    </p:spTree>
    <p:extLst>
      <p:ext uri="{BB962C8B-B14F-4D97-AF65-F5344CB8AC3E}">
        <p14:creationId xmlns:p14="http://schemas.microsoft.com/office/powerpoint/2010/main" val="28110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http://speech.ee.ntu.edu.tw/~tlkagk/courses/LA_2016/Lecture/orthogonal%20projection%20(v2).ecm.mp4/index.html</a:t>
            </a:r>
          </a:p>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9</a:t>
            </a:fld>
            <a:endParaRPr lang="zh-TW" altLang="en-US"/>
          </a:p>
        </p:txBody>
      </p:sp>
    </p:spTree>
    <p:extLst>
      <p:ext uri="{BB962C8B-B14F-4D97-AF65-F5344CB8AC3E}">
        <p14:creationId xmlns:p14="http://schemas.microsoft.com/office/powerpoint/2010/main" val="2509830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72</a:t>
            </a:fld>
            <a:endParaRPr lang="zh-TW" altLang="en-US"/>
          </a:p>
        </p:txBody>
      </p:sp>
    </p:spTree>
    <p:extLst>
      <p:ext uri="{BB962C8B-B14F-4D97-AF65-F5344CB8AC3E}">
        <p14:creationId xmlns:p14="http://schemas.microsoft.com/office/powerpoint/2010/main" val="2658515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73</a:t>
            </a:fld>
            <a:endParaRPr lang="zh-TW" altLang="en-US"/>
          </a:p>
        </p:txBody>
      </p:sp>
    </p:spTree>
    <p:extLst>
      <p:ext uri="{BB962C8B-B14F-4D97-AF65-F5344CB8AC3E}">
        <p14:creationId xmlns:p14="http://schemas.microsoft.com/office/powerpoint/2010/main" val="3805977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74</a:t>
            </a:fld>
            <a:endParaRPr lang="zh-TW" altLang="en-US"/>
          </a:p>
        </p:txBody>
      </p:sp>
    </p:spTree>
    <p:extLst>
      <p:ext uri="{BB962C8B-B14F-4D97-AF65-F5344CB8AC3E}">
        <p14:creationId xmlns:p14="http://schemas.microsoft.com/office/powerpoint/2010/main" val="4228292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75</a:t>
            </a:fld>
            <a:endParaRPr lang="zh-TW" altLang="en-US"/>
          </a:p>
        </p:txBody>
      </p:sp>
    </p:spTree>
    <p:extLst>
      <p:ext uri="{BB962C8B-B14F-4D97-AF65-F5344CB8AC3E}">
        <p14:creationId xmlns:p14="http://schemas.microsoft.com/office/powerpoint/2010/main" val="3257303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76</a:t>
            </a:fld>
            <a:endParaRPr lang="zh-TW" altLang="en-US"/>
          </a:p>
        </p:txBody>
      </p:sp>
    </p:spTree>
    <p:extLst>
      <p:ext uri="{BB962C8B-B14F-4D97-AF65-F5344CB8AC3E}">
        <p14:creationId xmlns:p14="http://schemas.microsoft.com/office/powerpoint/2010/main" val="2502804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77</a:t>
            </a:fld>
            <a:endParaRPr lang="zh-TW" altLang="en-US"/>
          </a:p>
        </p:txBody>
      </p:sp>
    </p:spTree>
    <p:extLst>
      <p:ext uri="{BB962C8B-B14F-4D97-AF65-F5344CB8AC3E}">
        <p14:creationId xmlns:p14="http://schemas.microsoft.com/office/powerpoint/2010/main" val="9341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EF9E8A1-852F-4483-B97B-027903F81BE5}" type="slidenum">
              <a:rPr lang="zh-TW" altLang="en-US" smtClean="0"/>
              <a:t>81</a:t>
            </a:fld>
            <a:endParaRPr lang="zh-TW" altLang="en-US"/>
          </a:p>
        </p:txBody>
      </p:sp>
    </p:spTree>
    <p:extLst>
      <p:ext uri="{BB962C8B-B14F-4D97-AF65-F5344CB8AC3E}">
        <p14:creationId xmlns:p14="http://schemas.microsoft.com/office/powerpoint/2010/main" val="296941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t>102</a:t>
            </a:fld>
            <a:endParaRPr lang="zh-TW" altLang="en-US"/>
          </a:p>
        </p:txBody>
      </p:sp>
    </p:spTree>
    <p:extLst>
      <p:ext uri="{BB962C8B-B14F-4D97-AF65-F5344CB8AC3E}">
        <p14:creationId xmlns:p14="http://schemas.microsoft.com/office/powerpoint/2010/main" val="560380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sz="3600" dirty="0">
                <a:solidFill>
                  <a:schemeClr val="bg1"/>
                </a:solidFill>
              </a:rPr>
              <a:t>Add: </a:t>
            </a:r>
            <a:r>
              <a:rPr lang="en-US" altLang="zh-TW" sz="3600" dirty="0" err="1">
                <a:solidFill>
                  <a:schemeClr val="bg1"/>
                </a:solidFill>
              </a:rPr>
              <a:t>vidualize</a:t>
            </a:r>
            <a:r>
              <a:rPr lang="en-US" altLang="zh-TW" sz="3600" dirty="0">
                <a:solidFill>
                  <a:schemeClr val="bg1"/>
                </a:solidFill>
              </a:rPr>
              <a:t> learning</a:t>
            </a:r>
            <a:endParaRPr lang="zh-TW" altLang="en-US" sz="3600" dirty="0">
              <a:solidFill>
                <a:schemeClr val="bg1"/>
              </a:solidFill>
            </a:endParaRP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108</a:t>
            </a:fld>
            <a:endParaRPr lang="zh-TW" altLang="en-US"/>
          </a:p>
        </p:txBody>
      </p:sp>
    </p:spTree>
    <p:extLst>
      <p:ext uri="{BB962C8B-B14F-4D97-AF65-F5344CB8AC3E}">
        <p14:creationId xmlns:p14="http://schemas.microsoft.com/office/powerpoint/2010/main" val="4276555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Some machine learning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109</a:t>
            </a:fld>
            <a:endParaRPr lang="zh-TW" altLang="en-US"/>
          </a:p>
        </p:txBody>
      </p:sp>
    </p:spTree>
    <p:extLst>
      <p:ext uri="{BB962C8B-B14F-4D97-AF65-F5344CB8AC3E}">
        <p14:creationId xmlns:p14="http://schemas.microsoft.com/office/powerpoint/2010/main" val="394726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12</a:t>
            </a:fld>
            <a:endParaRPr lang="zh-TW" altLang="en-US"/>
          </a:p>
        </p:txBody>
      </p:sp>
    </p:spTree>
    <p:extLst>
      <p:ext uri="{BB962C8B-B14F-4D97-AF65-F5344CB8AC3E}">
        <p14:creationId xmlns:p14="http://schemas.microsoft.com/office/powerpoint/2010/main" val="22350489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加敏 加防</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111</a:t>
            </a:fld>
            <a:endParaRPr lang="zh-TW" altLang="en-US"/>
          </a:p>
        </p:txBody>
      </p:sp>
    </p:spTree>
    <p:extLst>
      <p:ext uri="{BB962C8B-B14F-4D97-AF65-F5344CB8AC3E}">
        <p14:creationId xmlns:p14="http://schemas.microsoft.com/office/powerpoint/2010/main" val="1817251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感不感獎 時投湯 的故是</a:t>
            </a:r>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113</a:t>
            </a:fld>
            <a:endParaRPr lang="zh-TW" altLang="en-US"/>
          </a:p>
        </p:txBody>
      </p:sp>
    </p:spTree>
    <p:extLst>
      <p:ext uri="{BB962C8B-B14F-4D97-AF65-F5344CB8AC3E}">
        <p14:creationId xmlns:p14="http://schemas.microsoft.com/office/powerpoint/2010/main" val="3124448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a:t>
            </a:r>
            <a:r>
              <a:rPr lang="en-US" altLang="zh-TW" sz="1200" b="0" i="0" kern="1200" baseline="0" dirty="0">
                <a:solidFill>
                  <a:schemeClr val="tx1"/>
                </a:solidFill>
                <a:effectLst/>
                <a:latin typeface="+mn-lt"/>
                <a:ea typeface="+mn-ea"/>
                <a:cs typeface="+mn-cs"/>
              </a:rPr>
              <a:t> problem of gradient vanish is very hard to explain ……………….!!!!!!!!!!!!!!!!!!!!!!!!!!!!!!!!!</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石頭湯裡的石頭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See </a:t>
            </a:r>
            <a:r>
              <a:rPr lang="en-US" altLang="zh-TW" sz="1200" b="0" i="0" u="none" strike="noStrike" kern="1200" dirty="0">
                <a:solidFill>
                  <a:schemeClr val="tx1"/>
                </a:solidFill>
                <a:effectLst/>
                <a:latin typeface="+mn-lt"/>
                <a:ea typeface="+mn-ea"/>
                <a:cs typeface="+mn-cs"/>
                <a:hlinkClick r:id="rId3"/>
              </a:rPr>
              <a:t>Gradient flow in recurrent nets: the difficulty of learning long-term dependencies</a:t>
            </a:r>
            <a:r>
              <a:rPr lang="en-US" altLang="zh-TW" sz="1200" b="0" i="0" kern="1200" dirty="0">
                <a:solidFill>
                  <a:schemeClr val="tx1"/>
                </a:solidFill>
                <a:effectLst/>
                <a:latin typeface="+mn-lt"/>
                <a:ea typeface="+mn-ea"/>
                <a:cs typeface="+mn-cs"/>
              </a:rPr>
              <a:t>, by Sepp </a:t>
            </a:r>
            <a:r>
              <a:rPr lang="en-US" altLang="zh-TW" sz="1200" b="0" i="0" kern="1200" dirty="0" err="1">
                <a:solidFill>
                  <a:schemeClr val="tx1"/>
                </a:solidFill>
                <a:effectLst/>
                <a:latin typeface="+mn-lt"/>
                <a:ea typeface="+mn-ea"/>
                <a:cs typeface="+mn-cs"/>
              </a:rPr>
              <a:t>Hochreiter</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Yoshua</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Bengio</a:t>
            </a:r>
            <a:r>
              <a:rPr lang="en-US" altLang="zh-TW" sz="1200" b="0" i="0" kern="1200" dirty="0">
                <a:solidFill>
                  <a:schemeClr val="tx1"/>
                </a:solidFill>
                <a:effectLst/>
                <a:latin typeface="+mn-lt"/>
                <a:ea typeface="+mn-ea"/>
                <a:cs typeface="+mn-cs"/>
              </a:rPr>
              <a:t>, Paolo </a:t>
            </a:r>
            <a:r>
              <a:rPr lang="en-US" altLang="zh-TW" sz="1200" b="0" i="0" kern="1200" dirty="0" err="1">
                <a:solidFill>
                  <a:schemeClr val="tx1"/>
                </a:solidFill>
                <a:effectLst/>
                <a:latin typeface="+mn-lt"/>
                <a:ea typeface="+mn-ea"/>
                <a:cs typeface="+mn-cs"/>
              </a:rPr>
              <a:t>Frasconi</a:t>
            </a:r>
            <a:r>
              <a:rPr lang="en-US" altLang="zh-TW" sz="1200" b="0" i="0" kern="1200" dirty="0">
                <a:solidFill>
                  <a:schemeClr val="tx1"/>
                </a:solidFill>
                <a:effectLst/>
                <a:latin typeface="+mn-lt"/>
                <a:ea typeface="+mn-ea"/>
                <a:cs typeface="+mn-cs"/>
              </a:rPr>
              <a:t>, and Jürgen </a:t>
            </a:r>
            <a:r>
              <a:rPr lang="en-US" altLang="zh-TW" sz="1200" b="0" i="0" kern="1200" dirty="0" err="1">
                <a:solidFill>
                  <a:schemeClr val="tx1"/>
                </a:solidFill>
                <a:effectLst/>
                <a:latin typeface="+mn-lt"/>
                <a:ea typeface="+mn-ea"/>
                <a:cs typeface="+mn-cs"/>
              </a:rPr>
              <a:t>Schmidhuber</a:t>
            </a:r>
            <a:r>
              <a:rPr lang="en-US" altLang="zh-TW" sz="1200" b="0" i="0" kern="1200" dirty="0">
                <a:solidFill>
                  <a:schemeClr val="tx1"/>
                </a:solidFill>
                <a:effectLst/>
                <a:latin typeface="+mn-lt"/>
                <a:ea typeface="+mn-ea"/>
                <a:cs typeface="+mn-cs"/>
              </a:rPr>
              <a:t> (2001). This paper studied recurrent neural nets, but the essential phenomenon is the same as in the feedforward networks we are studying. See also Sepp </a:t>
            </a:r>
            <a:r>
              <a:rPr lang="en-US" altLang="zh-TW" sz="1200" b="0" i="0" kern="1200" dirty="0" err="1">
                <a:solidFill>
                  <a:schemeClr val="tx1"/>
                </a:solidFill>
                <a:effectLst/>
                <a:latin typeface="+mn-lt"/>
                <a:ea typeface="+mn-ea"/>
                <a:cs typeface="+mn-cs"/>
              </a:rPr>
              <a:t>Hochreiter's</a:t>
            </a:r>
            <a:r>
              <a:rPr lang="en-US" altLang="zh-TW" sz="1200" b="0" i="0" kern="1200" dirty="0">
                <a:solidFill>
                  <a:schemeClr val="tx1"/>
                </a:solidFill>
                <a:effectLst/>
                <a:latin typeface="+mn-lt"/>
                <a:ea typeface="+mn-ea"/>
                <a:cs typeface="+mn-cs"/>
              </a:rPr>
              <a:t> earlier Diploma </a:t>
            </a:r>
            <a:r>
              <a:rPr lang="en-US" altLang="zh-TW" sz="1200" b="0" i="0" kern="1200" dirty="0" err="1">
                <a:solidFill>
                  <a:schemeClr val="tx1"/>
                </a:solidFill>
                <a:effectLst/>
                <a:latin typeface="+mn-lt"/>
                <a:ea typeface="+mn-ea"/>
                <a:cs typeface="+mn-cs"/>
              </a:rPr>
              <a:t>Thesis,</a:t>
            </a:r>
            <a:r>
              <a:rPr lang="en-US" altLang="zh-TW" sz="1200" b="0" i="0" u="none" strike="noStrike" kern="1200" dirty="0" err="1">
                <a:solidFill>
                  <a:schemeClr val="tx1"/>
                </a:solidFill>
                <a:effectLst/>
                <a:latin typeface="+mn-lt"/>
                <a:ea typeface="+mn-ea"/>
                <a:cs typeface="+mn-cs"/>
                <a:hlinkClick r:id="rId4"/>
              </a:rPr>
              <a:t>Untersuchungen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zu</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dynamischen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neuronalen</a:t>
            </a:r>
            <a:r>
              <a:rPr lang="en-US" altLang="zh-TW" sz="1200" b="0" i="0" u="none" strike="noStrike" kern="1200" dirty="0">
                <a:solidFill>
                  <a:schemeClr val="tx1"/>
                </a:solidFill>
                <a:effectLst/>
                <a:latin typeface="+mn-lt"/>
                <a:ea typeface="+mn-ea"/>
                <a:cs typeface="+mn-cs"/>
                <a:hlinkClick r:id="rId4"/>
              </a:rPr>
              <a:t> </a:t>
            </a:r>
            <a:r>
              <a:rPr lang="en-US" altLang="zh-TW" sz="1200" b="0" i="0" u="none" strike="noStrike" kern="1200" dirty="0" err="1">
                <a:solidFill>
                  <a:schemeClr val="tx1"/>
                </a:solidFill>
                <a:effectLst/>
                <a:latin typeface="+mn-lt"/>
                <a:ea typeface="+mn-ea"/>
                <a:cs typeface="+mn-cs"/>
                <a:hlinkClick r:id="rId4"/>
              </a:rPr>
              <a:t>Netzen</a:t>
            </a:r>
            <a:r>
              <a:rPr lang="en-US" altLang="zh-TW" sz="1200" b="0" i="0" kern="1200" dirty="0">
                <a:solidFill>
                  <a:schemeClr val="tx1"/>
                </a:solidFill>
                <a:effectLst/>
                <a:latin typeface="+mn-lt"/>
                <a:ea typeface="+mn-ea"/>
                <a:cs typeface="+mn-cs"/>
              </a:rPr>
              <a:t> (1991, in German).</a:t>
            </a:r>
            <a:endParaRPr lang="en-US" altLang="zh-TW" dirty="0"/>
          </a:p>
          <a:p>
            <a:endParaRPr lang="en-US" altLang="zh-TW" dirty="0"/>
          </a:p>
          <a:p>
            <a:r>
              <a:rPr lang="en-US" altLang="zh-TW" dirty="0"/>
              <a:t>Stuck</a:t>
            </a:r>
            <a:r>
              <a:rPr lang="en-US" altLang="zh-TW" baseline="0" dirty="0"/>
              <a:t> at a bad local minima</a:t>
            </a:r>
          </a:p>
          <a:p>
            <a:endParaRPr lang="en-US" altLang="zh-TW" baseline="0" dirty="0"/>
          </a:p>
          <a:p>
            <a:r>
              <a:rPr lang="en-US" altLang="zh-TW" baseline="0" dirty="0"/>
              <a:t>When deep learning is difficult in early year</a:t>
            </a:r>
          </a:p>
          <a:p>
            <a:r>
              <a:rPr lang="en-US" altLang="zh-TW" baseline="0" dirty="0"/>
              <a:t>Need initialization</a:t>
            </a:r>
          </a:p>
          <a:p>
            <a:endParaRPr lang="en-US" altLang="zh-TW" baseline="0" dirty="0"/>
          </a:p>
          <a:p>
            <a:r>
              <a:rPr lang="en-US" altLang="zh-TW" baseline="0" dirty="0"/>
              <a:t>Another point of view</a:t>
            </a:r>
          </a:p>
          <a:p>
            <a:r>
              <a:rPr lang="en-US" altLang="zh-TW" baseline="0" dirty="0"/>
              <a:t>Definition of gradient</a:t>
            </a:r>
          </a:p>
          <a:p>
            <a:endParaRPr lang="en-US" altLang="zh-TW" baseline="0" dirty="0"/>
          </a:p>
          <a:p>
            <a:endParaRPr lang="en-US" altLang="zh-TW" baseline="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114</a:t>
            </a:fld>
            <a:endParaRPr lang="zh-TW" altLang="en-US"/>
          </a:p>
        </p:txBody>
      </p:sp>
    </p:spTree>
    <p:extLst>
      <p:ext uri="{BB962C8B-B14F-4D97-AF65-F5344CB8AC3E}">
        <p14:creationId xmlns:p14="http://schemas.microsoft.com/office/powerpoint/2010/main" val="3367773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hlinkClick r:id="rId3"/>
              </a:rPr>
              <a:t>Parametric </a:t>
            </a:r>
            <a:r>
              <a:rPr lang="en-US" altLang="zh-TW" sz="1200" b="0" i="0" kern="1200" dirty="0" err="1">
                <a:solidFill>
                  <a:schemeClr val="tx1"/>
                </a:solidFill>
                <a:effectLst/>
                <a:latin typeface="+mn-lt"/>
                <a:ea typeface="+mn-ea"/>
                <a:cs typeface="+mn-cs"/>
                <a:hlinkClick r:id="rId3"/>
              </a:rPr>
              <a:t>ReLU</a:t>
            </a:r>
            <a:r>
              <a:rPr lang="en-US" altLang="zh-TW" sz="1200" b="0" i="0" kern="1200" dirty="0">
                <a:solidFill>
                  <a:schemeClr val="tx1"/>
                </a:solidFill>
                <a:effectLst/>
                <a:latin typeface="+mn-lt"/>
                <a:ea typeface="+mn-ea"/>
                <a:cs typeface="+mn-cs"/>
              </a:rPr>
              <a:t>, -&gt;</a:t>
            </a:r>
            <a:r>
              <a:rPr lang="en-US" altLang="zh-TW" sz="1200" b="0" i="0" kern="1200" baseline="0" dirty="0">
                <a:solidFill>
                  <a:schemeClr val="tx1"/>
                </a:solidFill>
                <a:effectLst/>
                <a:latin typeface="+mn-lt"/>
                <a:ea typeface="+mn-ea"/>
                <a:cs typeface="+mn-cs"/>
              </a:rPr>
              <a:t> </a:t>
            </a:r>
            <a:r>
              <a:rPr lang="en-US" altLang="zh-TW" sz="1200" b="0" i="0" kern="1200" baseline="0" dirty="0" err="1">
                <a:solidFill>
                  <a:schemeClr val="tx1"/>
                </a:solidFill>
                <a:effectLst/>
                <a:latin typeface="+mn-lt"/>
                <a:ea typeface="+mn-ea"/>
                <a:cs typeface="+mn-cs"/>
              </a:rPr>
              <a:t>PReLU</a:t>
            </a:r>
            <a:endParaRPr lang="en-US" altLang="zh-TW" sz="1200" b="0" i="0" kern="1200" baseline="0" dirty="0">
              <a:solidFill>
                <a:schemeClr val="tx1"/>
              </a:solidFill>
              <a:effectLst/>
              <a:latin typeface="+mn-lt"/>
              <a:ea typeface="+mn-ea"/>
              <a:cs typeface="+mn-cs"/>
            </a:endParaRPr>
          </a:p>
          <a:p>
            <a:endParaRPr lang="en-US" altLang="zh-TW"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222222"/>
                </a:solidFill>
                <a:latin typeface="Arial" panose="020B0604020202020204" pitchFamily="34" charset="0"/>
              </a:rPr>
              <a:t>Ref: </a:t>
            </a:r>
            <a:r>
              <a:rPr lang="en-US" altLang="zh-TW" dirty="0" err="1">
                <a:solidFill>
                  <a:srgbClr val="222222"/>
                </a:solidFill>
                <a:latin typeface="Arial" panose="020B0604020202020204" pitchFamily="34" charset="0"/>
              </a:rPr>
              <a:t>Glorot</a:t>
            </a:r>
            <a:r>
              <a:rPr lang="en-US" altLang="zh-TW" dirty="0">
                <a:solidFill>
                  <a:srgbClr val="222222"/>
                </a:solidFill>
                <a:latin typeface="Arial" panose="020B0604020202020204" pitchFamily="34" charset="0"/>
              </a:rPr>
              <a:t>, Xavier, Antoine </a:t>
            </a:r>
            <a:r>
              <a:rPr lang="en-US" altLang="zh-TW" dirty="0" err="1">
                <a:solidFill>
                  <a:srgbClr val="222222"/>
                </a:solidFill>
                <a:latin typeface="Arial" panose="020B0604020202020204" pitchFamily="34" charset="0"/>
              </a:rPr>
              <a:t>Bordes</a:t>
            </a:r>
            <a:r>
              <a:rPr lang="en-US" altLang="zh-TW" dirty="0">
                <a:solidFill>
                  <a:srgbClr val="222222"/>
                </a:solidFill>
                <a:latin typeface="Arial" panose="020B0604020202020204" pitchFamily="34" charset="0"/>
              </a:rPr>
              <a:t>, and </a:t>
            </a:r>
            <a:r>
              <a:rPr lang="en-US" altLang="zh-TW" dirty="0" err="1">
                <a:solidFill>
                  <a:srgbClr val="222222"/>
                </a:solidFill>
                <a:latin typeface="Arial" panose="020B0604020202020204" pitchFamily="34" charset="0"/>
              </a:rPr>
              <a:t>Yoshua</a:t>
            </a:r>
            <a:r>
              <a:rPr lang="en-US" altLang="zh-TW" dirty="0">
                <a:solidFill>
                  <a:srgbClr val="222222"/>
                </a:solidFill>
                <a:latin typeface="Arial" panose="020B0604020202020204" pitchFamily="34" charset="0"/>
              </a:rPr>
              <a:t> </a:t>
            </a:r>
            <a:r>
              <a:rPr lang="en-US" altLang="zh-TW" dirty="0" err="1">
                <a:solidFill>
                  <a:srgbClr val="222222"/>
                </a:solidFill>
                <a:latin typeface="Arial" panose="020B0604020202020204" pitchFamily="34" charset="0"/>
              </a:rPr>
              <a:t>Bengio</a:t>
            </a:r>
            <a:r>
              <a:rPr lang="en-US" altLang="zh-TW" dirty="0">
                <a:solidFill>
                  <a:srgbClr val="222222"/>
                </a:solidFill>
                <a:latin typeface="Arial" panose="020B0604020202020204" pitchFamily="34" charset="0"/>
              </a:rPr>
              <a:t>. "Deep sparse rectifier neural networks." </a:t>
            </a:r>
            <a:r>
              <a:rPr lang="en-US" altLang="zh-TW" i="1" dirty="0">
                <a:solidFill>
                  <a:srgbClr val="222222"/>
                </a:solidFill>
                <a:latin typeface="Arial" panose="020B0604020202020204" pitchFamily="34" charset="0"/>
              </a:rPr>
              <a:t>International Conference on Artificial Intelligence and Statistics</a:t>
            </a:r>
            <a:r>
              <a:rPr lang="en-US" altLang="zh-TW" dirty="0">
                <a:solidFill>
                  <a:srgbClr val="222222"/>
                </a:solidFill>
                <a:latin typeface="Arial" panose="020B0604020202020204" pitchFamily="34" charset="0"/>
              </a:rPr>
              <a:t>. 2011.</a:t>
            </a:r>
            <a:endParaRPr lang="zh-TW" altLang="en-US" dirty="0"/>
          </a:p>
          <a:p>
            <a:endParaRPr lang="en-US" altLang="zh-TW" dirty="0"/>
          </a:p>
          <a:p>
            <a:endParaRPr lang="en-US" altLang="zh-TW" dirty="0"/>
          </a:p>
          <a:p>
            <a:r>
              <a:rPr lang="en-US" altLang="zh-TW" dirty="0"/>
              <a:t>No </a:t>
            </a:r>
            <a:r>
              <a:rPr lang="en-US" altLang="zh-TW" dirty="0" err="1"/>
              <a:t>differentailalbe</a:t>
            </a:r>
            <a:r>
              <a:rPr lang="en-US" altLang="zh-TW" dirty="0"/>
              <a:t> how about 0</a:t>
            </a:r>
          </a:p>
          <a:p>
            <a:endParaRPr lang="en-US" altLang="zh-TW" dirty="0"/>
          </a:p>
          <a:p>
            <a:r>
              <a:rPr lang="en-US" altLang="zh-TW" dirty="0"/>
              <a:t>Benefit:</a:t>
            </a:r>
            <a:endParaRPr lang="en-US" altLang="zh-TW" baseline="0" dirty="0"/>
          </a:p>
          <a:p>
            <a:r>
              <a:rPr lang="en-US" altLang="zh-TW" baseline="0" dirty="0"/>
              <a:t>2011</a:t>
            </a:r>
          </a:p>
          <a:p>
            <a:r>
              <a:rPr lang="en-US" altLang="zh-TW" baseline="0" dirty="0"/>
              <a:t>Where does it come from?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a:t>	fast to compute</a:t>
            </a:r>
          </a:p>
          <a:p>
            <a:r>
              <a:rPr lang="en-US" altLang="zh-TW" baseline="0" dirty="0"/>
              <a:t>	biology?</a:t>
            </a:r>
          </a:p>
          <a:p>
            <a:r>
              <a:rPr lang="en-US" altLang="zh-TW" baseline="0" dirty="0"/>
              <a:t>	many sigmoid</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116</a:t>
            </a:fld>
            <a:endParaRPr lang="zh-TW" altLang="en-US"/>
          </a:p>
        </p:txBody>
      </p:sp>
    </p:spTree>
    <p:extLst>
      <p:ext uri="{BB962C8B-B14F-4D97-AF65-F5344CB8AC3E}">
        <p14:creationId xmlns:p14="http://schemas.microsoft.com/office/powerpoint/2010/main" val="795711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How to train?</a:t>
            </a:r>
            <a:r>
              <a:rPr lang="zh-TW" altLang="en-US" sz="1200" baseline="0" dirty="0">
                <a:solidFill>
                  <a:schemeClr val="tx1"/>
                </a:solidFill>
              </a:rPr>
              <a:t> </a:t>
            </a:r>
            <a:r>
              <a:rPr lang="en-US" altLang="zh-TW" sz="1200" baseline="0" dirty="0">
                <a:solidFill>
                  <a:schemeClr val="tx1"/>
                </a:solidFill>
              </a:rPr>
              <a:t>Latter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a:solidFill>
                  <a:schemeClr val="tx1"/>
                </a:solidFill>
              </a:rPr>
              <a:t>2013</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Ian J. Goodfellow goodfeli@iro.umontreal.ca David </a:t>
            </a:r>
            <a:r>
              <a:rPr lang="en-US" altLang="zh-TW" dirty="0" err="1"/>
              <a:t>Warde</a:t>
            </a:r>
            <a:r>
              <a:rPr lang="en-US" altLang="zh-TW" dirty="0"/>
              <a:t>-Farley wardefar@iro.umontreal.ca Mehdi Mirza mirzamom@iro.umontreal.ca Aaron </a:t>
            </a:r>
            <a:r>
              <a:rPr lang="en-US" altLang="zh-TW" dirty="0" err="1"/>
              <a:t>Courville</a:t>
            </a:r>
            <a:r>
              <a:rPr lang="en-US" altLang="zh-TW" dirty="0"/>
              <a:t> aaron.courville@umontreal.ca </a:t>
            </a:r>
            <a:r>
              <a:rPr lang="en-US" altLang="zh-TW" dirty="0" err="1"/>
              <a:t>Yoshua</a:t>
            </a:r>
            <a:r>
              <a:rPr lang="en-US" altLang="zh-TW" dirty="0"/>
              <a:t> </a:t>
            </a:r>
            <a:r>
              <a:rPr lang="en-US" altLang="zh-TW" dirty="0" err="1"/>
              <a:t>Bengio</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120</a:t>
            </a:fld>
            <a:endParaRPr lang="zh-TW" altLang="en-US"/>
          </a:p>
        </p:txBody>
      </p:sp>
    </p:spTree>
    <p:extLst>
      <p:ext uri="{BB962C8B-B14F-4D97-AF65-F5344CB8AC3E}">
        <p14:creationId xmlns:p14="http://schemas.microsoft.com/office/powerpoint/2010/main" val="1998136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3,4,5</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123</a:t>
            </a:fld>
            <a:endParaRPr lang="zh-TW" altLang="en-US"/>
          </a:p>
        </p:txBody>
      </p:sp>
    </p:spTree>
    <p:extLst>
      <p:ext uri="{BB962C8B-B14F-4D97-AF65-F5344CB8AC3E}">
        <p14:creationId xmlns:p14="http://schemas.microsoft.com/office/powerpoint/2010/main" val="3647485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Larger Gradient </a:t>
            </a:r>
            <a:endParaRPr lang="zh-TW" altLang="en-US" sz="1200" dirty="0"/>
          </a:p>
          <a:p>
            <a:pPr algn="ctr"/>
            <a:r>
              <a:rPr lang="en-US" altLang="zh-TW" sz="1200" dirty="0"/>
              <a:t>Smaller Learning</a:t>
            </a:r>
          </a:p>
          <a:p>
            <a:pPr algn="ctr"/>
            <a:r>
              <a:rPr lang="en-US" altLang="zh-TW" sz="1200" dirty="0"/>
              <a:t>Rate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127</a:t>
            </a:fld>
            <a:endParaRPr lang="zh-TW" altLang="en-US"/>
          </a:p>
        </p:txBody>
      </p:sp>
    </p:spTree>
    <p:extLst>
      <p:ext uri="{BB962C8B-B14F-4D97-AF65-F5344CB8AC3E}">
        <p14:creationId xmlns:p14="http://schemas.microsoft.com/office/powerpoint/2010/main" val="2170904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 Root Mean Squares of gradients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129</a:t>
            </a:fld>
            <a:endParaRPr lang="zh-TW" altLang="en-US"/>
          </a:p>
        </p:txBody>
      </p:sp>
    </p:spTree>
    <p:extLst>
      <p:ext uri="{BB962C8B-B14F-4D97-AF65-F5344CB8AC3E}">
        <p14:creationId xmlns:p14="http://schemas.microsoft.com/office/powerpoint/2010/main" val="1669627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130</a:t>
            </a:fld>
            <a:endParaRPr lang="zh-TW" altLang="en-US"/>
          </a:p>
        </p:txBody>
      </p:sp>
    </p:spTree>
    <p:extLst>
      <p:ext uri="{BB962C8B-B14F-4D97-AF65-F5344CB8AC3E}">
        <p14:creationId xmlns:p14="http://schemas.microsoft.com/office/powerpoint/2010/main" val="391841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Momentum: </a:t>
            </a:r>
            <a:r>
              <a:rPr lang="zh-TW" altLang="en-US" dirty="0"/>
              <a:t>動量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131</a:t>
            </a:fld>
            <a:endParaRPr lang="zh-TW" altLang="en-US"/>
          </a:p>
        </p:txBody>
      </p:sp>
    </p:spTree>
    <p:extLst>
      <p:ext uri="{BB962C8B-B14F-4D97-AF65-F5344CB8AC3E}">
        <p14:creationId xmlns:p14="http://schemas.microsoft.com/office/powerpoint/2010/main" val="4287870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鄭凱文 </a:t>
            </a:r>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13</a:t>
            </a:fld>
            <a:endParaRPr lang="zh-TW" altLang="en-US"/>
          </a:p>
        </p:txBody>
      </p:sp>
    </p:spTree>
    <p:extLst>
      <p:ext uri="{BB962C8B-B14F-4D97-AF65-F5344CB8AC3E}">
        <p14:creationId xmlns:p14="http://schemas.microsoft.com/office/powerpoint/2010/main" val="1937591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平凡的；普通的；乏味的</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132</a:t>
            </a:fld>
            <a:endParaRPr lang="zh-TW" altLang="en-US"/>
          </a:p>
        </p:txBody>
      </p:sp>
    </p:spTree>
    <p:extLst>
      <p:ext uri="{BB962C8B-B14F-4D97-AF65-F5344CB8AC3E}">
        <p14:creationId xmlns:p14="http://schemas.microsoft.com/office/powerpoint/2010/main" val="109180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Lambda</a:t>
            </a:r>
            <a:r>
              <a:rPr lang="en-US" altLang="zh-TW" baseline="0" dirty="0"/>
              <a:t> = 0.9</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134</a:t>
            </a:fld>
            <a:endParaRPr lang="zh-TW" altLang="en-US"/>
          </a:p>
        </p:txBody>
      </p:sp>
    </p:spTree>
    <p:extLst>
      <p:ext uri="{BB962C8B-B14F-4D97-AF65-F5344CB8AC3E}">
        <p14:creationId xmlns:p14="http://schemas.microsoft.com/office/powerpoint/2010/main" val="721427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can we</a:t>
            </a:r>
            <a:r>
              <a:rPr lang="en-US" altLang="zh-TW" baseline="0" dirty="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135</a:t>
            </a:fld>
            <a:endParaRPr lang="zh-TW" altLang="en-US"/>
          </a:p>
        </p:txBody>
      </p:sp>
    </p:spTree>
    <p:extLst>
      <p:ext uri="{BB962C8B-B14F-4D97-AF65-F5344CB8AC3E}">
        <p14:creationId xmlns:p14="http://schemas.microsoft.com/office/powerpoint/2010/main" val="1186849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http://sebastianruder.com/optimizing-gradient-descent/</a:t>
            </a:r>
          </a:p>
          <a:p>
            <a:endParaRPr lang="en-US" altLang="zh-TW" dirty="0"/>
          </a:p>
          <a:p>
            <a:r>
              <a:rPr lang="en-US" altLang="zh-TW" dirty="0"/>
              <a:t>http://cs231n.github.io/neural-networks-3/</a:t>
            </a:r>
          </a:p>
          <a:p>
            <a:endParaRPr lang="en-US" altLang="zh-TW" dirty="0"/>
          </a:p>
          <a:p>
            <a:r>
              <a:rPr lang="en-US" altLang="zh-TW" dirty="0"/>
              <a:t>Original</a:t>
            </a:r>
            <a:r>
              <a:rPr lang="en-US" altLang="zh-TW" baseline="0" dirty="0"/>
              <a:t> paper: https://arxiv.org/pdf/1412.6980.pdf</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136</a:t>
            </a:fld>
            <a:endParaRPr lang="zh-TW" altLang="en-US"/>
          </a:p>
        </p:txBody>
      </p:sp>
    </p:spTree>
    <p:extLst>
      <p:ext uri="{BB962C8B-B14F-4D97-AF65-F5344CB8AC3E}">
        <p14:creationId xmlns:p14="http://schemas.microsoft.com/office/powerpoint/2010/main" val="2256118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 The data set can used to evaluate your model but not involve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solidFill>
              </a:rPr>
              <a:t>Validation set:</a:t>
            </a:r>
            <a:r>
              <a:rPr lang="en-US" altLang="zh-TW" sz="1200" baseline="0" dirty="0">
                <a:solidFill>
                  <a:schemeClr val="bg1"/>
                </a:solidFill>
              </a:rPr>
              <a:t> </a:t>
            </a:r>
            <a:r>
              <a:rPr lang="en-US" altLang="zh-TW" sz="1200" baseline="0" dirty="0" err="1">
                <a:solidFill>
                  <a:schemeClr val="bg1"/>
                </a:solidFill>
              </a:rPr>
              <a:t>seplit</a:t>
            </a:r>
            <a:r>
              <a:rPr lang="en-US" altLang="zh-TW" sz="1200" baseline="0" dirty="0">
                <a:solidFill>
                  <a:schemeClr val="bg1"/>
                </a:solidFill>
              </a:rPr>
              <a:t> from training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aseline="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aseline="0" dirty="0" err="1">
                <a:solidFill>
                  <a:schemeClr val="bg1"/>
                </a:solidFill>
              </a:rPr>
              <a:t>Acturally</a:t>
            </a:r>
            <a:r>
              <a:rPr lang="en-US" altLang="zh-TW" sz="1200" baseline="0" dirty="0">
                <a:solidFill>
                  <a:schemeClr val="bg1"/>
                </a:solidFill>
              </a:rPr>
              <a:t> is difficult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http://deeplearning.net/tutorial/mlp.html#mlp</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138</a:t>
            </a:fld>
            <a:endParaRPr lang="zh-TW" altLang="en-US"/>
          </a:p>
        </p:txBody>
      </p:sp>
    </p:spTree>
    <p:extLst>
      <p:ext uri="{BB962C8B-B14F-4D97-AF65-F5344CB8AC3E}">
        <p14:creationId xmlns:p14="http://schemas.microsoft.com/office/powerpoint/2010/main" val="13006903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also good, subtle difference</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140</a:t>
            </a:fld>
            <a:endParaRPr lang="zh-TW" altLang="en-US"/>
          </a:p>
        </p:txBody>
      </p:sp>
    </p:spTree>
    <p:extLst>
      <p:ext uri="{BB962C8B-B14F-4D97-AF65-F5344CB8AC3E}">
        <p14:creationId xmlns:p14="http://schemas.microsoft.com/office/powerpoint/2010/main" val="30176420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141</a:t>
            </a:fld>
            <a:endParaRPr lang="zh-TW" altLang="en-US"/>
          </a:p>
        </p:txBody>
      </p:sp>
    </p:spTree>
    <p:extLst>
      <p:ext uri="{BB962C8B-B14F-4D97-AF65-F5344CB8AC3E}">
        <p14:creationId xmlns:p14="http://schemas.microsoft.com/office/powerpoint/2010/main" val="1581482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If p=2, then the </a:t>
            </a:r>
            <a:r>
              <a:rPr lang="en-US" altLang="zh-TW" sz="1200" b="0" i="0" kern="1200" dirty="0" err="1">
                <a:solidFill>
                  <a:schemeClr val="tx1"/>
                </a:solidFill>
                <a:effectLst/>
                <a:latin typeface="+mn-lt"/>
                <a:ea typeface="+mn-ea"/>
                <a:cs typeface="+mn-cs"/>
              </a:rPr>
              <a:t>regularizer</a:t>
            </a:r>
            <a:r>
              <a:rPr lang="en-US" altLang="zh-TW" sz="1200" b="0" i="0" kern="1200" dirty="0">
                <a:solidFill>
                  <a:schemeClr val="tx1"/>
                </a:solidFill>
                <a:effectLst/>
                <a:latin typeface="+mn-lt"/>
                <a:ea typeface="+mn-ea"/>
                <a:cs typeface="+mn-cs"/>
              </a:rPr>
              <a:t> is also called “weight decay”.</a:t>
            </a:r>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142</a:t>
            </a:fld>
            <a:endParaRPr lang="zh-TW" altLang="en-US"/>
          </a:p>
        </p:txBody>
      </p:sp>
    </p:spTree>
    <p:extLst>
      <p:ext uri="{BB962C8B-B14F-4D97-AF65-F5344CB8AC3E}">
        <p14:creationId xmlns:p14="http://schemas.microsoft.com/office/powerpoint/2010/main" val="173734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人腦會遺忘久沒用的資訊</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One kind of regularization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143</a:t>
            </a:fld>
            <a:endParaRPr lang="zh-TW" altLang="en-US"/>
          </a:p>
        </p:txBody>
      </p:sp>
    </p:spTree>
    <p:extLst>
      <p:ext uri="{BB962C8B-B14F-4D97-AF65-F5344CB8AC3E}">
        <p14:creationId xmlns:p14="http://schemas.microsoft.com/office/powerpoint/2010/main" val="3985178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Iteration</a:t>
            </a:r>
            <a:r>
              <a:rPr lang="en-US" altLang="zh-TW" baseline="0" dirty="0"/>
              <a:t> </a:t>
            </a:r>
            <a:r>
              <a:rPr lang="en-US" altLang="zh-TW" baseline="0" dirty="0" err="1"/>
              <a:t>v.s</a:t>
            </a:r>
            <a:r>
              <a:rPr lang="en-US" altLang="zh-TW" baseline="0" dirty="0"/>
              <a:t>. epoch!!!!!!!!</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145</a:t>
            </a:fld>
            <a:endParaRPr lang="zh-TW" altLang="en-US"/>
          </a:p>
        </p:txBody>
      </p:sp>
    </p:spTree>
    <p:extLst>
      <p:ext uri="{BB962C8B-B14F-4D97-AF65-F5344CB8AC3E}">
        <p14:creationId xmlns:p14="http://schemas.microsoft.com/office/powerpoint/2010/main" val="986142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Don’t worry. In linear regression, the loss function L is convex.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No local minima</a:t>
            </a:r>
            <a:endParaRPr lang="zh-TW" altLang="en-US" sz="2400" dirty="0"/>
          </a:p>
          <a:p>
            <a:endParaRPr lang="en-US" altLang="zh-TW" sz="2400" dirty="0"/>
          </a:p>
          <a:p>
            <a:endParaRPr lang="en-US" altLang="zh-TW" sz="2400" dirty="0"/>
          </a:p>
          <a:p>
            <a:r>
              <a:rPr lang="en-US" altLang="zh-TW" sz="2400" dirty="0"/>
              <a:t>Questions: image you are playing AOC</a:t>
            </a:r>
          </a:p>
          <a:p>
            <a:endParaRPr lang="en-US" altLang="zh-TW" sz="2400" dirty="0"/>
          </a:p>
          <a:p>
            <a:r>
              <a:rPr lang="en-US" altLang="zh-TW" sz="2400" dirty="0"/>
              <a:t>A network can have millions of parameters.</a:t>
            </a:r>
          </a:p>
          <a:p>
            <a:pPr lvl="1"/>
            <a:r>
              <a:rPr lang="en-US" altLang="zh-TW" dirty="0"/>
              <a:t>Backpropagation is the way to compute the gradients efficiently (not today)</a:t>
            </a:r>
          </a:p>
          <a:p>
            <a:pPr lvl="1"/>
            <a:r>
              <a:rPr lang="en-US" altLang="zh-TW" dirty="0"/>
              <a:t>Ref: http://speech.ee.ntu.edu.tw/~tlkagk/courses/MLDS_2015_2/Lecture/DNN%20backprop.ecm.mp4/index.html</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14</a:t>
            </a:fld>
            <a:endParaRPr lang="zh-TW" altLang="en-US"/>
          </a:p>
        </p:txBody>
      </p:sp>
    </p:spTree>
    <p:extLst>
      <p:ext uri="{BB962C8B-B14F-4D97-AF65-F5344CB8AC3E}">
        <p14:creationId xmlns:p14="http://schemas.microsoft.com/office/powerpoint/2010/main" val="2595821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Do not worry that someone</a:t>
            </a:r>
            <a:r>
              <a:rPr lang="en-US" altLang="zh-TW" baseline="0" dirty="0"/>
              <a:t> will not update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146</a:t>
            </a:fld>
            <a:endParaRPr lang="zh-TW" altLang="en-US"/>
          </a:p>
        </p:txBody>
      </p:sp>
    </p:spTree>
    <p:extLst>
      <p:ext uri="{BB962C8B-B14F-4D97-AF65-F5344CB8AC3E}">
        <p14:creationId xmlns:p14="http://schemas.microsoft.com/office/powerpoint/2010/main" val="3292238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Bias do not have to multiply !!!!!!!!!!!!!!!!!!!!!!!!!!!!!!!!!!!</a:t>
            </a:r>
          </a:p>
          <a:p>
            <a:r>
              <a:rPr lang="en-US" altLang="zh-TW" dirty="0"/>
              <a:t>Reasonable !!!!!!!!!!!!!!!!!!!!</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147</a:t>
            </a:fld>
            <a:endParaRPr lang="zh-TW" altLang="en-US"/>
          </a:p>
        </p:txBody>
      </p:sp>
    </p:spTree>
    <p:extLst>
      <p:ext uri="{BB962C8B-B14F-4D97-AF65-F5344CB8AC3E}">
        <p14:creationId xmlns:p14="http://schemas.microsoft.com/office/powerpoint/2010/main" val="28151315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Why the weights should multiply p (dropout rate) at testing?</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149</a:t>
            </a:fld>
            <a:endParaRPr lang="zh-TW" altLang="en-US"/>
          </a:p>
        </p:txBody>
      </p:sp>
    </p:spTree>
    <p:extLst>
      <p:ext uri="{BB962C8B-B14F-4D97-AF65-F5344CB8AC3E}">
        <p14:creationId xmlns:p14="http://schemas.microsoft.com/office/powerpoint/2010/main" val="14818616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1" dirty="0">
                    <a:latin typeface="Cambria Math" panose="02040503050406030204" pitchFamily="18" charset="0"/>
                  </a:rPr>
                  <a:t>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i="1" dirty="0">
                  <a:latin typeface="Cambria Math" panose="020405030504060302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i="0" smtClean="0">
                    <a:latin typeface="Cambria Math" panose="02040503050406030204" pitchFamily="18" charset="0"/>
                  </a:rPr>
                  <a:t>𝑧</a:t>
                </a:r>
                <a:r>
                  <a:rPr lang="en-US" altLang="zh-TW" sz="1200" b="0" i="0" smtClean="0">
                    <a:latin typeface="Cambria Math" panose="02040503050406030204" pitchFamily="18" charset="0"/>
                  </a:rPr>
                  <a:t>=∑▒〖𝑤_𝑖 𝑎_𝑖 〗</a:t>
                </a:r>
                <a:endParaRPr lang="zh-TW" altLang="en-US" sz="1200" dirty="0"/>
              </a:p>
              <a:p>
                <a:endParaRPr lang="zh-TW" altLang="en-US" dirty="0"/>
              </a:p>
            </p:txBody>
          </p:sp>
        </mc:Fallback>
      </mc:AlternateContent>
      <p:sp>
        <p:nvSpPr>
          <p:cNvPr id="4" name="投影片編號版面配置區 3"/>
          <p:cNvSpPr>
            <a:spLocks noGrp="1"/>
          </p:cNvSpPr>
          <p:nvPr>
            <p:ph type="sldNum" sz="quarter" idx="10"/>
          </p:nvPr>
        </p:nvSpPr>
        <p:spPr/>
        <p:txBody>
          <a:bodyPr/>
          <a:lstStyle/>
          <a:p>
            <a:fld id="{D013B472-B66E-431C-811F-64FEA2AB6C54}" type="slidenum">
              <a:rPr lang="zh-TW" altLang="en-US" smtClean="0"/>
              <a:t>150</a:t>
            </a:fld>
            <a:endParaRPr lang="zh-TW" altLang="en-US"/>
          </a:p>
        </p:txBody>
      </p:sp>
    </p:spTree>
    <p:extLst>
      <p:ext uri="{BB962C8B-B14F-4D97-AF65-F5344CB8AC3E}">
        <p14:creationId xmlns:p14="http://schemas.microsoft.com/office/powerpoint/2010/main" val="1064447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153</a:t>
            </a:fld>
            <a:endParaRPr lang="zh-TW" altLang="en-US"/>
          </a:p>
        </p:txBody>
      </p:sp>
    </p:spTree>
    <p:extLst>
      <p:ext uri="{BB962C8B-B14F-4D97-AF65-F5344CB8AC3E}">
        <p14:creationId xmlns:p14="http://schemas.microsoft.com/office/powerpoint/2010/main" val="2990333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0,0 -&gt;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1,0 -&gt;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0,-1 -&gt;</a:t>
            </a:r>
            <a:r>
              <a:rPr lang="zh-TW" altLang="en-US" sz="1200" baseline="0" dirty="0"/>
              <a:t> </a:t>
            </a:r>
            <a:r>
              <a:rPr lang="en-US" altLang="zh-TW" sz="1200" baseline="0" dirty="0"/>
              <a:t>-2</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1,-1 -&gt;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½, -1/2 -&gt; -0.5</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1,2</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Geometric Mean?</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154</a:t>
            </a:fld>
            <a:endParaRPr lang="zh-TW" altLang="en-US"/>
          </a:p>
        </p:txBody>
      </p:sp>
    </p:spTree>
    <p:extLst>
      <p:ext uri="{BB962C8B-B14F-4D97-AF65-F5344CB8AC3E}">
        <p14:creationId xmlns:p14="http://schemas.microsoft.com/office/powerpoint/2010/main" val="8898816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Other methods do not emphasize this.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156</a:t>
            </a:fld>
            <a:endParaRPr lang="zh-TW" altLang="en-US"/>
          </a:p>
        </p:txBody>
      </p:sp>
    </p:spTree>
    <p:extLst>
      <p:ext uri="{BB962C8B-B14F-4D97-AF65-F5344CB8AC3E}">
        <p14:creationId xmlns:p14="http://schemas.microsoft.com/office/powerpoint/2010/main" val="192973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Demo </a:t>
            </a:r>
            <a:r>
              <a:rPr lang="en-US" altLang="zh-TW" dirty="0" err="1"/>
              <a:t>minecraft</a:t>
            </a:r>
            <a:endParaRPr lang="zh-TW" altLang="en-US" dirty="0"/>
          </a:p>
        </p:txBody>
      </p:sp>
      <p:sp>
        <p:nvSpPr>
          <p:cNvPr id="4" name="投影片編號版面配置區 3"/>
          <p:cNvSpPr>
            <a:spLocks noGrp="1"/>
          </p:cNvSpPr>
          <p:nvPr>
            <p:ph type="sldNum" sz="quarter" idx="10"/>
          </p:nvPr>
        </p:nvSpPr>
        <p:spPr/>
        <p:txBody>
          <a:bodyPr/>
          <a:lstStyle/>
          <a:p>
            <a:fld id="{3D5FD5E6-1D4C-4574-A5FD-B73197860C4A}" type="slidenum">
              <a:rPr lang="zh-TW" altLang="en-US" smtClean="0"/>
              <a:t>15</a:t>
            </a:fld>
            <a:endParaRPr lang="zh-TW" altLang="en-US"/>
          </a:p>
        </p:txBody>
      </p:sp>
    </p:spTree>
    <p:extLst>
      <p:ext uri="{BB962C8B-B14F-4D97-AF65-F5344CB8AC3E}">
        <p14:creationId xmlns:p14="http://schemas.microsoft.com/office/powerpoint/2010/main" val="321694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Demo: Why</a:t>
            </a:r>
            <a:r>
              <a:rPr lang="en-US" altLang="zh-TW" baseline="0" dirty="0"/>
              <a:t> all the </a:t>
            </a:r>
            <a:r>
              <a:rPr lang="en-US" altLang="zh-TW" baseline="0" dirty="0" err="1"/>
              <a:t>problmes</a:t>
            </a:r>
            <a:r>
              <a:rPr lang="en-US" altLang="zh-TW" baseline="0"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3D5FD5E6-1D4C-4574-A5FD-B73197860C4A}" type="slidenum">
              <a:rPr lang="zh-TW" altLang="en-US" smtClean="0"/>
              <a:t>16</a:t>
            </a:fld>
            <a:endParaRPr lang="zh-TW" altLang="en-US"/>
          </a:p>
        </p:txBody>
      </p:sp>
    </p:spTree>
    <p:extLst>
      <p:ext uri="{BB962C8B-B14F-4D97-AF65-F5344CB8AC3E}">
        <p14:creationId xmlns:p14="http://schemas.microsoft.com/office/powerpoint/2010/main" val="2027590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http://python.ntu.edu.tw/user/tlkagk/notebooks/Gradient%20Descent%20Demo.ipynb</a:t>
            </a:r>
          </a:p>
          <a:p>
            <a:endParaRPr lang="en-US" altLang="zh-TW" dirty="0"/>
          </a:p>
          <a:p>
            <a:r>
              <a:rPr lang="en-US" altLang="zh-TW" dirty="0"/>
              <a:t>Demo?????????????????????????????????????</a:t>
            </a:r>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t>19</a:t>
            </a:fld>
            <a:endParaRPr lang="zh-TW" altLang="en-US"/>
          </a:p>
        </p:txBody>
      </p:sp>
    </p:spTree>
    <p:extLst>
      <p:ext uri="{BB962C8B-B14F-4D97-AF65-F5344CB8AC3E}">
        <p14:creationId xmlns:p14="http://schemas.microsoft.com/office/powerpoint/2010/main" val="159445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CEE13E-37FE-4A73-824B-14E92C2844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87036062-EF5C-41CE-8E4E-26B3E1C77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17187DA-3BB6-4963-BEA7-0C70007E75F5}"/>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F62368E9-420A-4C40-AEA9-4DDE2214ECD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2E3F717-831A-4FCD-9CC0-549DF5F22575}"/>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299639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BCE52F-EB9E-40E2-AE94-88099E23E22A}"/>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53473B5-A245-48A2-932A-EB96B517E8F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A0CC918-CDC6-4F62-81E3-87D5AAE6F277}"/>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EACCAD7F-589D-4913-B8A3-21A2B8B50CE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B2AA34E-90C7-4E04-A1CB-F64D4121E904}"/>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4215225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4D8BCC5-3988-4A69-84DC-E56D1C0D3059}"/>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D05F710-08EC-4480-91F4-B80C7FB2A3FB}"/>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C07E376-1D35-41EA-A204-9030F8D58CBC}"/>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FBC1DEEA-AA56-4379-BECF-42B96BD1543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6E47AA7-A92D-4EBF-8ECD-F11755ADC50A}"/>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86062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2A80F7-6C37-4F8A-A700-A782340F009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2B736F2-1DFB-44C6-B25D-1A2669D912E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6B69ABB-8016-45F9-8C2E-764C2BA97990}"/>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B9737BAA-0777-4478-89E4-22B25048B9D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29C2AF2-5531-47E8-9AA5-1179EDCB8B18}"/>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286024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374849-1299-4553-A295-7BD39A5B2B6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C6244A1-82E5-47BE-9B4F-8376AC4914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177C0B4A-63E9-447F-9581-033FCF37B384}"/>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0AE57ACF-B1B8-49FA-B6DA-2E6406EF25F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D6B5D3-28A9-40E5-BFC7-7E43174B617F}"/>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55064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9C5959-75F7-48FA-A938-C65E5A5347C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E279D6B-3189-4F12-BE6F-DEA044EB94FC}"/>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B30194B-5636-420B-8A2A-3D570315D110}"/>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74536E6-1BE0-4B29-A0F6-B999E80DF6E9}"/>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6" name="頁尾版面配置區 5">
            <a:extLst>
              <a:ext uri="{FF2B5EF4-FFF2-40B4-BE49-F238E27FC236}">
                <a16:creationId xmlns:a16="http://schemas.microsoft.com/office/drawing/2014/main" id="{18159F9F-2B19-4607-94EA-39DFF18DC29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C6BD29A-B869-450C-BC45-DD62A3C9969F}"/>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14124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656487-9803-4BBA-95C0-7948A73C6D9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ECA9F5A-BA82-4F3F-AFE0-D948125F73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9048AA0-8801-4622-92FF-05984EB6981B}"/>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6A2B9ED-535B-444E-876C-0C083C63A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0A5D6D49-FE94-4442-9C86-EDD962943B82}"/>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AFEAB60-B40E-48C3-BE20-38C90ABE8B01}"/>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8" name="頁尾版面配置區 7">
            <a:extLst>
              <a:ext uri="{FF2B5EF4-FFF2-40B4-BE49-F238E27FC236}">
                <a16:creationId xmlns:a16="http://schemas.microsoft.com/office/drawing/2014/main" id="{12217835-CD51-40CA-AB14-9D463354BF4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792B72E-3B3E-423B-9E7F-DB1912558E89}"/>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153218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F19A5-01F1-48EE-BFCD-906E71F2A1E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EC56FB6-D489-4F9E-8F45-ABFF313AEB7E}"/>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4" name="頁尾版面配置區 3">
            <a:extLst>
              <a:ext uri="{FF2B5EF4-FFF2-40B4-BE49-F238E27FC236}">
                <a16:creationId xmlns:a16="http://schemas.microsoft.com/office/drawing/2014/main" id="{7B3EF74C-12F8-4C45-9652-C253773C96EE}"/>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9B4DBD7F-4528-471F-8813-E38001FBED45}"/>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36089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A47F740-BBE1-495C-A2CC-795FEB63006A}"/>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3" name="頁尾版面配置區 2">
            <a:extLst>
              <a:ext uri="{FF2B5EF4-FFF2-40B4-BE49-F238E27FC236}">
                <a16:creationId xmlns:a16="http://schemas.microsoft.com/office/drawing/2014/main" id="{42D8D8A3-B4F6-49B8-9028-ACBDD8B096F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8846A142-3093-49BA-9F23-04BF2FF12174}"/>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842555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D11F13-28A3-434F-899F-D0894701E9B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D5CA09B-DB08-4EA1-B1B8-3BCD1C573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E019BF4-2580-48F0-8E8A-4AE653D61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AF4950B-5C29-4B74-A876-9EDC884D1A1B}"/>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6" name="頁尾版面配置區 5">
            <a:extLst>
              <a:ext uri="{FF2B5EF4-FFF2-40B4-BE49-F238E27FC236}">
                <a16:creationId xmlns:a16="http://schemas.microsoft.com/office/drawing/2014/main" id="{FF2E8C6F-14CE-4F6E-9B90-11B3AF3024D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FAC9036-47AB-4477-ACDC-035FB5EA9E79}"/>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21982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D2AACC-37B4-47FB-8B64-AD7D48D5D3E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3A770D06-9696-45C1-9EFF-9565E1F8AD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755ED6EB-9E8E-4FA6-8F1B-5816C54CB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EC0486A-5A44-4251-95FE-995E8B20A159}"/>
              </a:ext>
            </a:extLst>
          </p:cNvPr>
          <p:cNvSpPr>
            <a:spLocks noGrp="1"/>
          </p:cNvSpPr>
          <p:nvPr>
            <p:ph type="dt" sz="half" idx="10"/>
          </p:nvPr>
        </p:nvSpPr>
        <p:spPr/>
        <p:txBody>
          <a:bodyPr/>
          <a:lstStyle/>
          <a:p>
            <a:fld id="{F11FE5A9-9BA1-4489-B3B9-E02144FC658B}" type="datetimeFigureOut">
              <a:rPr lang="zh-TW" altLang="en-US" smtClean="0"/>
              <a:t>2020/7/24</a:t>
            </a:fld>
            <a:endParaRPr lang="zh-TW" altLang="en-US"/>
          </a:p>
        </p:txBody>
      </p:sp>
      <p:sp>
        <p:nvSpPr>
          <p:cNvPr id="6" name="頁尾版面配置區 5">
            <a:extLst>
              <a:ext uri="{FF2B5EF4-FFF2-40B4-BE49-F238E27FC236}">
                <a16:creationId xmlns:a16="http://schemas.microsoft.com/office/drawing/2014/main" id="{E5BFE20A-5C28-42F9-968A-E9E87CE43A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50FE9F-DD57-42CF-B90E-363C20695F09}"/>
              </a:ext>
            </a:extLst>
          </p:cNvPr>
          <p:cNvSpPr>
            <a:spLocks noGrp="1"/>
          </p:cNvSpPr>
          <p:nvPr>
            <p:ph type="sldNum" sz="quarter" idx="12"/>
          </p:nvPr>
        </p:nvSpPr>
        <p:spPr/>
        <p:txBody>
          <a:body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925907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C2978EE-6D9A-4491-A9CF-A1867AAEBD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F0B5577-1250-444C-87C1-C7165DADD6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AC3D152-345E-4EFA-B8F5-4607A9D261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FE5A9-9BA1-4489-B3B9-E02144FC658B}" type="datetimeFigureOut">
              <a:rPr lang="zh-TW" altLang="en-US" smtClean="0"/>
              <a:t>2020/7/24</a:t>
            </a:fld>
            <a:endParaRPr lang="zh-TW" altLang="en-US"/>
          </a:p>
        </p:txBody>
      </p:sp>
      <p:sp>
        <p:nvSpPr>
          <p:cNvPr id="5" name="頁尾版面配置區 4">
            <a:extLst>
              <a:ext uri="{FF2B5EF4-FFF2-40B4-BE49-F238E27FC236}">
                <a16:creationId xmlns:a16="http://schemas.microsoft.com/office/drawing/2014/main" id="{21629FF9-99C8-41B8-996B-65BA70990B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EC43477-BA4A-4BB9-82E7-0412F2943A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3A989-FEF5-433E-929E-769952DE8370}" type="slidenum">
              <a:rPr lang="zh-TW" altLang="en-US" smtClean="0"/>
              <a:t>‹#›</a:t>
            </a:fld>
            <a:endParaRPr lang="zh-TW" altLang="en-US"/>
          </a:p>
        </p:txBody>
      </p:sp>
    </p:spTree>
    <p:extLst>
      <p:ext uri="{BB962C8B-B14F-4D97-AF65-F5344CB8AC3E}">
        <p14:creationId xmlns:p14="http://schemas.microsoft.com/office/powerpoint/2010/main" val="3745818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4.png"/><Relationship Id="rId5" Type="http://schemas.openxmlformats.org/officeDocument/2006/relationships/image" Target="../media/image52.wmf"/><Relationship Id="rId4" Type="http://schemas.openxmlformats.org/officeDocument/2006/relationships/oleObject" Target="../embeddings/oleObject4.bin"/></Relationships>
</file>

<file path=ppt/slides/_rels/slide100.xml.rels><?xml version="1.0" encoding="UTF-8" standalone="yes"?>
<Relationships xmlns="http://schemas.openxmlformats.org/package/2006/relationships"><Relationship Id="rId2" Type="http://schemas.openxmlformats.org/officeDocument/2006/relationships/image" Target="../media/image51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image" Target="../media/image5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529.png"/></Relationships>
</file>

<file path=ppt/slides/_rels/slide104.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531.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529.png"/></Relationships>
</file>

<file path=ppt/slides/_rels/slide105.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png"/><Relationship Id="rId1" Type="http://schemas.openxmlformats.org/officeDocument/2006/relationships/slideLayout" Target="../slideLayouts/slideLayout2.xml"/><Relationship Id="rId5" Type="http://schemas.openxmlformats.org/officeDocument/2006/relationships/image" Target="../media/image535.png"/><Relationship Id="rId4" Type="http://schemas.openxmlformats.org/officeDocument/2006/relationships/image" Target="../media/image534.png"/></Relationships>
</file>

<file path=ppt/slides/_rels/slide106.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6.png"/><Relationship Id="rId1" Type="http://schemas.openxmlformats.org/officeDocument/2006/relationships/slideLayout" Target="../slideLayouts/slideLayout2.xml"/><Relationship Id="rId5" Type="http://schemas.openxmlformats.org/officeDocument/2006/relationships/image" Target="../media/image538.png"/><Relationship Id="rId4" Type="http://schemas.openxmlformats.org/officeDocument/2006/relationships/image" Target="../media/image537.png"/></Relationships>
</file>

<file path=ppt/slides/_rels/slide107.xml.rels><?xml version="1.0" encoding="UTF-8" standalone="yes"?>
<Relationships xmlns="http://schemas.openxmlformats.org/package/2006/relationships"><Relationship Id="rId3" Type="http://schemas.openxmlformats.org/officeDocument/2006/relationships/image" Target="../media/image536.png"/><Relationship Id="rId2" Type="http://schemas.openxmlformats.org/officeDocument/2006/relationships/image" Target="../media/image539.png"/><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image" Target="../media/image54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18.png"/><Relationship Id="rId7" Type="http://schemas.openxmlformats.org/officeDocument/2006/relationships/diagramColors" Target="../diagrams/colors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42.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5.png"/><Relationship Id="rId5" Type="http://schemas.openxmlformats.org/officeDocument/2006/relationships/image" Target="../media/image52.wmf"/><Relationship Id="rId10" Type="http://schemas.openxmlformats.org/officeDocument/2006/relationships/image" Target="../media/image54.png"/><Relationship Id="rId4" Type="http://schemas.openxmlformats.org/officeDocument/2006/relationships/oleObject" Target="../embeddings/oleObject4.bin"/><Relationship Id="rId9" Type="http://schemas.openxmlformats.org/officeDocument/2006/relationships/image" Target="../media/image58.png"/></Relationships>
</file>

<file path=ppt/slides/_rels/slide110.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2.xml"/><Relationship Id="rId4" Type="http://schemas.openxmlformats.org/officeDocument/2006/relationships/image" Target="../media/image545.png"/></Relationships>
</file>

<file path=ppt/slides/_rels/slide111.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2.png"/></Relationships>
</file>

<file path=ppt/slides/_rels/slide112.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notesSlide" Target="../notesSlides/notesSlide42.xml"/><Relationship Id="rId7" Type="http://schemas.openxmlformats.org/officeDocument/2006/relationships/image" Target="../media/image522.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20.bin"/><Relationship Id="rId5" Type="http://schemas.openxmlformats.org/officeDocument/2006/relationships/image" Target="../media/image521.wmf"/><Relationship Id="rId4" Type="http://schemas.openxmlformats.org/officeDocument/2006/relationships/oleObject" Target="../embeddings/oleObject119.bin"/><Relationship Id="rId9" Type="http://schemas.openxmlformats.org/officeDocument/2006/relationships/image" Target="../media/image547.wmf"/></Relationships>
</file>

<file path=ppt/slides/_rels/slide115.xml.rels><?xml version="1.0" encoding="UTF-8" standalone="yes"?>
<Relationships xmlns="http://schemas.openxmlformats.org/package/2006/relationships"><Relationship Id="rId8" Type="http://schemas.openxmlformats.org/officeDocument/2006/relationships/image" Target="../media/image547.wmf"/><Relationship Id="rId13" Type="http://schemas.openxmlformats.org/officeDocument/2006/relationships/image" Target="../media/image1310.png"/><Relationship Id="rId18" Type="http://schemas.openxmlformats.org/officeDocument/2006/relationships/image" Target="../media/image551.png"/><Relationship Id="rId3" Type="http://schemas.openxmlformats.org/officeDocument/2006/relationships/oleObject" Target="../embeddings/oleObject122.bin"/><Relationship Id="rId7" Type="http://schemas.openxmlformats.org/officeDocument/2006/relationships/oleObject" Target="../embeddings/oleObject124.bin"/><Relationship Id="rId12" Type="http://schemas.openxmlformats.org/officeDocument/2006/relationships/image" Target="../media/image1300.png"/><Relationship Id="rId17" Type="http://schemas.openxmlformats.org/officeDocument/2006/relationships/image" Target="../media/image550.png"/><Relationship Id="rId2" Type="http://schemas.openxmlformats.org/officeDocument/2006/relationships/slideLayout" Target="../slideLayouts/slideLayout2.xml"/><Relationship Id="rId16" Type="http://schemas.openxmlformats.org/officeDocument/2006/relationships/image" Target="../media/image549.png"/><Relationship Id="rId20" Type="http://schemas.openxmlformats.org/officeDocument/2006/relationships/image" Target="../media/image553.png"/><Relationship Id="rId1" Type="http://schemas.openxmlformats.org/officeDocument/2006/relationships/vmlDrawing" Target="../drawings/vmlDrawing31.vml"/><Relationship Id="rId6" Type="http://schemas.openxmlformats.org/officeDocument/2006/relationships/image" Target="../media/image522.wmf"/><Relationship Id="rId11" Type="http://schemas.openxmlformats.org/officeDocument/2006/relationships/image" Target="../media/image1290.png"/><Relationship Id="rId5" Type="http://schemas.openxmlformats.org/officeDocument/2006/relationships/oleObject" Target="../embeddings/oleObject123.bin"/><Relationship Id="rId15" Type="http://schemas.openxmlformats.org/officeDocument/2006/relationships/image" Target="../media/image548.png"/><Relationship Id="rId10" Type="http://schemas.openxmlformats.org/officeDocument/2006/relationships/image" Target="../media/image1280.png"/><Relationship Id="rId19" Type="http://schemas.openxmlformats.org/officeDocument/2006/relationships/image" Target="../media/image552.png"/><Relationship Id="rId4" Type="http://schemas.openxmlformats.org/officeDocument/2006/relationships/image" Target="../media/image521.wmf"/><Relationship Id="rId9" Type="http://schemas.openxmlformats.org/officeDocument/2006/relationships/image" Target="../media/image1270.png"/><Relationship Id="rId14" Type="http://schemas.openxmlformats.org/officeDocument/2006/relationships/image" Target="../media/image1320.png"/></Relationships>
</file>

<file path=ppt/slides/_rels/slide116.xml.rels><?xml version="1.0" encoding="UTF-8" standalone="yes"?>
<Relationships xmlns="http://schemas.openxmlformats.org/package/2006/relationships"><Relationship Id="rId21" Type="http://schemas.openxmlformats.org/officeDocument/2006/relationships/image" Target="../media/image951.png"/><Relationship Id="rId2" Type="http://schemas.openxmlformats.org/officeDocument/2006/relationships/notesSlide" Target="../notesSlides/notesSlide43.xml"/><Relationship Id="rId20" Type="http://schemas.openxmlformats.org/officeDocument/2006/relationships/image" Target="../media/image941.png"/><Relationship Id="rId1" Type="http://schemas.openxmlformats.org/officeDocument/2006/relationships/slideLayout" Target="../slideLayouts/slideLayout2.xml"/><Relationship Id="rId23" Type="http://schemas.openxmlformats.org/officeDocument/2006/relationships/image" Target="../media/image1240.png"/><Relationship Id="rId19" Type="http://schemas.openxmlformats.org/officeDocument/2006/relationships/image" Target="../media/image931.png"/><Relationship Id="rId22" Type="http://schemas.openxmlformats.org/officeDocument/2006/relationships/image" Target="../media/image961.png"/></Relationships>
</file>

<file path=ppt/slides/_rels/slide117.xml.rels><?xml version="1.0" encoding="UTF-8" standalone="yes"?>
<Relationships xmlns="http://schemas.openxmlformats.org/package/2006/relationships"><Relationship Id="rId8" Type="http://schemas.openxmlformats.org/officeDocument/2006/relationships/image" Target="../media/image554.wmf"/><Relationship Id="rId3" Type="http://schemas.openxmlformats.org/officeDocument/2006/relationships/oleObject" Target="../embeddings/oleObject125.bin"/><Relationship Id="rId21" Type="http://schemas.openxmlformats.org/officeDocument/2006/relationships/image" Target="../media/image951.png"/><Relationship Id="rId7" Type="http://schemas.openxmlformats.org/officeDocument/2006/relationships/oleObject" Target="../embeddings/oleObject127.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32.vml"/><Relationship Id="rId6" Type="http://schemas.openxmlformats.org/officeDocument/2006/relationships/image" Target="../media/image522.wmf"/><Relationship Id="rId5" Type="http://schemas.openxmlformats.org/officeDocument/2006/relationships/oleObject" Target="../embeddings/oleObject126.bin"/><Relationship Id="rId10" Type="http://schemas.openxmlformats.org/officeDocument/2006/relationships/image" Target="../media/image555.wmf"/><Relationship Id="rId19" Type="http://schemas.openxmlformats.org/officeDocument/2006/relationships/image" Target="../media/image931.png"/><Relationship Id="rId4" Type="http://schemas.openxmlformats.org/officeDocument/2006/relationships/image" Target="../media/image521.wmf"/><Relationship Id="rId9" Type="http://schemas.openxmlformats.org/officeDocument/2006/relationships/oleObject" Target="../embeddings/oleObject128.bin"/><Relationship Id="rId22" Type="http://schemas.openxmlformats.org/officeDocument/2006/relationships/image" Target="../media/image961.png"/></Relationships>
</file>

<file path=ppt/slides/_rels/slide118.xml.rels><?xml version="1.0" encoding="UTF-8" standalone="yes"?>
<Relationships xmlns="http://schemas.openxmlformats.org/package/2006/relationships"><Relationship Id="rId8" Type="http://schemas.openxmlformats.org/officeDocument/2006/relationships/image" Target="../media/image554.wmf"/><Relationship Id="rId3" Type="http://schemas.openxmlformats.org/officeDocument/2006/relationships/oleObject" Target="../embeddings/oleObject129.bin"/><Relationship Id="rId21" Type="http://schemas.openxmlformats.org/officeDocument/2006/relationships/image" Target="../media/image951.png"/><Relationship Id="rId7" Type="http://schemas.openxmlformats.org/officeDocument/2006/relationships/oleObject" Target="../embeddings/oleObject131.bin"/><Relationship Id="rId2" Type="http://schemas.openxmlformats.org/officeDocument/2006/relationships/slideLayout" Target="../slideLayouts/slideLayout2.xml"/><Relationship Id="rId20" Type="http://schemas.openxmlformats.org/officeDocument/2006/relationships/image" Target="../media/image941.png"/><Relationship Id="rId1" Type="http://schemas.openxmlformats.org/officeDocument/2006/relationships/vmlDrawing" Target="../drawings/vmlDrawing33.vml"/><Relationship Id="rId6" Type="http://schemas.openxmlformats.org/officeDocument/2006/relationships/image" Target="../media/image522.wmf"/><Relationship Id="rId5" Type="http://schemas.openxmlformats.org/officeDocument/2006/relationships/oleObject" Target="../embeddings/oleObject130.bin"/><Relationship Id="rId10" Type="http://schemas.openxmlformats.org/officeDocument/2006/relationships/image" Target="../media/image555.wmf"/><Relationship Id="rId19" Type="http://schemas.openxmlformats.org/officeDocument/2006/relationships/image" Target="../media/image931.png"/><Relationship Id="rId4" Type="http://schemas.openxmlformats.org/officeDocument/2006/relationships/image" Target="../media/image521.wmf"/><Relationship Id="rId9" Type="http://schemas.openxmlformats.org/officeDocument/2006/relationships/oleObject" Target="../embeddings/oleObject132.bin"/><Relationship Id="rId22" Type="http://schemas.openxmlformats.org/officeDocument/2006/relationships/image" Target="../media/image961.png"/></Relationships>
</file>

<file path=ppt/slides/_rels/slide119.xml.rels><?xml version="1.0" encoding="UTF-8" standalone="yes"?>
<Relationships xmlns="http://schemas.openxmlformats.org/package/2006/relationships"><Relationship Id="rId21" Type="http://schemas.openxmlformats.org/officeDocument/2006/relationships/image" Target="../media/image951.png"/><Relationship Id="rId25" Type="http://schemas.openxmlformats.org/officeDocument/2006/relationships/image" Target="../media/image5501.png"/><Relationship Id="rId20" Type="http://schemas.openxmlformats.org/officeDocument/2006/relationships/image" Target="../media/image941.png"/><Relationship Id="rId1" Type="http://schemas.openxmlformats.org/officeDocument/2006/relationships/slideLayout" Target="../slideLayouts/slideLayout2.xml"/><Relationship Id="rId24" Type="http://schemas.openxmlformats.org/officeDocument/2006/relationships/image" Target="../media/image547.png"/><Relationship Id="rId23" Type="http://schemas.openxmlformats.org/officeDocument/2006/relationships/image" Target="../media/image5300.png"/><Relationship Id="rId19" Type="http://schemas.openxmlformats.org/officeDocument/2006/relationships/image" Target="../media/image931.png"/><Relationship Id="rId22" Type="http://schemas.openxmlformats.org/officeDocument/2006/relationships/image" Target="../media/image5200.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4.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2.wmf"/><Relationship Id="rId11" Type="http://schemas.openxmlformats.org/officeDocument/2006/relationships/image" Target="../media/image54.png"/><Relationship Id="rId5" Type="http://schemas.openxmlformats.org/officeDocument/2006/relationships/oleObject" Target="../embeddings/oleObject4.bin"/><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0.png"/></Relationships>
</file>

<file path=ppt/slides/_rels/slide120.xml.rels><?xml version="1.0" encoding="UTF-8" standalone="yes"?>
<Relationships xmlns="http://schemas.openxmlformats.org/package/2006/relationships"><Relationship Id="rId8" Type="http://schemas.openxmlformats.org/officeDocument/2006/relationships/image" Target="../media/image1420.png"/><Relationship Id="rId13" Type="http://schemas.openxmlformats.org/officeDocument/2006/relationships/image" Target="../media/image557.png"/><Relationship Id="rId18" Type="http://schemas.openxmlformats.org/officeDocument/2006/relationships/image" Target="../media/image558.png"/><Relationship Id="rId3" Type="http://schemas.openxmlformats.org/officeDocument/2006/relationships/notesSlide" Target="../notesSlides/notesSlide44.xml"/><Relationship Id="rId7" Type="http://schemas.openxmlformats.org/officeDocument/2006/relationships/image" Target="../media/image522.wmf"/><Relationship Id="rId12" Type="http://schemas.openxmlformats.org/officeDocument/2006/relationships/image" Target="../media/image556.png"/><Relationship Id="rId17" Type="http://schemas.openxmlformats.org/officeDocument/2006/relationships/image" Target="../media/image1520.png"/><Relationship Id="rId2" Type="http://schemas.openxmlformats.org/officeDocument/2006/relationships/slideLayout" Target="../slideLayouts/slideLayout2.xml"/><Relationship Id="rId16" Type="http://schemas.openxmlformats.org/officeDocument/2006/relationships/image" Target="../media/image1510.png"/><Relationship Id="rId1" Type="http://schemas.openxmlformats.org/officeDocument/2006/relationships/vmlDrawing" Target="../drawings/vmlDrawing34.vml"/><Relationship Id="rId6" Type="http://schemas.openxmlformats.org/officeDocument/2006/relationships/oleObject" Target="../embeddings/oleObject134.bin"/><Relationship Id="rId11" Type="http://schemas.openxmlformats.org/officeDocument/2006/relationships/image" Target="../media/image1460.png"/><Relationship Id="rId5" Type="http://schemas.openxmlformats.org/officeDocument/2006/relationships/image" Target="../media/image521.wmf"/><Relationship Id="rId15" Type="http://schemas.openxmlformats.org/officeDocument/2006/relationships/image" Target="../media/image1500.png"/><Relationship Id="rId10" Type="http://schemas.openxmlformats.org/officeDocument/2006/relationships/image" Target="../media/image1450.png"/><Relationship Id="rId19" Type="http://schemas.openxmlformats.org/officeDocument/2006/relationships/image" Target="../media/image559.png"/><Relationship Id="rId4" Type="http://schemas.openxmlformats.org/officeDocument/2006/relationships/oleObject" Target="../embeddings/oleObject133.bin"/><Relationship Id="rId9" Type="http://schemas.openxmlformats.org/officeDocument/2006/relationships/image" Target="../media/image1430.png"/><Relationship Id="rId14" Type="http://schemas.openxmlformats.org/officeDocument/2006/relationships/image" Target="../media/image1490.png"/></Relationships>
</file>

<file path=ppt/slides/_rels/slide121.xml.rels><?xml version="1.0" encoding="UTF-8" standalone="yes"?>
<Relationships xmlns="http://schemas.openxmlformats.org/package/2006/relationships"><Relationship Id="rId13" Type="http://schemas.openxmlformats.org/officeDocument/2006/relationships/image" Target="../media/image5710.png"/><Relationship Id="rId18" Type="http://schemas.openxmlformats.org/officeDocument/2006/relationships/image" Target="../media/image567.png"/><Relationship Id="rId26" Type="http://schemas.openxmlformats.org/officeDocument/2006/relationships/oleObject" Target="../embeddings/oleObject138.bin"/><Relationship Id="rId21" Type="http://schemas.openxmlformats.org/officeDocument/2006/relationships/image" Target="../media/image570.png"/><Relationship Id="rId34" Type="http://schemas.openxmlformats.org/officeDocument/2006/relationships/image" Target="../media/image571.png"/><Relationship Id="rId7" Type="http://schemas.openxmlformats.org/officeDocument/2006/relationships/oleObject" Target="../embeddings/oleObject136.bin"/><Relationship Id="rId12" Type="http://schemas.openxmlformats.org/officeDocument/2006/relationships/image" Target="../media/image560.png"/><Relationship Id="rId17" Type="http://schemas.openxmlformats.org/officeDocument/2006/relationships/image" Target="../media/image566.png"/><Relationship Id="rId25" Type="http://schemas.openxmlformats.org/officeDocument/2006/relationships/image" Target="../media/image562.wmf"/><Relationship Id="rId33" Type="http://schemas.openxmlformats.org/officeDocument/2006/relationships/image" Target="../media/image901.png"/><Relationship Id="rId2" Type="http://schemas.openxmlformats.org/officeDocument/2006/relationships/slideLayout" Target="../slideLayouts/slideLayout2.xml"/><Relationship Id="rId16" Type="http://schemas.openxmlformats.org/officeDocument/2006/relationships/image" Target="../media/image565.png"/><Relationship Id="rId20" Type="http://schemas.openxmlformats.org/officeDocument/2006/relationships/image" Target="../media/image569.png"/><Relationship Id="rId29" Type="http://schemas.openxmlformats.org/officeDocument/2006/relationships/image" Target="../media/image563.wmf"/><Relationship Id="rId1" Type="http://schemas.openxmlformats.org/officeDocument/2006/relationships/vmlDrawing" Target="../drawings/vmlDrawing35.vml"/><Relationship Id="rId6" Type="http://schemas.openxmlformats.org/officeDocument/2006/relationships/image" Target="../media/image521.wmf"/><Relationship Id="rId11" Type="http://schemas.openxmlformats.org/officeDocument/2006/relationships/image" Target="../media/image5500.png"/><Relationship Id="rId24" Type="http://schemas.openxmlformats.org/officeDocument/2006/relationships/oleObject" Target="../embeddings/oleObject1210.bin"/><Relationship Id="rId32" Type="http://schemas.openxmlformats.org/officeDocument/2006/relationships/image" Target="../media/image890.png"/><Relationship Id="rId37" Type="http://schemas.openxmlformats.org/officeDocument/2006/relationships/image" Target="../media/image574.png"/><Relationship Id="rId5" Type="http://schemas.openxmlformats.org/officeDocument/2006/relationships/oleObject" Target="../embeddings/oleObject800.bin"/><Relationship Id="rId15" Type="http://schemas.openxmlformats.org/officeDocument/2006/relationships/image" Target="../media/image564.png"/><Relationship Id="rId23" Type="http://schemas.openxmlformats.org/officeDocument/2006/relationships/image" Target="../media/image562.wmf"/><Relationship Id="rId28" Type="http://schemas.openxmlformats.org/officeDocument/2006/relationships/oleObject" Target="../embeddings/oleObject1220.bin"/><Relationship Id="rId36" Type="http://schemas.openxmlformats.org/officeDocument/2006/relationships/image" Target="../media/image573.png"/><Relationship Id="rId10" Type="http://schemas.openxmlformats.org/officeDocument/2006/relationships/image" Target="../media/image510.wmf"/><Relationship Id="rId19" Type="http://schemas.openxmlformats.org/officeDocument/2006/relationships/image" Target="../media/image568.png"/><Relationship Id="rId31" Type="http://schemas.openxmlformats.org/officeDocument/2006/relationships/image" Target="../media/image880.png"/><Relationship Id="rId4" Type="http://schemas.openxmlformats.org/officeDocument/2006/relationships/image" Target="../media/image560.wmf"/><Relationship Id="rId9" Type="http://schemas.openxmlformats.org/officeDocument/2006/relationships/oleObject" Target="../embeddings/oleObject1200.bin"/><Relationship Id="rId14" Type="http://schemas.openxmlformats.org/officeDocument/2006/relationships/image" Target="../media/image5811.png"/><Relationship Id="rId22" Type="http://schemas.openxmlformats.org/officeDocument/2006/relationships/oleObject" Target="../embeddings/oleObject137.bin"/><Relationship Id="rId27" Type="http://schemas.openxmlformats.org/officeDocument/2006/relationships/image" Target="../media/image563.wmf"/><Relationship Id="rId30" Type="http://schemas.openxmlformats.org/officeDocument/2006/relationships/image" Target="../media/image871.png"/><Relationship Id="rId35" Type="http://schemas.openxmlformats.org/officeDocument/2006/relationships/image" Target="../media/image572.png"/><Relationship Id="rId8" Type="http://schemas.openxmlformats.org/officeDocument/2006/relationships/image" Target="../media/image561.wmf"/><Relationship Id="rId3" Type="http://schemas.openxmlformats.org/officeDocument/2006/relationships/oleObject" Target="../embeddings/oleObject135.bin"/></Relationships>
</file>

<file path=ppt/slides/_rels/slide122.xml.rels><?xml version="1.0" encoding="UTF-8" standalone="yes"?>
<Relationships xmlns="http://schemas.openxmlformats.org/package/2006/relationships"><Relationship Id="rId13" Type="http://schemas.openxmlformats.org/officeDocument/2006/relationships/image" Target="../media/image5710.png"/><Relationship Id="rId18" Type="http://schemas.openxmlformats.org/officeDocument/2006/relationships/image" Target="../media/image577.png"/><Relationship Id="rId26" Type="http://schemas.openxmlformats.org/officeDocument/2006/relationships/oleObject" Target="../embeddings/oleObject142.bin"/><Relationship Id="rId21" Type="http://schemas.openxmlformats.org/officeDocument/2006/relationships/image" Target="../media/image570.png"/><Relationship Id="rId34" Type="http://schemas.openxmlformats.org/officeDocument/2006/relationships/image" Target="../media/image571.png"/><Relationship Id="rId7" Type="http://schemas.openxmlformats.org/officeDocument/2006/relationships/oleObject" Target="../embeddings/oleObject140.bin"/><Relationship Id="rId12" Type="http://schemas.openxmlformats.org/officeDocument/2006/relationships/image" Target="../media/image560.png"/><Relationship Id="rId17" Type="http://schemas.openxmlformats.org/officeDocument/2006/relationships/image" Target="../media/image576.png"/><Relationship Id="rId25" Type="http://schemas.openxmlformats.org/officeDocument/2006/relationships/image" Target="../media/image562.wmf"/><Relationship Id="rId33" Type="http://schemas.openxmlformats.org/officeDocument/2006/relationships/image" Target="../media/image901.png"/><Relationship Id="rId2" Type="http://schemas.openxmlformats.org/officeDocument/2006/relationships/slideLayout" Target="../slideLayouts/slideLayout2.xml"/><Relationship Id="rId16" Type="http://schemas.openxmlformats.org/officeDocument/2006/relationships/image" Target="../media/image565.png"/><Relationship Id="rId20" Type="http://schemas.openxmlformats.org/officeDocument/2006/relationships/image" Target="../media/image569.png"/><Relationship Id="rId29" Type="http://schemas.openxmlformats.org/officeDocument/2006/relationships/image" Target="../media/image563.wmf"/><Relationship Id="rId1" Type="http://schemas.openxmlformats.org/officeDocument/2006/relationships/vmlDrawing" Target="../drawings/vmlDrawing36.vml"/><Relationship Id="rId6" Type="http://schemas.openxmlformats.org/officeDocument/2006/relationships/image" Target="../media/image521.wmf"/><Relationship Id="rId11" Type="http://schemas.openxmlformats.org/officeDocument/2006/relationships/image" Target="../media/image5500.png"/><Relationship Id="rId24" Type="http://schemas.openxmlformats.org/officeDocument/2006/relationships/oleObject" Target="../embeddings/oleObject1250.bin"/><Relationship Id="rId32" Type="http://schemas.openxmlformats.org/officeDocument/2006/relationships/image" Target="../media/image890.png"/><Relationship Id="rId37" Type="http://schemas.openxmlformats.org/officeDocument/2006/relationships/image" Target="../media/image578.png"/><Relationship Id="rId5" Type="http://schemas.openxmlformats.org/officeDocument/2006/relationships/oleObject" Target="../embeddings/oleObject800.bin"/><Relationship Id="rId15" Type="http://schemas.openxmlformats.org/officeDocument/2006/relationships/image" Target="../media/image564.png"/><Relationship Id="rId23" Type="http://schemas.openxmlformats.org/officeDocument/2006/relationships/image" Target="../media/image562.wmf"/><Relationship Id="rId28" Type="http://schemas.openxmlformats.org/officeDocument/2006/relationships/oleObject" Target="../embeddings/oleObject1260.bin"/><Relationship Id="rId36" Type="http://schemas.openxmlformats.org/officeDocument/2006/relationships/image" Target="../media/image573.png"/><Relationship Id="rId10" Type="http://schemas.openxmlformats.org/officeDocument/2006/relationships/image" Target="../media/image510.wmf"/><Relationship Id="rId19" Type="http://schemas.openxmlformats.org/officeDocument/2006/relationships/image" Target="../media/image568.png"/><Relationship Id="rId31" Type="http://schemas.openxmlformats.org/officeDocument/2006/relationships/image" Target="../media/image880.png"/><Relationship Id="rId4" Type="http://schemas.openxmlformats.org/officeDocument/2006/relationships/image" Target="../media/image560.wmf"/><Relationship Id="rId9" Type="http://schemas.openxmlformats.org/officeDocument/2006/relationships/oleObject" Target="../embeddings/oleObject1240.bin"/><Relationship Id="rId14" Type="http://schemas.openxmlformats.org/officeDocument/2006/relationships/image" Target="../media/image5811.png"/><Relationship Id="rId22" Type="http://schemas.openxmlformats.org/officeDocument/2006/relationships/oleObject" Target="../embeddings/oleObject141.bin"/><Relationship Id="rId27" Type="http://schemas.openxmlformats.org/officeDocument/2006/relationships/image" Target="../media/image563.wmf"/><Relationship Id="rId30" Type="http://schemas.openxmlformats.org/officeDocument/2006/relationships/image" Target="../media/image871.png"/><Relationship Id="rId35" Type="http://schemas.openxmlformats.org/officeDocument/2006/relationships/image" Target="../media/image572.png"/><Relationship Id="rId8" Type="http://schemas.openxmlformats.org/officeDocument/2006/relationships/image" Target="../media/image575.wmf"/><Relationship Id="rId3" Type="http://schemas.openxmlformats.org/officeDocument/2006/relationships/oleObject" Target="../embeddings/oleObject139.bin"/></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3" Type="http://schemas.openxmlformats.org/officeDocument/2006/relationships/image" Target="../media/image580.png"/><Relationship Id="rId18" Type="http://schemas.openxmlformats.org/officeDocument/2006/relationships/image" Target="../media/image760.png"/><Relationship Id="rId3" Type="http://schemas.openxmlformats.org/officeDocument/2006/relationships/oleObject" Target="../embeddings/oleObject143.bin"/><Relationship Id="rId21" Type="http://schemas.openxmlformats.org/officeDocument/2006/relationships/image" Target="../media/image584.png"/><Relationship Id="rId7" Type="http://schemas.openxmlformats.org/officeDocument/2006/relationships/image" Target="../media/image579.png"/><Relationship Id="rId12" Type="http://schemas.openxmlformats.org/officeDocument/2006/relationships/image" Target="../media/image701.png"/><Relationship Id="rId17" Type="http://schemas.openxmlformats.org/officeDocument/2006/relationships/image" Target="../media/image750.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583.png"/><Relationship Id="rId1" Type="http://schemas.openxmlformats.org/officeDocument/2006/relationships/vmlDrawing" Target="../drawings/vmlDrawing37.vml"/><Relationship Id="rId6" Type="http://schemas.openxmlformats.org/officeDocument/2006/relationships/image" Target="../media/image522.wmf"/><Relationship Id="rId11" Type="http://schemas.openxmlformats.org/officeDocument/2006/relationships/image" Target="../media/image690.png"/><Relationship Id="rId5" Type="http://schemas.openxmlformats.org/officeDocument/2006/relationships/oleObject" Target="../embeddings/oleObject144.bin"/><Relationship Id="rId15" Type="http://schemas.openxmlformats.org/officeDocument/2006/relationships/image" Target="../media/image731.png"/><Relationship Id="rId23" Type="http://schemas.openxmlformats.org/officeDocument/2006/relationships/image" Target="../media/image586.png"/><Relationship Id="rId10" Type="http://schemas.openxmlformats.org/officeDocument/2006/relationships/image" Target="../media/image680.png"/><Relationship Id="rId19" Type="http://schemas.openxmlformats.org/officeDocument/2006/relationships/image" Target="../media/image582.png"/><Relationship Id="rId4" Type="http://schemas.openxmlformats.org/officeDocument/2006/relationships/image" Target="../media/image521.wmf"/><Relationship Id="rId9" Type="http://schemas.openxmlformats.org/officeDocument/2006/relationships/image" Target="../media/image670.png"/><Relationship Id="rId14" Type="http://schemas.openxmlformats.org/officeDocument/2006/relationships/image" Target="../media/image581.png"/><Relationship Id="rId22" Type="http://schemas.openxmlformats.org/officeDocument/2006/relationships/image" Target="../media/image585.png"/></Relationships>
</file>

<file path=ppt/slides/_rels/slide125.xml.rels><?xml version="1.0" encoding="UTF-8" standalone="yes"?>
<Relationships xmlns="http://schemas.openxmlformats.org/package/2006/relationships"><Relationship Id="rId13" Type="http://schemas.openxmlformats.org/officeDocument/2006/relationships/image" Target="../media/image580.png"/><Relationship Id="rId18" Type="http://schemas.openxmlformats.org/officeDocument/2006/relationships/image" Target="../media/image760.png"/><Relationship Id="rId3" Type="http://schemas.openxmlformats.org/officeDocument/2006/relationships/oleObject" Target="../embeddings/oleObject145.bin"/><Relationship Id="rId21" Type="http://schemas.openxmlformats.org/officeDocument/2006/relationships/image" Target="../media/image584.png"/><Relationship Id="rId7" Type="http://schemas.openxmlformats.org/officeDocument/2006/relationships/image" Target="../media/image579.png"/><Relationship Id="rId12" Type="http://schemas.openxmlformats.org/officeDocument/2006/relationships/image" Target="../media/image701.png"/><Relationship Id="rId17" Type="http://schemas.openxmlformats.org/officeDocument/2006/relationships/image" Target="../media/image750.png"/><Relationship Id="rId2" Type="http://schemas.openxmlformats.org/officeDocument/2006/relationships/slideLayout" Target="../slideLayouts/slideLayout2.xml"/><Relationship Id="rId16" Type="http://schemas.openxmlformats.org/officeDocument/2006/relationships/image" Target="../media/image740.png"/><Relationship Id="rId20" Type="http://schemas.openxmlformats.org/officeDocument/2006/relationships/image" Target="../media/image583.png"/><Relationship Id="rId1" Type="http://schemas.openxmlformats.org/officeDocument/2006/relationships/vmlDrawing" Target="../drawings/vmlDrawing38.vml"/><Relationship Id="rId6" Type="http://schemas.openxmlformats.org/officeDocument/2006/relationships/image" Target="../media/image522.wmf"/><Relationship Id="rId11" Type="http://schemas.openxmlformats.org/officeDocument/2006/relationships/image" Target="../media/image690.png"/><Relationship Id="rId5" Type="http://schemas.openxmlformats.org/officeDocument/2006/relationships/oleObject" Target="../embeddings/oleObject146.bin"/><Relationship Id="rId15" Type="http://schemas.openxmlformats.org/officeDocument/2006/relationships/image" Target="../media/image731.png"/><Relationship Id="rId10" Type="http://schemas.openxmlformats.org/officeDocument/2006/relationships/image" Target="../media/image680.png"/><Relationship Id="rId19" Type="http://schemas.openxmlformats.org/officeDocument/2006/relationships/image" Target="../media/image582.png"/><Relationship Id="rId4" Type="http://schemas.openxmlformats.org/officeDocument/2006/relationships/image" Target="../media/image521.wmf"/><Relationship Id="rId9" Type="http://schemas.openxmlformats.org/officeDocument/2006/relationships/image" Target="../media/image670.png"/><Relationship Id="rId14" Type="http://schemas.openxmlformats.org/officeDocument/2006/relationships/image" Target="../media/image581.png"/><Relationship Id="rId22" Type="http://schemas.openxmlformats.org/officeDocument/2006/relationships/image" Target="../media/image585.pn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8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11.png"/><Relationship Id="rId5" Type="http://schemas.openxmlformats.org/officeDocument/2006/relationships/image" Target="../media/image2611.png"/></Relationships>
</file>

<file path=ppt/slides/_rels/slide128.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129.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94.png"/><Relationship Id="rId11" Type="http://schemas.openxmlformats.org/officeDocument/2006/relationships/image" Target="../media/image599.png"/><Relationship Id="rId5" Type="http://schemas.openxmlformats.org/officeDocument/2006/relationships/image" Target="../media/image593.png"/><Relationship Id="rId10" Type="http://schemas.openxmlformats.org/officeDocument/2006/relationships/image" Target="../media/image598.png"/><Relationship Id="rId4" Type="http://schemas.openxmlformats.org/officeDocument/2006/relationships/image" Target="../media/image592.png"/><Relationship Id="rId9" Type="http://schemas.openxmlformats.org/officeDocument/2006/relationships/image" Target="../media/image597.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10.png"/></Relationships>
</file>

<file path=ppt/slides/_rels/slide1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02.png"/><Relationship Id="rId4" Type="http://schemas.openxmlformats.org/officeDocument/2006/relationships/image" Target="../media/image60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608.png"/><Relationship Id="rId13" Type="http://schemas.openxmlformats.org/officeDocument/2006/relationships/image" Target="../media/image613.png"/><Relationship Id="rId3" Type="http://schemas.openxmlformats.org/officeDocument/2006/relationships/image" Target="../media/image603.png"/><Relationship Id="rId7" Type="http://schemas.openxmlformats.org/officeDocument/2006/relationships/image" Target="../media/image607.png"/><Relationship Id="rId12" Type="http://schemas.openxmlformats.org/officeDocument/2006/relationships/image" Target="../media/image612.png"/><Relationship Id="rId2" Type="http://schemas.openxmlformats.org/officeDocument/2006/relationships/notesSlide" Target="../notesSlides/notesSlide50.xml"/><Relationship Id="rId16" Type="http://schemas.openxmlformats.org/officeDocument/2006/relationships/image" Target="../media/image616.png"/><Relationship Id="rId1" Type="http://schemas.openxmlformats.org/officeDocument/2006/relationships/slideLayout" Target="../slideLayouts/slideLayout2.xml"/><Relationship Id="rId6" Type="http://schemas.openxmlformats.org/officeDocument/2006/relationships/image" Target="../media/image606.png"/><Relationship Id="rId11" Type="http://schemas.openxmlformats.org/officeDocument/2006/relationships/image" Target="../media/image611.png"/><Relationship Id="rId5" Type="http://schemas.openxmlformats.org/officeDocument/2006/relationships/image" Target="../media/image605.png"/><Relationship Id="rId15" Type="http://schemas.openxmlformats.org/officeDocument/2006/relationships/image" Target="../media/image615.png"/><Relationship Id="rId10" Type="http://schemas.openxmlformats.org/officeDocument/2006/relationships/image" Target="../media/image610.png"/><Relationship Id="rId4" Type="http://schemas.openxmlformats.org/officeDocument/2006/relationships/image" Target="../media/image604.png"/><Relationship Id="rId9" Type="http://schemas.openxmlformats.org/officeDocument/2006/relationships/image" Target="../media/image609.png"/><Relationship Id="rId14" Type="http://schemas.openxmlformats.org/officeDocument/2006/relationships/image" Target="../media/image614.png"/></Relationships>
</file>

<file path=ppt/slides/_rels/slide133.xml.rels><?xml version="1.0" encoding="UTF-8" standalone="yes"?>
<Relationships xmlns="http://schemas.openxmlformats.org/package/2006/relationships"><Relationship Id="rId8" Type="http://schemas.openxmlformats.org/officeDocument/2006/relationships/image" Target="../media/image623.png"/><Relationship Id="rId13" Type="http://schemas.openxmlformats.org/officeDocument/2006/relationships/image" Target="../media/image628.png"/><Relationship Id="rId3" Type="http://schemas.openxmlformats.org/officeDocument/2006/relationships/image" Target="../media/image618.png"/><Relationship Id="rId7" Type="http://schemas.openxmlformats.org/officeDocument/2006/relationships/image" Target="../media/image622.png"/><Relationship Id="rId12" Type="http://schemas.openxmlformats.org/officeDocument/2006/relationships/image" Target="../media/image627.png"/><Relationship Id="rId2" Type="http://schemas.openxmlformats.org/officeDocument/2006/relationships/image" Target="../media/image617.png"/><Relationship Id="rId16" Type="http://schemas.openxmlformats.org/officeDocument/2006/relationships/image" Target="../media/image631.png"/><Relationship Id="rId1" Type="http://schemas.openxmlformats.org/officeDocument/2006/relationships/slideLayout" Target="../slideLayouts/slideLayout2.xml"/><Relationship Id="rId6" Type="http://schemas.openxmlformats.org/officeDocument/2006/relationships/image" Target="../media/image621.png"/><Relationship Id="rId11" Type="http://schemas.openxmlformats.org/officeDocument/2006/relationships/image" Target="../media/image626.png"/><Relationship Id="rId5" Type="http://schemas.openxmlformats.org/officeDocument/2006/relationships/image" Target="../media/image620.png"/><Relationship Id="rId15" Type="http://schemas.openxmlformats.org/officeDocument/2006/relationships/image" Target="../media/image630.png"/><Relationship Id="rId10" Type="http://schemas.openxmlformats.org/officeDocument/2006/relationships/image" Target="../media/image625.png"/><Relationship Id="rId4" Type="http://schemas.openxmlformats.org/officeDocument/2006/relationships/image" Target="../media/image619.png"/><Relationship Id="rId9" Type="http://schemas.openxmlformats.org/officeDocument/2006/relationships/image" Target="../media/image624.png"/><Relationship Id="rId14" Type="http://schemas.openxmlformats.org/officeDocument/2006/relationships/image" Target="../media/image629.png"/></Relationships>
</file>

<file path=ppt/slides/_rels/slide134.xml.rels><?xml version="1.0" encoding="UTF-8" standalone="yes"?>
<Relationships xmlns="http://schemas.openxmlformats.org/package/2006/relationships"><Relationship Id="rId8" Type="http://schemas.openxmlformats.org/officeDocument/2006/relationships/image" Target="../media/image619.png"/><Relationship Id="rId3" Type="http://schemas.openxmlformats.org/officeDocument/2006/relationships/image" Target="../media/image632.png"/><Relationship Id="rId7" Type="http://schemas.openxmlformats.org/officeDocument/2006/relationships/image" Target="../media/image618.png"/><Relationship Id="rId12" Type="http://schemas.openxmlformats.org/officeDocument/2006/relationships/image" Target="../media/image62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17.png"/><Relationship Id="rId11" Type="http://schemas.openxmlformats.org/officeDocument/2006/relationships/image" Target="../media/image622.png"/><Relationship Id="rId5" Type="http://schemas.openxmlformats.org/officeDocument/2006/relationships/image" Target="../media/image634.png"/><Relationship Id="rId10" Type="http://schemas.openxmlformats.org/officeDocument/2006/relationships/image" Target="../media/image621.png"/><Relationship Id="rId4" Type="http://schemas.openxmlformats.org/officeDocument/2006/relationships/image" Target="../media/image633.png"/><Relationship Id="rId9" Type="http://schemas.openxmlformats.org/officeDocument/2006/relationships/image" Target="../media/image620.png"/></Relationships>
</file>

<file path=ppt/slides/_rels/slide135.xml.rels><?xml version="1.0" encoding="UTF-8" standalone="yes"?>
<Relationships xmlns="http://schemas.openxmlformats.org/package/2006/relationships"><Relationship Id="rId3" Type="http://schemas.openxmlformats.org/officeDocument/2006/relationships/image" Target="../media/image130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0.png"/><Relationship Id="rId4" Type="http://schemas.openxmlformats.org/officeDocument/2006/relationships/image" Target="../media/image691.pn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notesSlide" Target="../notesSlides/notesSlide55.xml"/><Relationship Id="rId7" Type="http://schemas.openxmlformats.org/officeDocument/2006/relationships/image" Target="../media/image638.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48.bin"/><Relationship Id="rId5" Type="http://schemas.openxmlformats.org/officeDocument/2006/relationships/image" Target="../media/image637.wmf"/><Relationship Id="rId4" Type="http://schemas.openxmlformats.org/officeDocument/2006/relationships/oleObject" Target="../embeddings/oleObject147.bin"/><Relationship Id="rId9" Type="http://schemas.openxmlformats.org/officeDocument/2006/relationships/image" Target="../media/image639.wmf"/></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644.wmf"/><Relationship Id="rId3" Type="http://schemas.openxmlformats.org/officeDocument/2006/relationships/notesSlide" Target="../notesSlides/notesSlide56.xml"/><Relationship Id="rId7" Type="http://schemas.openxmlformats.org/officeDocument/2006/relationships/image" Target="../media/image641.wmf"/><Relationship Id="rId12"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51.bin"/><Relationship Id="rId11" Type="http://schemas.openxmlformats.org/officeDocument/2006/relationships/image" Target="../media/image643.wmf"/><Relationship Id="rId5" Type="http://schemas.openxmlformats.org/officeDocument/2006/relationships/image" Target="../media/image640.wmf"/><Relationship Id="rId15" Type="http://schemas.openxmlformats.org/officeDocument/2006/relationships/image" Target="../media/image645.wmf"/><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642.wmf"/><Relationship Id="rId14" Type="http://schemas.openxmlformats.org/officeDocument/2006/relationships/oleObject" Target="../embeddings/oleObject155.bin"/></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157.bin"/><Relationship Id="rId13" Type="http://schemas.openxmlformats.org/officeDocument/2006/relationships/image" Target="../media/image649.wmf"/><Relationship Id="rId3" Type="http://schemas.openxmlformats.org/officeDocument/2006/relationships/notesSlide" Target="../notesSlides/notesSlide57.xml"/><Relationship Id="rId7" Type="http://schemas.openxmlformats.org/officeDocument/2006/relationships/image" Target="../media/image641.wmf"/><Relationship Id="rId12" Type="http://schemas.openxmlformats.org/officeDocument/2006/relationships/oleObject" Target="../embeddings/oleObject159.bin"/><Relationship Id="rId17" Type="http://schemas.openxmlformats.org/officeDocument/2006/relationships/image" Target="../media/image643.wmf"/><Relationship Id="rId2" Type="http://schemas.openxmlformats.org/officeDocument/2006/relationships/slideLayout" Target="../slideLayouts/slideLayout2.xml"/><Relationship Id="rId16" Type="http://schemas.openxmlformats.org/officeDocument/2006/relationships/oleObject" Target="../embeddings/oleObject153.bin"/><Relationship Id="rId1" Type="http://schemas.openxmlformats.org/officeDocument/2006/relationships/vmlDrawing" Target="../drawings/vmlDrawing41.vml"/><Relationship Id="rId6" Type="http://schemas.openxmlformats.org/officeDocument/2006/relationships/oleObject" Target="../embeddings/oleObject151.bin"/><Relationship Id="rId11" Type="http://schemas.openxmlformats.org/officeDocument/2006/relationships/image" Target="../media/image648.wmf"/><Relationship Id="rId5" Type="http://schemas.openxmlformats.org/officeDocument/2006/relationships/image" Target="../media/image646.wmf"/><Relationship Id="rId15" Type="http://schemas.openxmlformats.org/officeDocument/2006/relationships/image" Target="../media/image650.wmf"/><Relationship Id="rId10" Type="http://schemas.openxmlformats.org/officeDocument/2006/relationships/oleObject" Target="../embeddings/oleObject158.bin"/><Relationship Id="rId4" Type="http://schemas.openxmlformats.org/officeDocument/2006/relationships/oleObject" Target="../embeddings/oleObject156.bin"/><Relationship Id="rId9" Type="http://schemas.openxmlformats.org/officeDocument/2006/relationships/image" Target="../media/image647.wmf"/><Relationship Id="rId14" Type="http://schemas.openxmlformats.org/officeDocument/2006/relationships/oleObject" Target="../embeddings/oleObject160.bin"/></Relationships>
</file>

<file path=ppt/slides/_rels/slide143.xml.rels><?xml version="1.0" encoding="UTF-8" standalone="yes"?>
<Relationships xmlns="http://schemas.openxmlformats.org/package/2006/relationships"><Relationship Id="rId3" Type="http://schemas.openxmlformats.org/officeDocument/2006/relationships/image" Target="../media/image65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50.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665.png"/><Relationship Id="rId18" Type="http://schemas.openxmlformats.org/officeDocument/2006/relationships/image" Target="../media/image2280.png"/><Relationship Id="rId3" Type="http://schemas.openxmlformats.org/officeDocument/2006/relationships/image" Target="../media/image655.png"/><Relationship Id="rId7" Type="http://schemas.openxmlformats.org/officeDocument/2006/relationships/image" Target="../media/image659.png"/><Relationship Id="rId12" Type="http://schemas.openxmlformats.org/officeDocument/2006/relationships/image" Target="../media/image664.png"/><Relationship Id="rId17" Type="http://schemas.openxmlformats.org/officeDocument/2006/relationships/image" Target="../media/image960.png"/><Relationship Id="rId2" Type="http://schemas.openxmlformats.org/officeDocument/2006/relationships/notesSlide" Target="../notesSlides/notesSlide63.xml"/><Relationship Id="rId16" Type="http://schemas.openxmlformats.org/officeDocument/2006/relationships/image" Target="../media/image668.png"/><Relationship Id="rId1" Type="http://schemas.openxmlformats.org/officeDocument/2006/relationships/slideLayout" Target="../slideLayouts/slideLayout2.xml"/><Relationship Id="rId6" Type="http://schemas.openxmlformats.org/officeDocument/2006/relationships/image" Target="../media/image658.png"/><Relationship Id="rId11" Type="http://schemas.openxmlformats.org/officeDocument/2006/relationships/image" Target="../media/image663.png"/><Relationship Id="rId5" Type="http://schemas.openxmlformats.org/officeDocument/2006/relationships/image" Target="../media/image657.png"/><Relationship Id="rId15" Type="http://schemas.openxmlformats.org/officeDocument/2006/relationships/image" Target="../media/image667.png"/><Relationship Id="rId10" Type="http://schemas.openxmlformats.org/officeDocument/2006/relationships/image" Target="../media/image662.png"/><Relationship Id="rId4" Type="http://schemas.openxmlformats.org/officeDocument/2006/relationships/image" Target="../media/image656.png"/><Relationship Id="rId9" Type="http://schemas.openxmlformats.org/officeDocument/2006/relationships/image" Target="../media/image661.png"/><Relationship Id="rId14" Type="http://schemas.openxmlformats.org/officeDocument/2006/relationships/image" Target="../media/image6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image" Target="../media/image669.png"/><Relationship Id="rId1" Type="http://schemas.openxmlformats.org/officeDocument/2006/relationships/slideLayout" Target="../slideLayouts/slideLayout2.xml"/><Relationship Id="rId4" Type="http://schemas.openxmlformats.org/officeDocument/2006/relationships/image" Target="../media/image672.png"/></Relationships>
</file>

<file path=ppt/slides/_rels/slide15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518.png"/><Relationship Id="rId7" Type="http://schemas.openxmlformats.org/officeDocument/2006/relationships/diagramColors" Target="../diagrams/colors12.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542.png"/></Relationships>
</file>

<file path=ppt/slides/_rels/slide157.xml.rels><?xml version="1.0" encoding="UTF-8" standalone="yes"?>
<Relationships xmlns="http://schemas.openxmlformats.org/package/2006/relationships"><Relationship Id="rId3" Type="http://schemas.openxmlformats.org/officeDocument/2006/relationships/image" Target="../media/image674.png"/><Relationship Id="rId2" Type="http://schemas.openxmlformats.org/officeDocument/2006/relationships/image" Target="../media/image673.jpeg"/><Relationship Id="rId1" Type="http://schemas.openxmlformats.org/officeDocument/2006/relationships/slideLayout" Target="../slideLayouts/slideLayout2.xml"/><Relationship Id="rId5" Type="http://schemas.openxmlformats.org/officeDocument/2006/relationships/image" Target="../media/image676.png"/><Relationship Id="rId4" Type="http://schemas.openxmlformats.org/officeDocument/2006/relationships/image" Target="../media/image675.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23.png"/><Relationship Id="rId7"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3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3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3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7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2.png"/><Relationship Id="rId11" Type="http://schemas.openxmlformats.org/officeDocument/2006/relationships/oleObject" Target="../embeddings/oleObject6.bin"/><Relationship Id="rId5" Type="http://schemas.openxmlformats.org/officeDocument/2006/relationships/image" Target="../media/image181.png"/><Relationship Id="rId10" Type="http://schemas.openxmlformats.org/officeDocument/2006/relationships/image" Target="../media/image177.wmf"/><Relationship Id="rId4" Type="http://schemas.openxmlformats.org/officeDocument/2006/relationships/image" Target="../media/image180.png"/><Relationship Id="rId9"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2.pn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350.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1340.png"/><Relationship Id="rId5" Type="http://schemas.openxmlformats.org/officeDocument/2006/relationships/image" Target="../media/image188.png"/><Relationship Id="rId10" Type="http://schemas.openxmlformats.org/officeDocument/2006/relationships/image" Target="../media/image1330.png"/><Relationship Id="rId4" Type="http://schemas.openxmlformats.org/officeDocument/2006/relationships/image" Target="../media/image187.png"/><Relationship Id="rId9" Type="http://schemas.openxmlformats.org/officeDocument/2006/relationships/image" Target="../media/image13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93.wmf"/><Relationship Id="rId13"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oleObject" Target="../embeddings/oleObject7.bin"/><Relationship Id="rId12" Type="http://schemas.openxmlformats.org/officeDocument/2006/relationships/image" Target="../media/image199.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84.png"/><Relationship Id="rId11"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194.wmf"/><Relationship Id="rId4" Type="http://schemas.openxmlformats.org/officeDocument/2006/relationships/image" Target="../media/image196.png"/><Relationship Id="rId9"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oleObject" Target="../embeddings/oleObject1.bin"/><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jpg"/><Relationship Id="rId11" Type="http://schemas.openxmlformats.org/officeDocument/2006/relationships/image" Target="../media/image20.png"/><Relationship Id="rId5" Type="http://schemas.openxmlformats.org/officeDocument/2006/relationships/image" Target="../media/image910.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5.wmf"/><Relationship Id="rId9" Type="http://schemas.openxmlformats.org/officeDocument/2006/relationships/image" Target="../media/image18.png"/><Relationship Id="rId14" Type="http://schemas.openxmlformats.org/officeDocument/2006/relationships/image" Target="../media/image23.png"/></Relationships>
</file>

<file path=ppt/slides/_rels/slide40.xml.rels><?xml version="1.0" encoding="UTF-8" standalone="yes"?>
<Relationships xmlns="http://schemas.openxmlformats.org/package/2006/relationships"><Relationship Id="rId13" Type="http://schemas.openxmlformats.org/officeDocument/2006/relationships/image" Target="../media/image205.wmf"/><Relationship Id="rId18" Type="http://schemas.openxmlformats.org/officeDocument/2006/relationships/oleObject" Target="../embeddings/oleObject16.bin"/><Relationship Id="rId26" Type="http://schemas.openxmlformats.org/officeDocument/2006/relationships/image" Target="../media/image215.png"/><Relationship Id="rId3" Type="http://schemas.openxmlformats.org/officeDocument/2006/relationships/notesSlide" Target="../notesSlides/notesSlide15.xml"/><Relationship Id="rId21" Type="http://schemas.openxmlformats.org/officeDocument/2006/relationships/image" Target="../media/image209.wmf"/><Relationship Id="rId7" Type="http://schemas.openxmlformats.org/officeDocument/2006/relationships/image" Target="../media/image202.wmf"/><Relationship Id="rId12" Type="http://schemas.openxmlformats.org/officeDocument/2006/relationships/oleObject" Target="../embeddings/oleObject13.bin"/><Relationship Id="rId17" Type="http://schemas.openxmlformats.org/officeDocument/2006/relationships/image" Target="../media/image207.wmf"/><Relationship Id="rId25" Type="http://schemas.openxmlformats.org/officeDocument/2006/relationships/image" Target="../media/image211.wmf"/><Relationship Id="rId33" Type="http://schemas.openxmlformats.org/officeDocument/2006/relationships/image" Target="../media/image214.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oleObject" Target="../embeddings/oleObject17.bin"/><Relationship Id="rId29" Type="http://schemas.openxmlformats.org/officeDocument/2006/relationships/image" Target="../media/image212.wmf"/><Relationship Id="rId1" Type="http://schemas.openxmlformats.org/officeDocument/2006/relationships/vmlDrawing" Target="../drawings/vmlDrawing10.vml"/><Relationship Id="rId6" Type="http://schemas.openxmlformats.org/officeDocument/2006/relationships/oleObject" Target="../embeddings/oleObject10.bin"/><Relationship Id="rId11" Type="http://schemas.openxmlformats.org/officeDocument/2006/relationships/image" Target="../media/image204.wmf"/><Relationship Id="rId24" Type="http://schemas.openxmlformats.org/officeDocument/2006/relationships/oleObject" Target="../embeddings/oleObject19.bin"/><Relationship Id="rId32" Type="http://schemas.openxmlformats.org/officeDocument/2006/relationships/oleObject" Target="../embeddings/oleObject22.bin"/><Relationship Id="rId5" Type="http://schemas.openxmlformats.org/officeDocument/2006/relationships/image" Target="../media/image201.wmf"/><Relationship Id="rId15" Type="http://schemas.openxmlformats.org/officeDocument/2006/relationships/image" Target="../media/image206.wmf"/><Relationship Id="rId23" Type="http://schemas.openxmlformats.org/officeDocument/2006/relationships/image" Target="../media/image210.wmf"/><Relationship Id="rId28" Type="http://schemas.openxmlformats.org/officeDocument/2006/relationships/oleObject" Target="../embeddings/oleObject20.bin"/><Relationship Id="rId10" Type="http://schemas.openxmlformats.org/officeDocument/2006/relationships/oleObject" Target="../embeddings/oleObject12.bin"/><Relationship Id="rId19" Type="http://schemas.openxmlformats.org/officeDocument/2006/relationships/image" Target="../media/image208.wmf"/><Relationship Id="rId31" Type="http://schemas.openxmlformats.org/officeDocument/2006/relationships/image" Target="../media/image213.wmf"/><Relationship Id="rId4" Type="http://schemas.openxmlformats.org/officeDocument/2006/relationships/oleObject" Target="../embeddings/oleObject9.bin"/><Relationship Id="rId9" Type="http://schemas.openxmlformats.org/officeDocument/2006/relationships/image" Target="../media/image203.wmf"/><Relationship Id="rId14" Type="http://schemas.openxmlformats.org/officeDocument/2006/relationships/oleObject" Target="../embeddings/oleObject14.bin"/><Relationship Id="rId22" Type="http://schemas.openxmlformats.org/officeDocument/2006/relationships/oleObject" Target="../embeddings/oleObject18.bin"/><Relationship Id="rId27" Type="http://schemas.openxmlformats.org/officeDocument/2006/relationships/image" Target="../media/image184.png"/><Relationship Id="rId30" Type="http://schemas.openxmlformats.org/officeDocument/2006/relationships/oleObject" Target="../embeddings/oleObject21.bin"/><Relationship Id="rId8" Type="http://schemas.openxmlformats.org/officeDocument/2006/relationships/oleObject" Target="../embeddings/oleObject11.bin"/></Relationships>
</file>

<file path=ppt/slides/_rels/slide41.xml.rels><?xml version="1.0" encoding="UTF-8" standalone="yes"?>
<Relationships xmlns="http://schemas.openxmlformats.org/package/2006/relationships"><Relationship Id="rId8" Type="http://schemas.openxmlformats.org/officeDocument/2006/relationships/image" Target="../media/image1301.png"/><Relationship Id="rId13" Type="http://schemas.openxmlformats.org/officeDocument/2006/relationships/image" Target="../media/image217.png"/><Relationship Id="rId3" Type="http://schemas.openxmlformats.org/officeDocument/2006/relationships/image" Target="../media/image2810.png"/><Relationship Id="rId7" Type="http://schemas.openxmlformats.org/officeDocument/2006/relationships/image" Target="../media/image320.png"/><Relationship Id="rId12" Type="http://schemas.openxmlformats.org/officeDocument/2006/relationships/image" Target="../media/image2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410.png"/><Relationship Id="rId5" Type="http://schemas.openxmlformats.org/officeDocument/2006/relationships/image" Target="../media/image304.png"/><Relationship Id="rId15" Type="http://schemas.openxmlformats.org/officeDocument/2006/relationships/image" Target="../media/image219.png"/><Relationship Id="rId10" Type="http://schemas.openxmlformats.org/officeDocument/2006/relationships/image" Target="../media/image1501.png"/><Relationship Id="rId4" Type="http://schemas.openxmlformats.org/officeDocument/2006/relationships/image" Target="../media/image2910.png"/><Relationship Id="rId9" Type="http://schemas.openxmlformats.org/officeDocument/2006/relationships/image" Target="../media/image330.png"/><Relationship Id="rId14" Type="http://schemas.openxmlformats.org/officeDocument/2006/relationships/image" Target="../media/image218.png"/></Relationships>
</file>

<file path=ppt/slides/_rels/slide42.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900.png"/><Relationship Id="rId18" Type="http://schemas.openxmlformats.org/officeDocument/2006/relationships/image" Target="../media/image1501.png"/><Relationship Id="rId26" Type="http://schemas.openxmlformats.org/officeDocument/2006/relationships/image" Target="../media/image232.png"/><Relationship Id="rId3" Type="http://schemas.openxmlformats.org/officeDocument/2006/relationships/image" Target="../media/image221.png"/><Relationship Id="rId21" Type="http://schemas.openxmlformats.org/officeDocument/2006/relationships/image" Target="../media/image410.png"/><Relationship Id="rId7" Type="http://schemas.openxmlformats.org/officeDocument/2006/relationships/image" Target="../media/image225.png"/><Relationship Id="rId12" Type="http://schemas.openxmlformats.org/officeDocument/2006/relationships/image" Target="../media/image800.png"/><Relationship Id="rId17" Type="http://schemas.openxmlformats.org/officeDocument/2006/relationships/image" Target="../media/image1400.png"/><Relationship Id="rId25" Type="http://schemas.openxmlformats.org/officeDocument/2006/relationships/image" Target="../media/image231.png"/><Relationship Id="rId2" Type="http://schemas.openxmlformats.org/officeDocument/2006/relationships/image" Target="../media/image220.png"/><Relationship Id="rId16" Type="http://schemas.openxmlformats.org/officeDocument/2006/relationships/image" Target="../media/image1301.png"/><Relationship Id="rId20"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224.png"/><Relationship Id="rId11" Type="http://schemas.openxmlformats.org/officeDocument/2006/relationships/image" Target="../media/image229.png"/><Relationship Id="rId24" Type="http://schemas.openxmlformats.org/officeDocument/2006/relationships/image" Target="../media/image230.png"/><Relationship Id="rId5" Type="http://schemas.openxmlformats.org/officeDocument/2006/relationships/image" Target="../media/image223.png"/><Relationship Id="rId15" Type="http://schemas.openxmlformats.org/officeDocument/2006/relationships/image" Target="../media/image380.png"/><Relationship Id="rId23" Type="http://schemas.openxmlformats.org/officeDocument/2006/relationships/image" Target="../media/image4910.png"/><Relationship Id="rId10" Type="http://schemas.openxmlformats.org/officeDocument/2006/relationships/image" Target="../media/image228.png"/><Relationship Id="rId19" Type="http://schemas.openxmlformats.org/officeDocument/2006/relationships/image" Target="../media/image390.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1000.png"/><Relationship Id="rId22" Type="http://schemas.openxmlformats.org/officeDocument/2006/relationships/image" Target="../media/image4200.png"/></Relationships>
</file>

<file path=ppt/slides/_rels/slide43.xml.rels><?xml version="1.0" encoding="UTF-8" standalone="yes"?>
<Relationships xmlns="http://schemas.openxmlformats.org/package/2006/relationships"><Relationship Id="rId8" Type="http://schemas.openxmlformats.org/officeDocument/2006/relationships/image" Target="../media/image5810.png"/><Relationship Id="rId3" Type="http://schemas.openxmlformats.org/officeDocument/2006/relationships/image" Target="../media/image233.png"/><Relationship Id="rId7" Type="http://schemas.openxmlformats.org/officeDocument/2006/relationships/image" Target="../media/image5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37.png"/><Relationship Id="rId5" Type="http://schemas.openxmlformats.org/officeDocument/2006/relationships/image" Target="../media/image235.png"/><Relationship Id="rId10" Type="http://schemas.openxmlformats.org/officeDocument/2006/relationships/image" Target="../media/image6010.png"/><Relationship Id="rId4" Type="http://schemas.openxmlformats.org/officeDocument/2006/relationships/image" Target="../media/image234.png"/><Relationship Id="rId9" Type="http://schemas.openxmlformats.org/officeDocument/2006/relationships/image" Target="../media/image5910.png"/></Relationships>
</file>

<file path=ppt/slides/_rels/slide4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3.png"/><Relationship Id="rId7" Type="http://schemas.openxmlformats.org/officeDocument/2006/relationships/image" Target="../media/image2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9" Type="http://schemas.openxmlformats.org/officeDocument/2006/relationships/image" Target="../media/image240.png"/></Relationships>
</file>

<file path=ppt/slides/_rels/slide45.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3" Type="http://schemas.openxmlformats.org/officeDocument/2006/relationships/image" Target="../media/image242.png"/><Relationship Id="rId7" Type="http://schemas.openxmlformats.org/officeDocument/2006/relationships/image" Target="../media/image246.png"/><Relationship Id="rId12" Type="http://schemas.openxmlformats.org/officeDocument/2006/relationships/image" Target="../media/image251.png"/><Relationship Id="rId17" Type="http://schemas.openxmlformats.org/officeDocument/2006/relationships/image" Target="../media/image256.png"/><Relationship Id="rId2" Type="http://schemas.openxmlformats.org/officeDocument/2006/relationships/image" Target="../media/image241.png"/><Relationship Id="rId16" Type="http://schemas.openxmlformats.org/officeDocument/2006/relationships/image" Target="../media/image255.png"/><Relationship Id="rId20" Type="http://schemas.openxmlformats.org/officeDocument/2006/relationships/image" Target="../media/image870.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50.png"/><Relationship Id="rId5" Type="http://schemas.openxmlformats.org/officeDocument/2006/relationships/image" Target="../media/image244.png"/><Relationship Id="rId15" Type="http://schemas.openxmlformats.org/officeDocument/2006/relationships/image" Target="../media/image254.png"/><Relationship Id="rId10" Type="http://schemas.openxmlformats.org/officeDocument/2006/relationships/image" Target="../media/image249.png"/><Relationship Id="rId19" Type="http://schemas.openxmlformats.org/officeDocument/2006/relationships/image" Target="../media/image860.png"/><Relationship Id="rId4" Type="http://schemas.openxmlformats.org/officeDocument/2006/relationships/image" Target="../media/image243.png"/><Relationship Id="rId9" Type="http://schemas.openxmlformats.org/officeDocument/2006/relationships/image" Target="../media/image248.png"/><Relationship Id="rId14" Type="http://schemas.openxmlformats.org/officeDocument/2006/relationships/image" Target="../media/image253.png"/></Relationships>
</file>

<file path=ppt/slides/_rels/slide46.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image" Target="../media/image242.png"/><Relationship Id="rId7" Type="http://schemas.openxmlformats.org/officeDocument/2006/relationships/image" Target="../media/image257.png"/><Relationship Id="rId12" Type="http://schemas.openxmlformats.org/officeDocument/2006/relationships/image" Target="../media/image262.png"/><Relationship Id="rId17" Type="http://schemas.openxmlformats.org/officeDocument/2006/relationships/image" Target="../media/image255.png"/><Relationship Id="rId2" Type="http://schemas.openxmlformats.org/officeDocument/2006/relationships/image" Target="../media/image241.png"/><Relationship Id="rId16"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61.png"/><Relationship Id="rId5" Type="http://schemas.openxmlformats.org/officeDocument/2006/relationships/image" Target="../media/image244.png"/><Relationship Id="rId15" Type="http://schemas.openxmlformats.org/officeDocument/2006/relationships/image" Target="../media/image265.png"/><Relationship Id="rId10" Type="http://schemas.openxmlformats.org/officeDocument/2006/relationships/image" Target="../media/image260.png"/><Relationship Id="rId4" Type="http://schemas.openxmlformats.org/officeDocument/2006/relationships/image" Target="../media/image243.png"/><Relationship Id="rId9" Type="http://schemas.openxmlformats.org/officeDocument/2006/relationships/image" Target="../media/image259.png"/><Relationship Id="rId14" Type="http://schemas.openxmlformats.org/officeDocument/2006/relationships/image" Target="../media/image264.png"/></Relationships>
</file>

<file path=ppt/slides/_rels/slide47.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42.png"/><Relationship Id="rId7" Type="http://schemas.openxmlformats.org/officeDocument/2006/relationships/image" Target="../media/image267.png"/><Relationship Id="rId12" Type="http://schemas.openxmlformats.org/officeDocument/2006/relationships/image" Target="../media/image255.pn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45.png"/><Relationship Id="rId11" Type="http://schemas.openxmlformats.org/officeDocument/2006/relationships/image" Target="../media/image271.png"/><Relationship Id="rId5" Type="http://schemas.openxmlformats.org/officeDocument/2006/relationships/image" Target="../media/image244.png"/><Relationship Id="rId10" Type="http://schemas.openxmlformats.org/officeDocument/2006/relationships/image" Target="../media/image270.png"/><Relationship Id="rId4" Type="http://schemas.openxmlformats.org/officeDocument/2006/relationships/image" Target="../media/image243.png"/><Relationship Id="rId9" Type="http://schemas.openxmlformats.org/officeDocument/2006/relationships/image" Target="../media/image269.png"/></Relationships>
</file>

<file path=ppt/slides/_rels/slide48.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 Id="rId14" Type="http://schemas.openxmlformats.org/officeDocument/2006/relationships/image" Target="../media/image284.png"/></Relationships>
</file>

<file path=ppt/slides/_rels/slide49.xml.rels><?xml version="1.0" encoding="UTF-8" standalone="yes"?>
<Relationships xmlns="http://schemas.openxmlformats.org/package/2006/relationships"><Relationship Id="rId8" Type="http://schemas.openxmlformats.org/officeDocument/2006/relationships/image" Target="../media/image273.png"/><Relationship Id="rId13" Type="http://schemas.openxmlformats.org/officeDocument/2006/relationships/image" Target="../media/image283.png"/><Relationship Id="rId3" Type="http://schemas.openxmlformats.org/officeDocument/2006/relationships/image" Target="../media/image279.png"/><Relationship Id="rId7" Type="http://schemas.openxmlformats.org/officeDocument/2006/relationships/image" Target="../media/image272.png"/><Relationship Id="rId12" Type="http://schemas.openxmlformats.org/officeDocument/2006/relationships/image" Target="../media/image277.png"/><Relationship Id="rId2" Type="http://schemas.openxmlformats.org/officeDocument/2006/relationships/image" Target="../media/image285.png"/><Relationship Id="rId1" Type="http://schemas.openxmlformats.org/officeDocument/2006/relationships/slideLayout" Target="../slideLayouts/slideLayout2.xml"/><Relationship Id="rId6" Type="http://schemas.openxmlformats.org/officeDocument/2006/relationships/image" Target="../media/image282.png"/><Relationship Id="rId11" Type="http://schemas.openxmlformats.org/officeDocument/2006/relationships/image" Target="../media/image276.png"/><Relationship Id="rId5" Type="http://schemas.openxmlformats.org/officeDocument/2006/relationships/image" Target="../media/image281.png"/><Relationship Id="rId10" Type="http://schemas.openxmlformats.org/officeDocument/2006/relationships/image" Target="../media/image275.png"/><Relationship Id="rId4" Type="http://schemas.openxmlformats.org/officeDocument/2006/relationships/image" Target="../media/image280.png"/><Relationship Id="rId9" Type="http://schemas.openxmlformats.org/officeDocument/2006/relationships/image" Target="../media/image274.png"/><Relationship Id="rId14" Type="http://schemas.openxmlformats.org/officeDocument/2006/relationships/image" Target="../media/image284.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xml"/><Relationship Id="rId7" Type="http://schemas.openxmlformats.org/officeDocument/2006/relationships/image" Target="../media/image26.png"/><Relationship Id="rId12"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image" Target="../media/image30.png"/><Relationship Id="rId5" Type="http://schemas.openxmlformats.org/officeDocument/2006/relationships/oleObject" Target="../embeddings/oleObject2.bin"/><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8.png"/></Relationships>
</file>

<file path=ppt/slides/_rels/slide5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88.png"/><Relationship Id="rId5" Type="http://schemas.openxmlformats.org/officeDocument/2006/relationships/image" Target="../media/image291.png"/><Relationship Id="rId10" Type="http://schemas.openxmlformats.org/officeDocument/2006/relationships/image" Target="../media/image287.png"/><Relationship Id="rId4" Type="http://schemas.openxmlformats.org/officeDocument/2006/relationships/image" Target="../media/image290.png"/><Relationship Id="rId9" Type="http://schemas.openxmlformats.org/officeDocument/2006/relationships/image" Target="../media/image295.png"/></Relationships>
</file>

<file path=ppt/slides/_rels/slide5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3.png"/><Relationship Id="rId12" Type="http://schemas.openxmlformats.org/officeDocument/2006/relationships/image" Target="../media/image29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96.png"/><Relationship Id="rId5" Type="http://schemas.openxmlformats.org/officeDocument/2006/relationships/image" Target="../media/image291.png"/><Relationship Id="rId10" Type="http://schemas.openxmlformats.org/officeDocument/2006/relationships/image" Target="../media/image288.png"/><Relationship Id="rId4" Type="http://schemas.openxmlformats.org/officeDocument/2006/relationships/image" Target="../media/image290.png"/><Relationship Id="rId9" Type="http://schemas.openxmlformats.org/officeDocument/2006/relationships/image" Target="../media/image287.png"/></Relationships>
</file>

<file path=ppt/slides/_rels/slide5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5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5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57.xml.rels><?xml version="1.0" encoding="UTF-8" standalone="yes"?>
<Relationships xmlns="http://schemas.openxmlformats.org/package/2006/relationships"><Relationship Id="rId13" Type="http://schemas.openxmlformats.org/officeDocument/2006/relationships/image" Target="../media/image305.wmf"/><Relationship Id="rId18" Type="http://schemas.openxmlformats.org/officeDocument/2006/relationships/oleObject" Target="../embeddings/oleObject27.bin"/><Relationship Id="rId26" Type="http://schemas.openxmlformats.org/officeDocument/2006/relationships/oleObject" Target="../embeddings/oleObject31.bin"/><Relationship Id="rId39" Type="http://schemas.openxmlformats.org/officeDocument/2006/relationships/image" Target="../media/image317.wmf"/><Relationship Id="rId21" Type="http://schemas.openxmlformats.org/officeDocument/2006/relationships/image" Target="../media/image309.wmf"/><Relationship Id="rId34" Type="http://schemas.openxmlformats.org/officeDocument/2006/relationships/oleObject" Target="../embeddings/oleObject35.bin"/><Relationship Id="rId42" Type="http://schemas.openxmlformats.org/officeDocument/2006/relationships/oleObject" Target="../embeddings/oleObject39.bin"/><Relationship Id="rId7" Type="http://schemas.openxmlformats.org/officeDocument/2006/relationships/image" Target="../media/image324.png"/><Relationship Id="rId2" Type="http://schemas.openxmlformats.org/officeDocument/2006/relationships/slideLayout" Target="../slideLayouts/slideLayout2.xml"/><Relationship Id="rId16" Type="http://schemas.openxmlformats.org/officeDocument/2006/relationships/oleObject" Target="../embeddings/oleObject26.bin"/><Relationship Id="rId29" Type="http://schemas.openxmlformats.org/officeDocument/2006/relationships/image" Target="../media/image209.wmf"/><Relationship Id="rId1" Type="http://schemas.openxmlformats.org/officeDocument/2006/relationships/vmlDrawing" Target="../drawings/vmlDrawing11.vml"/><Relationship Id="rId6" Type="http://schemas.openxmlformats.org/officeDocument/2006/relationships/image" Target="../media/image323.png"/><Relationship Id="rId11" Type="http://schemas.openxmlformats.org/officeDocument/2006/relationships/image" Target="../media/image304.wmf"/><Relationship Id="rId24" Type="http://schemas.openxmlformats.org/officeDocument/2006/relationships/oleObject" Target="../embeddings/oleObject30.bin"/><Relationship Id="rId32" Type="http://schemas.openxmlformats.org/officeDocument/2006/relationships/oleObject" Target="../embeddings/oleObject34.bin"/><Relationship Id="rId37" Type="http://schemas.openxmlformats.org/officeDocument/2006/relationships/image" Target="../media/image316.wmf"/><Relationship Id="rId40" Type="http://schemas.openxmlformats.org/officeDocument/2006/relationships/oleObject" Target="../embeddings/oleObject38.bin"/><Relationship Id="rId45" Type="http://schemas.openxmlformats.org/officeDocument/2006/relationships/oleObject" Target="../embeddings/oleObject40.bin"/><Relationship Id="rId5" Type="http://schemas.openxmlformats.org/officeDocument/2006/relationships/image" Target="../media/image322.png"/><Relationship Id="rId15" Type="http://schemas.openxmlformats.org/officeDocument/2006/relationships/image" Target="../media/image306.wmf"/><Relationship Id="rId23" Type="http://schemas.openxmlformats.org/officeDocument/2006/relationships/image" Target="../media/image310.wmf"/><Relationship Id="rId28" Type="http://schemas.openxmlformats.org/officeDocument/2006/relationships/oleObject" Target="../embeddings/oleObject32.bin"/><Relationship Id="rId36" Type="http://schemas.openxmlformats.org/officeDocument/2006/relationships/oleObject" Target="../embeddings/oleObject36.bin"/><Relationship Id="rId10" Type="http://schemas.openxmlformats.org/officeDocument/2006/relationships/oleObject" Target="../embeddings/oleObject23.bin"/><Relationship Id="rId19" Type="http://schemas.openxmlformats.org/officeDocument/2006/relationships/image" Target="../media/image308.wmf"/><Relationship Id="rId31" Type="http://schemas.openxmlformats.org/officeDocument/2006/relationships/image" Target="../media/image313.wmf"/><Relationship Id="rId44" Type="http://schemas.openxmlformats.org/officeDocument/2006/relationships/image" Target="../media/image327.png"/><Relationship Id="rId4" Type="http://schemas.openxmlformats.org/officeDocument/2006/relationships/image" Target="../media/image321.png"/><Relationship Id="rId9" Type="http://schemas.openxmlformats.org/officeDocument/2006/relationships/image" Target="../media/image326.png"/><Relationship Id="rId14" Type="http://schemas.openxmlformats.org/officeDocument/2006/relationships/oleObject" Target="../embeddings/oleObject25.bin"/><Relationship Id="rId22" Type="http://schemas.openxmlformats.org/officeDocument/2006/relationships/oleObject" Target="../embeddings/oleObject29.bin"/><Relationship Id="rId27" Type="http://schemas.openxmlformats.org/officeDocument/2006/relationships/image" Target="../media/image312.wmf"/><Relationship Id="rId30" Type="http://schemas.openxmlformats.org/officeDocument/2006/relationships/oleObject" Target="../embeddings/oleObject33.bin"/><Relationship Id="rId35" Type="http://schemas.openxmlformats.org/officeDocument/2006/relationships/image" Target="../media/image315.wmf"/><Relationship Id="rId43" Type="http://schemas.openxmlformats.org/officeDocument/2006/relationships/image" Target="../media/image319.wmf"/><Relationship Id="rId8" Type="http://schemas.openxmlformats.org/officeDocument/2006/relationships/image" Target="../media/image325.png"/><Relationship Id="rId3" Type="http://schemas.openxmlformats.org/officeDocument/2006/relationships/notesSlide" Target="../notesSlides/notesSlide24.xml"/><Relationship Id="rId12" Type="http://schemas.openxmlformats.org/officeDocument/2006/relationships/oleObject" Target="../embeddings/oleObject24.bin"/><Relationship Id="rId17" Type="http://schemas.openxmlformats.org/officeDocument/2006/relationships/image" Target="../media/image307.wmf"/><Relationship Id="rId25" Type="http://schemas.openxmlformats.org/officeDocument/2006/relationships/image" Target="../media/image311.wmf"/><Relationship Id="rId33" Type="http://schemas.openxmlformats.org/officeDocument/2006/relationships/image" Target="../media/image314.wmf"/><Relationship Id="rId38" Type="http://schemas.openxmlformats.org/officeDocument/2006/relationships/oleObject" Target="../embeddings/oleObject37.bin"/><Relationship Id="rId46" Type="http://schemas.openxmlformats.org/officeDocument/2006/relationships/image" Target="../media/image320.wmf"/><Relationship Id="rId20" Type="http://schemas.openxmlformats.org/officeDocument/2006/relationships/oleObject" Target="../embeddings/oleObject28.bin"/><Relationship Id="rId41" Type="http://schemas.openxmlformats.org/officeDocument/2006/relationships/image" Target="../media/image318.wmf"/></Relationships>
</file>

<file path=ppt/slides/_rels/slide58.xml.rels><?xml version="1.0" encoding="UTF-8" standalone="yes"?>
<Relationships xmlns="http://schemas.openxmlformats.org/package/2006/relationships"><Relationship Id="rId13" Type="http://schemas.openxmlformats.org/officeDocument/2006/relationships/image" Target="../media/image340.png"/><Relationship Id="rId18" Type="http://schemas.openxmlformats.org/officeDocument/2006/relationships/image" Target="../media/image332.wmf"/><Relationship Id="rId26" Type="http://schemas.openxmlformats.org/officeDocument/2006/relationships/image" Target="../media/image343.png"/><Relationship Id="rId3" Type="http://schemas.openxmlformats.org/officeDocument/2006/relationships/image" Target="../media/image336.png"/><Relationship Id="rId21" Type="http://schemas.openxmlformats.org/officeDocument/2006/relationships/oleObject" Target="../embeddings/oleObject47.bin"/><Relationship Id="rId34" Type="http://schemas.openxmlformats.org/officeDocument/2006/relationships/image" Target="../media/image351.png"/><Relationship Id="rId7" Type="http://schemas.openxmlformats.org/officeDocument/2006/relationships/oleObject" Target="../embeddings/oleObject42.bin"/><Relationship Id="rId12" Type="http://schemas.openxmlformats.org/officeDocument/2006/relationships/image" Target="../media/image339.png"/><Relationship Id="rId17" Type="http://schemas.openxmlformats.org/officeDocument/2006/relationships/oleObject" Target="../embeddings/oleObject45.bin"/><Relationship Id="rId25" Type="http://schemas.openxmlformats.org/officeDocument/2006/relationships/image" Target="../media/image342.png"/><Relationship Id="rId33" Type="http://schemas.openxmlformats.org/officeDocument/2006/relationships/image" Target="../media/image350.png"/><Relationship Id="rId2" Type="http://schemas.openxmlformats.org/officeDocument/2006/relationships/slideLayout" Target="../slideLayouts/slideLayout2.xml"/><Relationship Id="rId16" Type="http://schemas.openxmlformats.org/officeDocument/2006/relationships/image" Target="../media/image331.wmf"/><Relationship Id="rId20" Type="http://schemas.openxmlformats.org/officeDocument/2006/relationships/image" Target="../media/image333.wmf"/><Relationship Id="rId29" Type="http://schemas.openxmlformats.org/officeDocument/2006/relationships/image" Target="../media/image346.png"/><Relationship Id="rId1" Type="http://schemas.openxmlformats.org/officeDocument/2006/relationships/vmlDrawing" Target="../drawings/vmlDrawing12.vml"/><Relationship Id="rId6" Type="http://schemas.openxmlformats.org/officeDocument/2006/relationships/image" Target="../media/image328.wmf"/><Relationship Id="rId11" Type="http://schemas.openxmlformats.org/officeDocument/2006/relationships/image" Target="../media/image338.png"/><Relationship Id="rId24" Type="http://schemas.openxmlformats.org/officeDocument/2006/relationships/image" Target="../media/image335.wmf"/><Relationship Id="rId32" Type="http://schemas.openxmlformats.org/officeDocument/2006/relationships/image" Target="../media/image349.png"/><Relationship Id="rId5" Type="http://schemas.openxmlformats.org/officeDocument/2006/relationships/oleObject" Target="../embeddings/oleObject41.bin"/><Relationship Id="rId15" Type="http://schemas.openxmlformats.org/officeDocument/2006/relationships/oleObject" Target="../embeddings/oleObject44.bin"/><Relationship Id="rId23" Type="http://schemas.openxmlformats.org/officeDocument/2006/relationships/oleObject" Target="../embeddings/oleObject48.bin"/><Relationship Id="rId28" Type="http://schemas.openxmlformats.org/officeDocument/2006/relationships/image" Target="../media/image345.png"/><Relationship Id="rId10" Type="http://schemas.openxmlformats.org/officeDocument/2006/relationships/image" Target="../media/image330.wmf"/><Relationship Id="rId19" Type="http://schemas.openxmlformats.org/officeDocument/2006/relationships/oleObject" Target="../embeddings/oleObject46.bin"/><Relationship Id="rId31" Type="http://schemas.openxmlformats.org/officeDocument/2006/relationships/image" Target="../media/image348.png"/><Relationship Id="rId4" Type="http://schemas.openxmlformats.org/officeDocument/2006/relationships/image" Target="../media/image337.png"/><Relationship Id="rId9" Type="http://schemas.openxmlformats.org/officeDocument/2006/relationships/oleObject" Target="../embeddings/oleObject43.bin"/><Relationship Id="rId14" Type="http://schemas.openxmlformats.org/officeDocument/2006/relationships/image" Target="../media/image341.png"/><Relationship Id="rId22" Type="http://schemas.openxmlformats.org/officeDocument/2006/relationships/image" Target="../media/image334.wmf"/><Relationship Id="rId27" Type="http://schemas.openxmlformats.org/officeDocument/2006/relationships/image" Target="../media/image344.png"/><Relationship Id="rId30" Type="http://schemas.openxmlformats.org/officeDocument/2006/relationships/image" Target="../media/image347.png"/><Relationship Id="rId35" Type="http://schemas.openxmlformats.org/officeDocument/2006/relationships/image" Target="../media/image352.png"/><Relationship Id="rId8" Type="http://schemas.openxmlformats.org/officeDocument/2006/relationships/image" Target="../media/image329.wmf"/></Relationships>
</file>

<file path=ppt/slides/_rels/slide59.xml.rels><?xml version="1.0" encoding="UTF-8" standalone="yes"?>
<Relationships xmlns="http://schemas.openxmlformats.org/package/2006/relationships"><Relationship Id="rId8" Type="http://schemas.openxmlformats.org/officeDocument/2006/relationships/image" Target="../media/image354.wmf"/><Relationship Id="rId13" Type="http://schemas.openxmlformats.org/officeDocument/2006/relationships/oleObject" Target="../embeddings/oleObject53.bin"/><Relationship Id="rId18" Type="http://schemas.openxmlformats.org/officeDocument/2006/relationships/image" Target="../media/image356.wmf"/><Relationship Id="rId26" Type="http://schemas.openxmlformats.org/officeDocument/2006/relationships/image" Target="../media/image359.wmf"/><Relationship Id="rId3" Type="http://schemas.openxmlformats.org/officeDocument/2006/relationships/notesSlide" Target="../notesSlides/notesSlide25.xml"/><Relationship Id="rId21" Type="http://schemas.openxmlformats.org/officeDocument/2006/relationships/oleObject" Target="../embeddings/oleObject58.bin"/><Relationship Id="rId7" Type="http://schemas.openxmlformats.org/officeDocument/2006/relationships/oleObject" Target="../embeddings/oleObject50.bin"/><Relationship Id="rId12" Type="http://schemas.openxmlformats.org/officeDocument/2006/relationships/image" Target="../media/image209.wmf"/><Relationship Id="rId17" Type="http://schemas.openxmlformats.org/officeDocument/2006/relationships/oleObject" Target="../embeddings/oleObject55.bin"/><Relationship Id="rId25"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203.wmf"/><Relationship Id="rId20" Type="http://schemas.openxmlformats.org/officeDocument/2006/relationships/oleObject" Target="../embeddings/oleObject57.bin"/><Relationship Id="rId1" Type="http://schemas.openxmlformats.org/officeDocument/2006/relationships/vmlDrawing" Target="../drawings/vmlDrawing13.vml"/><Relationship Id="rId6" Type="http://schemas.openxmlformats.org/officeDocument/2006/relationships/image" Target="../media/image353.wmf"/><Relationship Id="rId11" Type="http://schemas.openxmlformats.org/officeDocument/2006/relationships/oleObject" Target="../embeddings/oleObject52.bin"/><Relationship Id="rId24" Type="http://schemas.openxmlformats.org/officeDocument/2006/relationships/image" Target="../media/image358.wmf"/><Relationship Id="rId5" Type="http://schemas.openxmlformats.org/officeDocument/2006/relationships/oleObject" Target="../embeddings/oleObject49.bin"/><Relationship Id="rId15" Type="http://schemas.openxmlformats.org/officeDocument/2006/relationships/oleObject" Target="../embeddings/oleObject54.bin"/><Relationship Id="rId23" Type="http://schemas.openxmlformats.org/officeDocument/2006/relationships/oleObject" Target="../embeddings/oleObject59.bin"/><Relationship Id="rId28" Type="http://schemas.openxmlformats.org/officeDocument/2006/relationships/image" Target="../media/image362.png"/><Relationship Id="rId10" Type="http://schemas.openxmlformats.org/officeDocument/2006/relationships/image" Target="../media/image355.wmf"/><Relationship Id="rId19" Type="http://schemas.openxmlformats.org/officeDocument/2006/relationships/oleObject" Target="../embeddings/oleObject56.bin"/><Relationship Id="rId4" Type="http://schemas.openxmlformats.org/officeDocument/2006/relationships/image" Target="../media/image360.png"/><Relationship Id="rId9" Type="http://schemas.openxmlformats.org/officeDocument/2006/relationships/oleObject" Target="../embeddings/oleObject51.bin"/><Relationship Id="rId14" Type="http://schemas.openxmlformats.org/officeDocument/2006/relationships/image" Target="../media/image202.wmf"/><Relationship Id="rId22" Type="http://schemas.openxmlformats.org/officeDocument/2006/relationships/image" Target="../media/image357.wmf"/><Relationship Id="rId27" Type="http://schemas.openxmlformats.org/officeDocument/2006/relationships/image" Target="../media/image36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6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8.png"/><Relationship Id="rId18" Type="http://schemas.openxmlformats.org/officeDocument/2006/relationships/image" Target="../media/image373.png"/><Relationship Id="rId3" Type="http://schemas.openxmlformats.org/officeDocument/2006/relationships/image" Target="../media/image360.png"/><Relationship Id="rId7" Type="http://schemas.openxmlformats.org/officeDocument/2006/relationships/image" Target="../media/image354.wmf"/><Relationship Id="rId12" Type="http://schemas.openxmlformats.org/officeDocument/2006/relationships/image" Target="../media/image367.png"/><Relationship Id="rId17" Type="http://schemas.openxmlformats.org/officeDocument/2006/relationships/image" Target="../media/image372.png"/><Relationship Id="rId2" Type="http://schemas.openxmlformats.org/officeDocument/2006/relationships/slideLayout" Target="../slideLayouts/slideLayout2.xml"/><Relationship Id="rId16" Type="http://schemas.openxmlformats.org/officeDocument/2006/relationships/image" Target="../media/image371.png"/><Relationship Id="rId1" Type="http://schemas.openxmlformats.org/officeDocument/2006/relationships/vmlDrawing" Target="../drawings/vmlDrawing14.vml"/><Relationship Id="rId6" Type="http://schemas.openxmlformats.org/officeDocument/2006/relationships/oleObject" Target="../embeddings/oleObject50.bin"/><Relationship Id="rId11" Type="http://schemas.openxmlformats.org/officeDocument/2006/relationships/image" Target="../media/image366.png"/><Relationship Id="rId5" Type="http://schemas.openxmlformats.org/officeDocument/2006/relationships/image" Target="../media/image353.wmf"/><Relationship Id="rId15" Type="http://schemas.openxmlformats.org/officeDocument/2006/relationships/image" Target="../media/image370.png"/><Relationship Id="rId10" Type="http://schemas.openxmlformats.org/officeDocument/2006/relationships/image" Target="../media/image365.png"/><Relationship Id="rId19" Type="http://schemas.openxmlformats.org/officeDocument/2006/relationships/image" Target="../media/image374.png"/><Relationship Id="rId4" Type="http://schemas.openxmlformats.org/officeDocument/2006/relationships/oleObject" Target="../embeddings/oleObject49.bin"/><Relationship Id="rId9" Type="http://schemas.openxmlformats.org/officeDocument/2006/relationships/image" Target="../media/image364.png"/><Relationship Id="rId14" Type="http://schemas.openxmlformats.org/officeDocument/2006/relationships/image" Target="../media/image369.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378.wmf"/><Relationship Id="rId18" Type="http://schemas.openxmlformats.org/officeDocument/2006/relationships/image" Target="../media/image202.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oleObject" Target="../embeddings/oleObject66.bin"/><Relationship Id="rId17" Type="http://schemas.openxmlformats.org/officeDocument/2006/relationships/oleObject" Target="../embeddings/oleObject69.bin"/><Relationship Id="rId2" Type="http://schemas.openxmlformats.org/officeDocument/2006/relationships/slideLayout" Target="../slideLayouts/slideLayout2.xml"/><Relationship Id="rId16" Type="http://schemas.openxmlformats.org/officeDocument/2006/relationships/oleObject" Target="../embeddings/oleObject68.bin"/><Relationship Id="rId20" Type="http://schemas.openxmlformats.org/officeDocument/2006/relationships/image" Target="../media/image382.png"/><Relationship Id="rId1" Type="http://schemas.openxmlformats.org/officeDocument/2006/relationships/vmlDrawing" Target="../drawings/vmlDrawing15.vml"/><Relationship Id="rId6" Type="http://schemas.openxmlformats.org/officeDocument/2006/relationships/image" Target="../media/image375.wmf"/><Relationship Id="rId11" Type="http://schemas.openxmlformats.org/officeDocument/2006/relationships/image" Target="../media/image377.wmf"/><Relationship Id="rId5" Type="http://schemas.openxmlformats.org/officeDocument/2006/relationships/oleObject" Target="../embeddings/oleObject62.bin"/><Relationship Id="rId15" Type="http://schemas.openxmlformats.org/officeDocument/2006/relationships/image" Target="../media/image379.wmf"/><Relationship Id="rId10" Type="http://schemas.openxmlformats.org/officeDocument/2006/relationships/oleObject" Target="../embeddings/oleObject65.bin"/><Relationship Id="rId19" Type="http://schemas.openxmlformats.org/officeDocument/2006/relationships/image" Target="../media/image381.png"/><Relationship Id="rId4" Type="http://schemas.openxmlformats.org/officeDocument/2006/relationships/image" Target="../media/image209.wmf"/><Relationship Id="rId9" Type="http://schemas.openxmlformats.org/officeDocument/2006/relationships/image" Target="../media/image376.wmf"/><Relationship Id="rId14" Type="http://schemas.openxmlformats.org/officeDocument/2006/relationships/oleObject" Target="../embeddings/oleObject67.bin"/></Relationships>
</file>

<file path=ppt/slides/_rels/slide62.xml.rels><?xml version="1.0" encoding="UTF-8" standalone="yes"?>
<Relationships xmlns="http://schemas.openxmlformats.org/package/2006/relationships"><Relationship Id="rId8" Type="http://schemas.openxmlformats.org/officeDocument/2006/relationships/image" Target="../media/image375.wmf"/><Relationship Id="rId13" Type="http://schemas.openxmlformats.org/officeDocument/2006/relationships/image" Target="../media/image377.wmf"/><Relationship Id="rId18" Type="http://schemas.openxmlformats.org/officeDocument/2006/relationships/oleObject" Target="../embeddings/oleObject68.bin"/><Relationship Id="rId3" Type="http://schemas.openxmlformats.org/officeDocument/2006/relationships/image" Target="../media/image383.jpeg"/><Relationship Id="rId21" Type="http://schemas.openxmlformats.org/officeDocument/2006/relationships/image" Target="../media/image381.png"/><Relationship Id="rId7" Type="http://schemas.openxmlformats.org/officeDocument/2006/relationships/oleObject" Target="../embeddings/oleObject62.bin"/><Relationship Id="rId12" Type="http://schemas.openxmlformats.org/officeDocument/2006/relationships/oleObject" Target="../embeddings/oleObject65.bin"/><Relationship Id="rId17" Type="http://schemas.openxmlformats.org/officeDocument/2006/relationships/image" Target="../media/image379.wmf"/><Relationship Id="rId2" Type="http://schemas.openxmlformats.org/officeDocument/2006/relationships/slideLayout" Target="../slideLayouts/slideLayout2.xml"/><Relationship Id="rId16" Type="http://schemas.openxmlformats.org/officeDocument/2006/relationships/oleObject" Target="../embeddings/oleObject67.bin"/><Relationship Id="rId20" Type="http://schemas.openxmlformats.org/officeDocument/2006/relationships/image" Target="../media/image202.wmf"/><Relationship Id="rId1" Type="http://schemas.openxmlformats.org/officeDocument/2006/relationships/vmlDrawing" Target="../drawings/vmlDrawing16.vml"/><Relationship Id="rId6" Type="http://schemas.openxmlformats.org/officeDocument/2006/relationships/image" Target="../media/image209.wmf"/><Relationship Id="rId11" Type="http://schemas.openxmlformats.org/officeDocument/2006/relationships/image" Target="../media/image376.wmf"/><Relationship Id="rId5" Type="http://schemas.openxmlformats.org/officeDocument/2006/relationships/oleObject" Target="../embeddings/oleObject61.bin"/><Relationship Id="rId15" Type="http://schemas.openxmlformats.org/officeDocument/2006/relationships/image" Target="../media/image378.wmf"/><Relationship Id="rId10" Type="http://schemas.openxmlformats.org/officeDocument/2006/relationships/oleObject" Target="../embeddings/oleObject64.bin"/><Relationship Id="rId19" Type="http://schemas.openxmlformats.org/officeDocument/2006/relationships/oleObject" Target="../embeddings/oleObject69.bin"/><Relationship Id="rId4" Type="http://schemas.openxmlformats.org/officeDocument/2006/relationships/image" Target="../media/image384.jpeg"/><Relationship Id="rId9" Type="http://schemas.openxmlformats.org/officeDocument/2006/relationships/oleObject" Target="../embeddings/oleObject63.bin"/><Relationship Id="rId14" Type="http://schemas.openxmlformats.org/officeDocument/2006/relationships/oleObject" Target="../embeddings/oleObject66.bin"/><Relationship Id="rId22" Type="http://schemas.openxmlformats.org/officeDocument/2006/relationships/image" Target="../media/image3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389.wmf"/><Relationship Id="rId18" Type="http://schemas.openxmlformats.org/officeDocument/2006/relationships/oleObject" Target="../embeddings/oleObject77.bin"/><Relationship Id="rId3" Type="http://schemas.openxmlformats.org/officeDocument/2006/relationships/notesSlide" Target="../notesSlides/notesSlide26.xml"/><Relationship Id="rId21" Type="http://schemas.openxmlformats.org/officeDocument/2006/relationships/image" Target="../media/image393.wmf"/><Relationship Id="rId7" Type="http://schemas.openxmlformats.org/officeDocument/2006/relationships/image" Target="../media/image386.wmf"/><Relationship Id="rId12" Type="http://schemas.openxmlformats.org/officeDocument/2006/relationships/oleObject" Target="../embeddings/oleObject74.bin"/><Relationship Id="rId17" Type="http://schemas.openxmlformats.org/officeDocument/2006/relationships/image" Target="../media/image391.wmf"/><Relationship Id="rId2" Type="http://schemas.openxmlformats.org/officeDocument/2006/relationships/slideLayout" Target="../slideLayouts/slideLayout2.xml"/><Relationship Id="rId16" Type="http://schemas.openxmlformats.org/officeDocument/2006/relationships/oleObject" Target="../embeddings/oleObject76.bin"/><Relationship Id="rId20" Type="http://schemas.openxmlformats.org/officeDocument/2006/relationships/oleObject" Target="../embeddings/oleObject78.bin"/><Relationship Id="rId1" Type="http://schemas.openxmlformats.org/officeDocument/2006/relationships/vmlDrawing" Target="../drawings/vmlDrawing17.vml"/><Relationship Id="rId6" Type="http://schemas.openxmlformats.org/officeDocument/2006/relationships/oleObject" Target="../embeddings/oleObject71.bin"/><Relationship Id="rId11" Type="http://schemas.openxmlformats.org/officeDocument/2006/relationships/image" Target="../media/image388.wmf"/><Relationship Id="rId5" Type="http://schemas.openxmlformats.org/officeDocument/2006/relationships/image" Target="../media/image385.wmf"/><Relationship Id="rId15" Type="http://schemas.openxmlformats.org/officeDocument/2006/relationships/image" Target="../media/image390.wmf"/><Relationship Id="rId23" Type="http://schemas.openxmlformats.org/officeDocument/2006/relationships/image" Target="../media/image394.wmf"/><Relationship Id="rId10" Type="http://schemas.openxmlformats.org/officeDocument/2006/relationships/oleObject" Target="../embeddings/oleObject73.bin"/><Relationship Id="rId19" Type="http://schemas.openxmlformats.org/officeDocument/2006/relationships/image" Target="../media/image392.wmf"/><Relationship Id="rId4" Type="http://schemas.openxmlformats.org/officeDocument/2006/relationships/oleObject" Target="../embeddings/oleObject70.bin"/><Relationship Id="rId9" Type="http://schemas.openxmlformats.org/officeDocument/2006/relationships/image" Target="../media/image387.wmf"/><Relationship Id="rId14" Type="http://schemas.openxmlformats.org/officeDocument/2006/relationships/oleObject" Target="../embeddings/oleObject75.bin"/><Relationship Id="rId22" Type="http://schemas.openxmlformats.org/officeDocument/2006/relationships/oleObject" Target="../embeddings/oleObject79.bin"/></Relationships>
</file>

<file path=ppt/slides/_rels/slide65.xml.rels><?xml version="1.0" encoding="UTF-8" standalone="yes"?>
<Relationships xmlns="http://schemas.openxmlformats.org/package/2006/relationships"><Relationship Id="rId8" Type="http://schemas.openxmlformats.org/officeDocument/2006/relationships/image" Target="../media/image397.wmf"/><Relationship Id="rId13" Type="http://schemas.openxmlformats.org/officeDocument/2006/relationships/oleObject" Target="../embeddings/oleObject85.bin"/><Relationship Id="rId18" Type="http://schemas.openxmlformats.org/officeDocument/2006/relationships/image" Target="../media/image402.wmf"/><Relationship Id="rId26" Type="http://schemas.openxmlformats.org/officeDocument/2006/relationships/image" Target="../media/image406.wmf"/><Relationship Id="rId3" Type="http://schemas.openxmlformats.org/officeDocument/2006/relationships/oleObject" Target="../embeddings/oleObject80.bin"/><Relationship Id="rId21" Type="http://schemas.openxmlformats.org/officeDocument/2006/relationships/oleObject" Target="../embeddings/oleObject89.bin"/><Relationship Id="rId7" Type="http://schemas.openxmlformats.org/officeDocument/2006/relationships/oleObject" Target="../embeddings/oleObject82.bin"/><Relationship Id="rId12" Type="http://schemas.openxmlformats.org/officeDocument/2006/relationships/image" Target="../media/image399.wmf"/><Relationship Id="rId17" Type="http://schemas.openxmlformats.org/officeDocument/2006/relationships/oleObject" Target="../embeddings/oleObject87.bin"/><Relationship Id="rId25" Type="http://schemas.openxmlformats.org/officeDocument/2006/relationships/oleObject" Target="../embeddings/oleObject91.bin"/><Relationship Id="rId2" Type="http://schemas.openxmlformats.org/officeDocument/2006/relationships/slideLayout" Target="../slideLayouts/slideLayout2.xml"/><Relationship Id="rId16" Type="http://schemas.openxmlformats.org/officeDocument/2006/relationships/image" Target="../media/image401.wmf"/><Relationship Id="rId20" Type="http://schemas.openxmlformats.org/officeDocument/2006/relationships/image" Target="../media/image403.wmf"/><Relationship Id="rId1" Type="http://schemas.openxmlformats.org/officeDocument/2006/relationships/vmlDrawing" Target="../drawings/vmlDrawing18.vml"/><Relationship Id="rId6" Type="http://schemas.openxmlformats.org/officeDocument/2006/relationships/image" Target="../media/image396.wmf"/><Relationship Id="rId11" Type="http://schemas.openxmlformats.org/officeDocument/2006/relationships/oleObject" Target="../embeddings/oleObject84.bin"/><Relationship Id="rId24" Type="http://schemas.openxmlformats.org/officeDocument/2006/relationships/image" Target="../media/image405.wmf"/><Relationship Id="rId5" Type="http://schemas.openxmlformats.org/officeDocument/2006/relationships/oleObject" Target="../embeddings/oleObject81.bin"/><Relationship Id="rId15" Type="http://schemas.openxmlformats.org/officeDocument/2006/relationships/oleObject" Target="../embeddings/oleObject86.bin"/><Relationship Id="rId23" Type="http://schemas.openxmlformats.org/officeDocument/2006/relationships/oleObject" Target="../embeddings/oleObject90.bin"/><Relationship Id="rId10" Type="http://schemas.openxmlformats.org/officeDocument/2006/relationships/image" Target="../media/image398.wmf"/><Relationship Id="rId19" Type="http://schemas.openxmlformats.org/officeDocument/2006/relationships/oleObject" Target="../embeddings/oleObject88.bin"/><Relationship Id="rId4" Type="http://schemas.openxmlformats.org/officeDocument/2006/relationships/image" Target="../media/image395.wmf"/><Relationship Id="rId9" Type="http://schemas.openxmlformats.org/officeDocument/2006/relationships/oleObject" Target="../embeddings/oleObject83.bin"/><Relationship Id="rId14" Type="http://schemas.openxmlformats.org/officeDocument/2006/relationships/image" Target="../media/image400.wmf"/><Relationship Id="rId22" Type="http://schemas.openxmlformats.org/officeDocument/2006/relationships/image" Target="../media/image404.wmf"/></Relationships>
</file>

<file path=ppt/slides/_rels/slide66.xml.rels><?xml version="1.0" encoding="UTF-8" standalone="yes"?>
<Relationships xmlns="http://schemas.openxmlformats.org/package/2006/relationships"><Relationship Id="rId8" Type="http://schemas.openxmlformats.org/officeDocument/2006/relationships/image" Target="../media/image2510.png"/><Relationship Id="rId3" Type="http://schemas.openxmlformats.org/officeDocument/2006/relationships/image" Target="../media/image408.png"/><Relationship Id="rId7" Type="http://schemas.openxmlformats.org/officeDocument/2006/relationships/image" Target="../media/image413.png"/><Relationship Id="rId2" Type="http://schemas.openxmlformats.org/officeDocument/2006/relationships/image" Target="../media/image407.png"/><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10" Type="http://schemas.openxmlformats.org/officeDocument/2006/relationships/image" Target="../media/image2710.png"/><Relationship Id="rId4" Type="http://schemas.openxmlformats.org/officeDocument/2006/relationships/image" Target="../media/image409.png"/><Relationship Id="rId9" Type="http://schemas.openxmlformats.org/officeDocument/2006/relationships/image" Target="../media/image2610.png"/></Relationships>
</file>

<file path=ppt/slides/_rels/slide67.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22.png"/><Relationship Id="rId3" Type="http://schemas.openxmlformats.org/officeDocument/2006/relationships/notesSlide" Target="../notesSlides/notesSlide27.xml"/><Relationship Id="rId7" Type="http://schemas.openxmlformats.org/officeDocument/2006/relationships/image" Target="../media/image415.png"/><Relationship Id="rId12" Type="http://schemas.openxmlformats.org/officeDocument/2006/relationships/image" Target="../media/image421.png"/><Relationship Id="rId17" Type="http://schemas.openxmlformats.org/officeDocument/2006/relationships/image" Target="../media/image424.png"/><Relationship Id="rId2" Type="http://schemas.openxmlformats.org/officeDocument/2006/relationships/slideLayout" Target="../slideLayouts/slideLayout2.xml"/><Relationship Id="rId16" Type="http://schemas.openxmlformats.org/officeDocument/2006/relationships/image" Target="../media/image1620.png"/><Relationship Id="rId1" Type="http://schemas.openxmlformats.org/officeDocument/2006/relationships/vmlDrawing" Target="../drawings/vmlDrawing19.vml"/><Relationship Id="rId6" Type="http://schemas.openxmlformats.org/officeDocument/2006/relationships/image" Target="../media/image414.png"/><Relationship Id="rId11" Type="http://schemas.openxmlformats.org/officeDocument/2006/relationships/image" Target="../media/image419.png"/><Relationship Id="rId5" Type="http://schemas.openxmlformats.org/officeDocument/2006/relationships/image" Target="../media/image209.wmf"/><Relationship Id="rId15" Type="http://schemas.openxmlformats.org/officeDocument/2006/relationships/image" Target="../media/image1610.png"/><Relationship Id="rId10" Type="http://schemas.openxmlformats.org/officeDocument/2006/relationships/image" Target="../media/image418.png"/><Relationship Id="rId4" Type="http://schemas.openxmlformats.org/officeDocument/2006/relationships/oleObject" Target="../embeddings/oleObject92.bin"/><Relationship Id="rId9" Type="http://schemas.openxmlformats.org/officeDocument/2006/relationships/image" Target="../media/image417.png"/><Relationship Id="rId14" Type="http://schemas.openxmlformats.org/officeDocument/2006/relationships/image" Target="../media/image423.png"/></Relationships>
</file>

<file path=ppt/slides/_rels/slide68.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1.png"/><Relationship Id="rId3" Type="http://schemas.openxmlformats.org/officeDocument/2006/relationships/oleObject" Target="../embeddings/oleObject93.bin"/><Relationship Id="rId7" Type="http://schemas.openxmlformats.org/officeDocument/2006/relationships/image" Target="../media/image427.png"/><Relationship Id="rId12" Type="http://schemas.openxmlformats.org/officeDocument/2006/relationships/image" Target="../media/image430.png"/><Relationship Id="rId17" Type="http://schemas.openxmlformats.org/officeDocument/2006/relationships/image" Target="../media/image435.png"/><Relationship Id="rId2" Type="http://schemas.openxmlformats.org/officeDocument/2006/relationships/slideLayout" Target="../slideLayouts/slideLayout2.xml"/><Relationship Id="rId16" Type="http://schemas.openxmlformats.org/officeDocument/2006/relationships/image" Target="../media/image434.png"/><Relationship Id="rId1" Type="http://schemas.openxmlformats.org/officeDocument/2006/relationships/vmlDrawing" Target="../drawings/vmlDrawing20.vml"/><Relationship Id="rId6" Type="http://schemas.openxmlformats.org/officeDocument/2006/relationships/image" Target="../media/image426.png"/><Relationship Id="rId11" Type="http://schemas.openxmlformats.org/officeDocument/2006/relationships/image" Target="../media/image1690.png"/><Relationship Id="rId5" Type="http://schemas.openxmlformats.org/officeDocument/2006/relationships/image" Target="../media/image425.png"/><Relationship Id="rId15" Type="http://schemas.openxmlformats.org/officeDocument/2006/relationships/image" Target="../media/image433.png"/><Relationship Id="rId10" Type="http://schemas.openxmlformats.org/officeDocument/2006/relationships/image" Target="../media/image1680.png"/><Relationship Id="rId4" Type="http://schemas.openxmlformats.org/officeDocument/2006/relationships/image" Target="../media/image209.wmf"/><Relationship Id="rId9" Type="http://schemas.openxmlformats.org/officeDocument/2006/relationships/image" Target="../media/image429.png"/><Relationship Id="rId14" Type="http://schemas.openxmlformats.org/officeDocument/2006/relationships/image" Target="../media/image432.png"/></Relationships>
</file>

<file path=ppt/slides/_rels/slide69.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2.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image" Target="../media/image43.png"/><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39.png"/><Relationship Id="rId9" Type="http://schemas.openxmlformats.org/officeDocument/2006/relationships/image" Target="../media/image42.png"/></Relationships>
</file>

<file path=ppt/slides/_rels/slide70.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447.png"/><Relationship Id="rId3" Type="http://schemas.openxmlformats.org/officeDocument/2006/relationships/image" Target="../media/image439.png"/><Relationship Id="rId7" Type="http://schemas.openxmlformats.org/officeDocument/2006/relationships/image" Target="../media/image441.png"/><Relationship Id="rId12" Type="http://schemas.openxmlformats.org/officeDocument/2006/relationships/image" Target="../media/image446.png"/><Relationship Id="rId2" Type="http://schemas.openxmlformats.org/officeDocument/2006/relationships/slideLayout" Target="../slideLayouts/slideLayout2.xml"/><Relationship Id="rId16" Type="http://schemas.openxmlformats.org/officeDocument/2006/relationships/image" Target="../media/image256.png"/><Relationship Id="rId1" Type="http://schemas.openxmlformats.org/officeDocument/2006/relationships/vmlDrawing" Target="../drawings/vmlDrawing21.vml"/><Relationship Id="rId6" Type="http://schemas.openxmlformats.org/officeDocument/2006/relationships/image" Target="../media/image440.png"/><Relationship Id="rId11" Type="http://schemas.openxmlformats.org/officeDocument/2006/relationships/image" Target="../media/image445.png"/><Relationship Id="rId24" Type="http://schemas.openxmlformats.org/officeDocument/2006/relationships/image" Target="../media/image1960.png"/><Relationship Id="rId5" Type="http://schemas.openxmlformats.org/officeDocument/2006/relationships/image" Target="../media/image209.wmf"/><Relationship Id="rId15" Type="http://schemas.openxmlformats.org/officeDocument/2006/relationships/image" Target="../media/image449.png"/><Relationship Id="rId23" Type="http://schemas.openxmlformats.org/officeDocument/2006/relationships/image" Target="../media/image1950.png"/><Relationship Id="rId10" Type="http://schemas.openxmlformats.org/officeDocument/2006/relationships/image" Target="../media/image444.png"/><Relationship Id="rId4" Type="http://schemas.openxmlformats.org/officeDocument/2006/relationships/oleObject" Target="../embeddings/oleObject94.bin"/><Relationship Id="rId9" Type="http://schemas.openxmlformats.org/officeDocument/2006/relationships/image" Target="../media/image443.png"/><Relationship Id="rId14" Type="http://schemas.openxmlformats.org/officeDocument/2006/relationships/image" Target="../media/image448.png"/></Relationships>
</file>

<file path=ppt/slides/_rels/slide71.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50.png"/><Relationship Id="rId18" Type="http://schemas.openxmlformats.org/officeDocument/2006/relationships/image" Target="../media/image453.png"/><Relationship Id="rId3" Type="http://schemas.openxmlformats.org/officeDocument/2006/relationships/notesSlide" Target="../notesSlides/notesSlide29.xml"/><Relationship Id="rId21" Type="http://schemas.openxmlformats.org/officeDocument/2006/relationships/image" Target="../media/image448.png"/><Relationship Id="rId7" Type="http://schemas.openxmlformats.org/officeDocument/2006/relationships/image" Target="../media/image440.png"/><Relationship Id="rId12" Type="http://schemas.openxmlformats.org/officeDocument/2006/relationships/oleObject" Target="../embeddings/oleObject96.bin"/><Relationship Id="rId17" Type="http://schemas.openxmlformats.org/officeDocument/2006/relationships/image" Target="../media/image452.png"/><Relationship Id="rId25" Type="http://schemas.openxmlformats.org/officeDocument/2006/relationships/image" Target="../media/image457.png"/><Relationship Id="rId2" Type="http://schemas.openxmlformats.org/officeDocument/2006/relationships/slideLayout" Target="../slideLayouts/slideLayout2.xml"/><Relationship Id="rId16" Type="http://schemas.openxmlformats.org/officeDocument/2006/relationships/oleObject" Target="../embeddings/oleObject97.bin"/><Relationship Id="rId20" Type="http://schemas.openxmlformats.org/officeDocument/2006/relationships/image" Target="../media/image447.png"/><Relationship Id="rId1" Type="http://schemas.openxmlformats.org/officeDocument/2006/relationships/vmlDrawing" Target="../drawings/vmlDrawing22.vml"/><Relationship Id="rId6" Type="http://schemas.openxmlformats.org/officeDocument/2006/relationships/image" Target="../media/image209.wmf"/><Relationship Id="rId11" Type="http://schemas.openxmlformats.org/officeDocument/2006/relationships/image" Target="../media/image444.png"/><Relationship Id="rId24" Type="http://schemas.openxmlformats.org/officeDocument/2006/relationships/image" Target="../media/image456.png"/><Relationship Id="rId5" Type="http://schemas.openxmlformats.org/officeDocument/2006/relationships/oleObject" Target="../embeddings/oleObject95.bin"/><Relationship Id="rId15" Type="http://schemas.openxmlformats.org/officeDocument/2006/relationships/image" Target="../media/image445.png"/><Relationship Id="rId23" Type="http://schemas.openxmlformats.org/officeDocument/2006/relationships/image" Target="../media/image455.png"/><Relationship Id="rId10" Type="http://schemas.openxmlformats.org/officeDocument/2006/relationships/image" Target="../media/image443.png"/><Relationship Id="rId19" Type="http://schemas.openxmlformats.org/officeDocument/2006/relationships/image" Target="../media/image446.png"/><Relationship Id="rId4" Type="http://schemas.openxmlformats.org/officeDocument/2006/relationships/image" Target="../media/image439.png"/><Relationship Id="rId9" Type="http://schemas.openxmlformats.org/officeDocument/2006/relationships/image" Target="../media/image442.png"/><Relationship Id="rId14" Type="http://schemas.openxmlformats.org/officeDocument/2006/relationships/image" Target="../media/image451.png"/><Relationship Id="rId22" Type="http://schemas.openxmlformats.org/officeDocument/2006/relationships/image" Target="../media/image454.png"/></Relationships>
</file>

<file path=ppt/slides/_rels/slide72.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451.png"/><Relationship Id="rId18" Type="http://schemas.openxmlformats.org/officeDocument/2006/relationships/image" Target="../media/image458.png"/><Relationship Id="rId3" Type="http://schemas.openxmlformats.org/officeDocument/2006/relationships/notesSlide" Target="../notesSlides/notesSlide30.xml"/><Relationship Id="rId21" Type="http://schemas.openxmlformats.org/officeDocument/2006/relationships/image" Target="../media/image461.png"/><Relationship Id="rId7" Type="http://schemas.openxmlformats.org/officeDocument/2006/relationships/image" Target="../media/image441.png"/><Relationship Id="rId12" Type="http://schemas.openxmlformats.org/officeDocument/2006/relationships/image" Target="../media/image450.png"/><Relationship Id="rId17" Type="http://schemas.openxmlformats.org/officeDocument/2006/relationships/image" Target="../media/image453.png"/><Relationship Id="rId2" Type="http://schemas.openxmlformats.org/officeDocument/2006/relationships/slideLayout" Target="../slideLayouts/slideLayout2.xml"/><Relationship Id="rId16" Type="http://schemas.openxmlformats.org/officeDocument/2006/relationships/image" Target="../media/image452.png"/><Relationship Id="rId20" Type="http://schemas.openxmlformats.org/officeDocument/2006/relationships/image" Target="../media/image460.png"/><Relationship Id="rId1" Type="http://schemas.openxmlformats.org/officeDocument/2006/relationships/vmlDrawing" Target="../drawings/vmlDrawing23.vml"/><Relationship Id="rId6" Type="http://schemas.openxmlformats.org/officeDocument/2006/relationships/image" Target="../media/image440.png"/><Relationship Id="rId11" Type="http://schemas.openxmlformats.org/officeDocument/2006/relationships/oleObject" Target="../embeddings/oleObject99.bin"/><Relationship Id="rId5" Type="http://schemas.openxmlformats.org/officeDocument/2006/relationships/image" Target="../media/image209.wmf"/><Relationship Id="rId15" Type="http://schemas.openxmlformats.org/officeDocument/2006/relationships/oleObject" Target="../embeddings/oleObject100.bin"/><Relationship Id="rId10" Type="http://schemas.openxmlformats.org/officeDocument/2006/relationships/image" Target="../media/image444.png"/><Relationship Id="rId19" Type="http://schemas.openxmlformats.org/officeDocument/2006/relationships/image" Target="../media/image459.png"/><Relationship Id="rId4" Type="http://schemas.openxmlformats.org/officeDocument/2006/relationships/oleObject" Target="../embeddings/oleObject98.bin"/><Relationship Id="rId9" Type="http://schemas.openxmlformats.org/officeDocument/2006/relationships/image" Target="../media/image443.png"/><Relationship Id="rId14" Type="http://schemas.openxmlformats.org/officeDocument/2006/relationships/image" Target="../media/image445.png"/><Relationship Id="rId22" Type="http://schemas.openxmlformats.org/officeDocument/2006/relationships/image" Target="../media/image439.png"/></Relationships>
</file>

<file path=ppt/slides/_rels/slide73.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53.png"/><Relationship Id="rId3" Type="http://schemas.openxmlformats.org/officeDocument/2006/relationships/notesSlide" Target="../notesSlides/notesSlide31.xml"/><Relationship Id="rId7" Type="http://schemas.openxmlformats.org/officeDocument/2006/relationships/oleObject" Target="../embeddings/oleObject102.bin"/><Relationship Id="rId12" Type="http://schemas.openxmlformats.org/officeDocument/2006/relationships/image" Target="../media/image463.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450.png"/><Relationship Id="rId11" Type="http://schemas.openxmlformats.org/officeDocument/2006/relationships/image" Target="../media/image462.png"/><Relationship Id="rId5" Type="http://schemas.openxmlformats.org/officeDocument/2006/relationships/image" Target="../media/image209.wmf"/><Relationship Id="rId10" Type="http://schemas.openxmlformats.org/officeDocument/2006/relationships/image" Target="../media/image460.png"/><Relationship Id="rId4" Type="http://schemas.openxmlformats.org/officeDocument/2006/relationships/oleObject" Target="../embeddings/oleObject101.bin"/><Relationship Id="rId9" Type="http://schemas.openxmlformats.org/officeDocument/2006/relationships/image" Target="../media/image459.png"/><Relationship Id="rId14" Type="http://schemas.openxmlformats.org/officeDocument/2006/relationships/image" Target="../media/image464.png"/></Relationships>
</file>

<file path=ppt/slides/_rels/slide74.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451.png"/><Relationship Id="rId18" Type="http://schemas.openxmlformats.org/officeDocument/2006/relationships/image" Target="../media/image458.png"/><Relationship Id="rId3" Type="http://schemas.openxmlformats.org/officeDocument/2006/relationships/notesSlide" Target="../notesSlides/notesSlide32.xml"/><Relationship Id="rId21" Type="http://schemas.openxmlformats.org/officeDocument/2006/relationships/image" Target="../media/image439.png"/><Relationship Id="rId7" Type="http://schemas.openxmlformats.org/officeDocument/2006/relationships/image" Target="../media/image441.png"/><Relationship Id="rId12" Type="http://schemas.openxmlformats.org/officeDocument/2006/relationships/image" Target="../media/image450.png"/><Relationship Id="rId17" Type="http://schemas.openxmlformats.org/officeDocument/2006/relationships/image" Target="../media/image453.png"/><Relationship Id="rId25" Type="http://schemas.openxmlformats.org/officeDocument/2006/relationships/image" Target="../media/image468.png"/><Relationship Id="rId2" Type="http://schemas.openxmlformats.org/officeDocument/2006/relationships/slideLayout" Target="../slideLayouts/slideLayout2.xml"/><Relationship Id="rId16" Type="http://schemas.openxmlformats.org/officeDocument/2006/relationships/image" Target="../media/image452.png"/><Relationship Id="rId20" Type="http://schemas.openxmlformats.org/officeDocument/2006/relationships/image" Target="../media/image460.png"/><Relationship Id="rId1" Type="http://schemas.openxmlformats.org/officeDocument/2006/relationships/vmlDrawing" Target="../drawings/vmlDrawing25.vml"/><Relationship Id="rId6" Type="http://schemas.openxmlformats.org/officeDocument/2006/relationships/image" Target="../media/image440.png"/><Relationship Id="rId11" Type="http://schemas.openxmlformats.org/officeDocument/2006/relationships/oleObject" Target="../embeddings/oleObject104.bin"/><Relationship Id="rId24" Type="http://schemas.openxmlformats.org/officeDocument/2006/relationships/image" Target="../media/image467.png"/><Relationship Id="rId5" Type="http://schemas.openxmlformats.org/officeDocument/2006/relationships/image" Target="../media/image209.wmf"/><Relationship Id="rId15" Type="http://schemas.openxmlformats.org/officeDocument/2006/relationships/oleObject" Target="../embeddings/oleObject105.bin"/><Relationship Id="rId23" Type="http://schemas.openxmlformats.org/officeDocument/2006/relationships/image" Target="../media/image466.png"/><Relationship Id="rId10" Type="http://schemas.openxmlformats.org/officeDocument/2006/relationships/image" Target="../media/image444.png"/><Relationship Id="rId19" Type="http://schemas.openxmlformats.org/officeDocument/2006/relationships/image" Target="../media/image459.png"/><Relationship Id="rId4" Type="http://schemas.openxmlformats.org/officeDocument/2006/relationships/oleObject" Target="../embeddings/oleObject103.bin"/><Relationship Id="rId9" Type="http://schemas.openxmlformats.org/officeDocument/2006/relationships/image" Target="../media/image443.png"/><Relationship Id="rId14" Type="http://schemas.openxmlformats.org/officeDocument/2006/relationships/image" Target="../media/image445.png"/><Relationship Id="rId22" Type="http://schemas.openxmlformats.org/officeDocument/2006/relationships/image" Target="../media/image465.png"/></Relationships>
</file>

<file path=ppt/slides/_rels/slide75.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notesSlide" Target="../notesSlides/notesSlide33.xml"/><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469.png"/><Relationship Id="rId11" Type="http://schemas.openxmlformats.org/officeDocument/2006/relationships/image" Target="../media/image472.png"/><Relationship Id="rId5" Type="http://schemas.openxmlformats.org/officeDocument/2006/relationships/image" Target="../media/image209.wmf"/><Relationship Id="rId10" Type="http://schemas.openxmlformats.org/officeDocument/2006/relationships/image" Target="../media/image439.png"/><Relationship Id="rId4" Type="http://schemas.openxmlformats.org/officeDocument/2006/relationships/oleObject" Target="../embeddings/oleObject106.bin"/><Relationship Id="rId9" Type="http://schemas.openxmlformats.org/officeDocument/2006/relationships/image" Target="../media/image471.png"/></Relationships>
</file>

<file path=ppt/slides/_rels/slide76.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473.png"/><Relationship Id="rId18" Type="http://schemas.openxmlformats.org/officeDocument/2006/relationships/image" Target="../media/image477.png"/><Relationship Id="rId3" Type="http://schemas.openxmlformats.org/officeDocument/2006/relationships/notesSlide" Target="../notesSlides/notesSlide34.xml"/><Relationship Id="rId7" Type="http://schemas.openxmlformats.org/officeDocument/2006/relationships/oleObject" Target="../embeddings/oleObject109.bin"/><Relationship Id="rId12" Type="http://schemas.openxmlformats.org/officeDocument/2006/relationships/oleObject" Target="../embeddings/oleObject110.bin"/><Relationship Id="rId17" Type="http://schemas.openxmlformats.org/officeDocument/2006/relationships/image" Target="../media/image476.png"/><Relationship Id="rId2" Type="http://schemas.openxmlformats.org/officeDocument/2006/relationships/slideLayout" Target="../slideLayouts/slideLayout2.xml"/><Relationship Id="rId16" Type="http://schemas.openxmlformats.org/officeDocument/2006/relationships/oleObject" Target="../embeddings/oleObject111.bin"/><Relationship Id="rId20" Type="http://schemas.openxmlformats.org/officeDocument/2006/relationships/image" Target="../media/image479.png"/><Relationship Id="rId1" Type="http://schemas.openxmlformats.org/officeDocument/2006/relationships/vmlDrawing" Target="../drawings/vmlDrawing27.vml"/><Relationship Id="rId6" Type="http://schemas.openxmlformats.org/officeDocument/2006/relationships/image" Target="../media/image469.png"/><Relationship Id="rId11" Type="http://schemas.openxmlformats.org/officeDocument/2006/relationships/image" Target="../media/image472.png"/><Relationship Id="rId5" Type="http://schemas.openxmlformats.org/officeDocument/2006/relationships/image" Target="../media/image209.wmf"/><Relationship Id="rId15" Type="http://schemas.openxmlformats.org/officeDocument/2006/relationships/image" Target="../media/image475.png"/><Relationship Id="rId10" Type="http://schemas.openxmlformats.org/officeDocument/2006/relationships/image" Target="../media/image439.png"/><Relationship Id="rId19" Type="http://schemas.openxmlformats.org/officeDocument/2006/relationships/image" Target="../media/image478.png"/><Relationship Id="rId4" Type="http://schemas.openxmlformats.org/officeDocument/2006/relationships/oleObject" Target="../embeddings/oleObject108.bin"/><Relationship Id="rId9" Type="http://schemas.openxmlformats.org/officeDocument/2006/relationships/image" Target="../media/image471.png"/><Relationship Id="rId14" Type="http://schemas.openxmlformats.org/officeDocument/2006/relationships/image" Target="../media/image474.png"/></Relationships>
</file>

<file path=ppt/slides/_rels/slide77.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473.png"/><Relationship Id="rId18" Type="http://schemas.openxmlformats.org/officeDocument/2006/relationships/image" Target="../media/image478.png"/><Relationship Id="rId3" Type="http://schemas.openxmlformats.org/officeDocument/2006/relationships/notesSlide" Target="../notesSlides/notesSlide35.xml"/><Relationship Id="rId21" Type="http://schemas.openxmlformats.org/officeDocument/2006/relationships/image" Target="../media/image476.png"/><Relationship Id="rId7" Type="http://schemas.openxmlformats.org/officeDocument/2006/relationships/oleObject" Target="../embeddings/oleObject113.bin"/><Relationship Id="rId12" Type="http://schemas.openxmlformats.org/officeDocument/2006/relationships/oleObject" Target="../embeddings/oleObject114.bin"/><Relationship Id="rId17" Type="http://schemas.openxmlformats.org/officeDocument/2006/relationships/image" Target="../media/image477.png"/><Relationship Id="rId2" Type="http://schemas.openxmlformats.org/officeDocument/2006/relationships/slideLayout" Target="../slideLayouts/slideLayout2.xml"/><Relationship Id="rId16" Type="http://schemas.openxmlformats.org/officeDocument/2006/relationships/oleObject" Target="../embeddings/oleObject115.bin"/><Relationship Id="rId20" Type="http://schemas.openxmlformats.org/officeDocument/2006/relationships/image" Target="../media/image480.png"/><Relationship Id="rId1" Type="http://schemas.openxmlformats.org/officeDocument/2006/relationships/vmlDrawing" Target="../drawings/vmlDrawing28.vml"/><Relationship Id="rId6" Type="http://schemas.openxmlformats.org/officeDocument/2006/relationships/image" Target="../media/image469.png"/><Relationship Id="rId11" Type="http://schemas.openxmlformats.org/officeDocument/2006/relationships/image" Target="../media/image472.png"/><Relationship Id="rId5" Type="http://schemas.openxmlformats.org/officeDocument/2006/relationships/image" Target="../media/image209.wmf"/><Relationship Id="rId15" Type="http://schemas.openxmlformats.org/officeDocument/2006/relationships/image" Target="../media/image475.png"/><Relationship Id="rId10" Type="http://schemas.openxmlformats.org/officeDocument/2006/relationships/image" Target="../media/image439.png"/><Relationship Id="rId19" Type="http://schemas.openxmlformats.org/officeDocument/2006/relationships/image" Target="../media/image479.png"/><Relationship Id="rId4" Type="http://schemas.openxmlformats.org/officeDocument/2006/relationships/oleObject" Target="../embeddings/oleObject112.bin"/><Relationship Id="rId9" Type="http://schemas.openxmlformats.org/officeDocument/2006/relationships/image" Target="../media/image471.png"/><Relationship Id="rId14" Type="http://schemas.openxmlformats.org/officeDocument/2006/relationships/image" Target="../media/image474.png"/><Relationship Id="rId22" Type="http://schemas.openxmlformats.org/officeDocument/2006/relationships/image" Target="../media/image481.png"/></Relationships>
</file>

<file path=ppt/slides/_rels/slide78.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2.png"/><Relationship Id="rId18" Type="http://schemas.openxmlformats.org/officeDocument/2006/relationships/image" Target="../media/image497.png"/><Relationship Id="rId3" Type="http://schemas.openxmlformats.org/officeDocument/2006/relationships/image" Target="../media/image439.png"/><Relationship Id="rId7" Type="http://schemas.openxmlformats.org/officeDocument/2006/relationships/image" Target="../media/image486.png"/><Relationship Id="rId12" Type="http://schemas.openxmlformats.org/officeDocument/2006/relationships/image" Target="../media/image491.png"/><Relationship Id="rId17" Type="http://schemas.openxmlformats.org/officeDocument/2006/relationships/image" Target="../media/image496.png"/><Relationship Id="rId2" Type="http://schemas.openxmlformats.org/officeDocument/2006/relationships/image" Target="../media/image482.png"/><Relationship Id="rId16" Type="http://schemas.openxmlformats.org/officeDocument/2006/relationships/image" Target="../media/image495.png"/><Relationship Id="rId1" Type="http://schemas.openxmlformats.org/officeDocument/2006/relationships/slideLayout" Target="../slideLayouts/slideLayout2.xml"/><Relationship Id="rId6" Type="http://schemas.openxmlformats.org/officeDocument/2006/relationships/image" Target="../media/image485.png"/><Relationship Id="rId11" Type="http://schemas.openxmlformats.org/officeDocument/2006/relationships/image" Target="../media/image490.png"/><Relationship Id="rId5" Type="http://schemas.openxmlformats.org/officeDocument/2006/relationships/image" Target="../media/image484.png"/><Relationship Id="rId15" Type="http://schemas.openxmlformats.org/officeDocument/2006/relationships/image" Target="../media/image494.png"/><Relationship Id="rId10" Type="http://schemas.openxmlformats.org/officeDocument/2006/relationships/image" Target="../media/image489.png"/><Relationship Id="rId19" Type="http://schemas.openxmlformats.org/officeDocument/2006/relationships/image" Target="../media/image498.png"/><Relationship Id="rId4" Type="http://schemas.openxmlformats.org/officeDocument/2006/relationships/image" Target="../media/image483.png"/><Relationship Id="rId9" Type="http://schemas.openxmlformats.org/officeDocument/2006/relationships/image" Target="../media/image488.png"/><Relationship Id="rId14" Type="http://schemas.openxmlformats.org/officeDocument/2006/relationships/image" Target="../media/image493.png"/></Relationships>
</file>

<file path=ppt/slides/_rels/slide79.xml.rels><?xml version="1.0" encoding="UTF-8" standalone="yes"?>
<Relationships xmlns="http://schemas.openxmlformats.org/package/2006/relationships"><Relationship Id="rId8" Type="http://schemas.openxmlformats.org/officeDocument/2006/relationships/image" Target="../media/image489.png"/><Relationship Id="rId13" Type="http://schemas.openxmlformats.org/officeDocument/2006/relationships/image" Target="../media/image494.png"/><Relationship Id="rId18" Type="http://schemas.openxmlformats.org/officeDocument/2006/relationships/image" Target="../media/image502.png"/><Relationship Id="rId3" Type="http://schemas.openxmlformats.org/officeDocument/2006/relationships/image" Target="../media/image439.png"/><Relationship Id="rId21" Type="http://schemas.openxmlformats.org/officeDocument/2006/relationships/image" Target="../media/image505.png"/><Relationship Id="rId7" Type="http://schemas.openxmlformats.org/officeDocument/2006/relationships/image" Target="../media/image488.png"/><Relationship Id="rId12" Type="http://schemas.openxmlformats.org/officeDocument/2006/relationships/image" Target="../media/image499.png"/><Relationship Id="rId17" Type="http://schemas.openxmlformats.org/officeDocument/2006/relationships/image" Target="../media/image498.png"/><Relationship Id="rId2" Type="http://schemas.openxmlformats.org/officeDocument/2006/relationships/image" Target="../media/image482.png"/><Relationship Id="rId16" Type="http://schemas.openxmlformats.org/officeDocument/2006/relationships/image" Target="../media/image501.png"/><Relationship Id="rId20" Type="http://schemas.openxmlformats.org/officeDocument/2006/relationships/image" Target="../media/image504.png"/><Relationship Id="rId1" Type="http://schemas.openxmlformats.org/officeDocument/2006/relationships/slideLayout" Target="../slideLayouts/slideLayout2.xml"/><Relationship Id="rId6" Type="http://schemas.openxmlformats.org/officeDocument/2006/relationships/image" Target="../media/image487.png"/><Relationship Id="rId11" Type="http://schemas.openxmlformats.org/officeDocument/2006/relationships/image" Target="../media/image492.png"/><Relationship Id="rId5" Type="http://schemas.openxmlformats.org/officeDocument/2006/relationships/image" Target="../media/image484.png"/><Relationship Id="rId15" Type="http://schemas.openxmlformats.org/officeDocument/2006/relationships/image" Target="../media/image496.png"/><Relationship Id="rId23" Type="http://schemas.openxmlformats.org/officeDocument/2006/relationships/image" Target="../media/image486.png"/><Relationship Id="rId10" Type="http://schemas.openxmlformats.org/officeDocument/2006/relationships/image" Target="../media/image491.png"/><Relationship Id="rId19" Type="http://schemas.openxmlformats.org/officeDocument/2006/relationships/image" Target="../media/image503.png"/><Relationship Id="rId4" Type="http://schemas.openxmlformats.org/officeDocument/2006/relationships/image" Target="../media/image483.png"/><Relationship Id="rId9" Type="http://schemas.openxmlformats.org/officeDocument/2006/relationships/image" Target="../media/image490.png"/><Relationship Id="rId14" Type="http://schemas.openxmlformats.org/officeDocument/2006/relationships/image" Target="../media/image500.png"/><Relationship Id="rId22" Type="http://schemas.openxmlformats.org/officeDocument/2006/relationships/image" Target="../media/image485.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80.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506.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1.jpeg"/><Relationship Id="rId1" Type="http://schemas.openxmlformats.org/officeDocument/2006/relationships/slideLayout" Target="../slideLayouts/slideLayout2.xml"/><Relationship Id="rId4" Type="http://schemas.openxmlformats.org/officeDocument/2006/relationships/image" Target="../media/image513.png"/></Relationships>
</file>

<file path=ppt/slides/_rels/slide83.xml.rels><?xml version="1.0" encoding="UTF-8" standalone="yes"?>
<Relationships xmlns="http://schemas.openxmlformats.org/package/2006/relationships"><Relationship Id="rId3" Type="http://schemas.openxmlformats.org/officeDocument/2006/relationships/image" Target="../media/image511.jpeg"/><Relationship Id="rId2" Type="http://schemas.openxmlformats.org/officeDocument/2006/relationships/image" Target="../media/image514.jpeg"/><Relationship Id="rId1" Type="http://schemas.openxmlformats.org/officeDocument/2006/relationships/slideLayout" Target="../slideLayouts/slideLayout2.xml"/><Relationship Id="rId5" Type="http://schemas.openxmlformats.org/officeDocument/2006/relationships/image" Target="../media/image515.png"/><Relationship Id="rId4" Type="http://schemas.openxmlformats.org/officeDocument/2006/relationships/image" Target="../media/image513.png"/></Relationships>
</file>

<file path=ppt/slides/_rels/slide84.xml.rels><?xml version="1.0" encoding="UTF-8" standalone="yes"?>
<Relationships xmlns="http://schemas.openxmlformats.org/package/2006/relationships"><Relationship Id="rId3" Type="http://schemas.openxmlformats.org/officeDocument/2006/relationships/image" Target="../media/image517.jpeg"/><Relationship Id="rId2" Type="http://schemas.openxmlformats.org/officeDocument/2006/relationships/image" Target="../media/image51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image" Target="../media/image5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image" Target="../media/image5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3.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8.png"/><Relationship Id="rId5" Type="http://schemas.openxmlformats.org/officeDocument/2006/relationships/image" Target="../media/image15.wmf"/><Relationship Id="rId4" Type="http://schemas.openxmlformats.org/officeDocument/2006/relationships/oleObject" Target="../embeddings/oleObject3.bin"/><Relationship Id="rId9" Type="http://schemas.openxmlformats.org/officeDocument/2006/relationships/image" Target="../media/image5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18.bin"/><Relationship Id="rId3" Type="http://schemas.openxmlformats.org/officeDocument/2006/relationships/image" Target="../media/image524.png"/><Relationship Id="rId7" Type="http://schemas.openxmlformats.org/officeDocument/2006/relationships/image" Target="../media/image52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17.bin"/><Relationship Id="rId5" Type="http://schemas.openxmlformats.org/officeDocument/2006/relationships/image" Target="../media/image521.wmf"/><Relationship Id="rId4" Type="http://schemas.openxmlformats.org/officeDocument/2006/relationships/oleObject" Target="../embeddings/oleObject116.bin"/><Relationship Id="rId9" Type="http://schemas.openxmlformats.org/officeDocument/2006/relationships/image" Target="../media/image523.wmf"/></Relationships>
</file>

<file path=ppt/slides/_rels/slide95.xml.rels><?xml version="1.0" encoding="UTF-8" standalone="yes"?>
<Relationships xmlns="http://schemas.openxmlformats.org/package/2006/relationships"><Relationship Id="rId2" Type="http://schemas.openxmlformats.org/officeDocument/2006/relationships/image" Target="../media/image5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image" Target="../media/image5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Regression</a:t>
            </a:r>
            <a:endParaRPr lang="zh-TW" altLang="en-US" dirty="0"/>
          </a:p>
        </p:txBody>
      </p:sp>
      <p:sp>
        <p:nvSpPr>
          <p:cNvPr id="3" name="副標題 2"/>
          <p:cNvSpPr>
            <a:spLocks noGrp="1"/>
          </p:cNvSpPr>
          <p:nvPr>
            <p:ph type="subTitle" idx="1"/>
          </p:nvPr>
        </p:nvSpPr>
        <p:spPr/>
        <p:txBody>
          <a:bodyPr>
            <a:normAutofit/>
          </a:bodyPr>
          <a:lstStyle/>
          <a:p>
            <a:endParaRPr lang="en-US" altLang="zh-TW" sz="4400" dirty="0"/>
          </a:p>
        </p:txBody>
      </p:sp>
    </p:spTree>
    <p:extLst>
      <p:ext uri="{BB962C8B-B14F-4D97-AF65-F5344CB8AC3E}">
        <p14:creationId xmlns:p14="http://schemas.microsoft.com/office/powerpoint/2010/main" val="26672935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558230" y="3049868"/>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558230" y="3049868"/>
                <a:ext cx="1400487" cy="830997"/>
              </a:xfrm>
              <a:prstGeom prst="rect">
                <a:avLst/>
              </a:prstGeom>
              <a:blipFill>
                <a:blip r:embed="rId3"/>
                <a:stretch>
                  <a:fillRect t="-5839"/>
                </a:stretch>
              </a:blipFill>
            </p:spPr>
            <p:txBody>
              <a:bodyPr/>
              <a:lstStyle/>
              <a:p>
                <a:r>
                  <a:rPr lang="zh-TW" altLang="en-US">
                    <a:noFill/>
                  </a:rPr>
                  <a:t> </a:t>
                </a:r>
              </a:p>
            </p:txBody>
          </p:sp>
        </mc:Fallback>
      </mc:AlternateContent>
      <p:cxnSp>
        <p:nvCxnSpPr>
          <p:cNvPr id="5" name="直線單箭頭接點 4"/>
          <p:cNvCxnSpPr/>
          <p:nvPr/>
        </p:nvCxnSpPr>
        <p:spPr>
          <a:xfrm>
            <a:off x="2050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extLst/>
          </p:nvPr>
        </p:nvGraphicFramePr>
        <p:xfrm>
          <a:off x="9814383" y="6032024"/>
          <a:ext cx="327025" cy="298450"/>
        </p:xfrm>
        <a:graphic>
          <a:graphicData uri="http://schemas.openxmlformats.org/presentationml/2006/ole">
            <mc:AlternateContent xmlns:mc="http://schemas.openxmlformats.org/markup-compatibility/2006">
              <mc:Choice xmlns:v="urn:schemas-microsoft-com:vml" Requires="v">
                <p:oleObj spid="_x0000_s16388" name="方程式" r:id="rId4" imgW="152280" imgH="139680" progId="Equation.3">
                  <p:embed/>
                </p:oleObj>
              </mc:Choice>
              <mc:Fallback>
                <p:oleObj name="方程式" r:id="rId4" imgW="152280" imgH="139680" progId="Equation.3">
                  <p:embed/>
                  <p:pic>
                    <p:nvPicPr>
                      <p:cNvPr id="6" name="Object 12"/>
                      <p:cNvPicPr>
                        <a:picLocks noChangeAspect="1" noChangeArrowheads="1"/>
                      </p:cNvPicPr>
                      <p:nvPr/>
                    </p:nvPicPr>
                    <p:blipFill>
                      <a:blip r:embed="rId5"/>
                      <a:srcRect/>
                      <a:stretch>
                        <a:fillRect/>
                      </a:stretch>
                    </p:blipFill>
                    <p:spPr bwMode="auto">
                      <a:xfrm>
                        <a:off x="9814383" y="6032024"/>
                        <a:ext cx="327025" cy="298450"/>
                      </a:xfrm>
                      <a:prstGeom prst="rect">
                        <a:avLst/>
                      </a:prstGeom>
                      <a:noFill/>
                      <a:extLst/>
                    </p:spPr>
                  </p:pic>
                </p:oleObj>
              </mc:Fallback>
            </mc:AlternateContent>
          </a:graphicData>
        </a:graphic>
      </p:graphicFrame>
      <p:cxnSp>
        <p:nvCxnSpPr>
          <p:cNvPr id="7" name="直線單箭頭接點 6"/>
          <p:cNvCxnSpPr/>
          <p:nvPr/>
        </p:nvCxnSpPr>
        <p:spPr>
          <a:xfrm flipV="1">
            <a:off x="2863907" y="244553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2518530" y="235647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9185489" y="2360157"/>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矩形 9"/>
              <p:cNvSpPr/>
              <p:nvPr/>
            </p:nvSpPr>
            <p:spPr>
              <a:xfrm>
                <a:off x="7772332" y="1356090"/>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7772332" y="1356090"/>
                <a:ext cx="2809615" cy="572849"/>
              </a:xfrm>
              <a:prstGeom prst="rect">
                <a:avLst/>
              </a:prstGeom>
              <a:blipFill>
                <a:blip r:embed="rId6"/>
                <a:stretch>
                  <a:fillRect b="-1064"/>
                </a:stretch>
              </a:blipFill>
            </p:spPr>
            <p:txBody>
              <a:bodyPr/>
              <a:lstStyle/>
              <a:p>
                <a:r>
                  <a:rPr lang="zh-TW" altLang="en-US">
                    <a:noFill/>
                  </a:rPr>
                  <a:t> </a:t>
                </a:r>
              </a:p>
            </p:txBody>
          </p:sp>
        </mc:Fallback>
      </mc:AlternateContent>
      <p:sp>
        <p:nvSpPr>
          <p:cNvPr id="11" name="文字方塊 10"/>
          <p:cNvSpPr txBox="1"/>
          <p:nvPr/>
        </p:nvSpPr>
        <p:spPr>
          <a:xfrm>
            <a:off x="3597695" y="2366223"/>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30000" dirty="0"/>
          </a:p>
        </p:txBody>
      </p:sp>
      <p:sp>
        <p:nvSpPr>
          <p:cNvPr id="12" name="橢圓 11"/>
          <p:cNvSpPr/>
          <p:nvPr/>
        </p:nvSpPr>
        <p:spPr>
          <a:xfrm>
            <a:off x="3418643" y="584022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3495466" y="445507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3610441" y="2800380"/>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3610441" y="2800380"/>
                <a:ext cx="4406380" cy="624273"/>
              </a:xfrm>
              <a:prstGeom prst="rect">
                <a:avLst/>
              </a:prstGeom>
              <a:blipFill>
                <a:blip r:embed="rId7"/>
                <a:stretch>
                  <a:fillRect l="-1798" b="-8738"/>
                </a:stretch>
              </a:blipFill>
            </p:spPr>
            <p:txBody>
              <a:bodyPr/>
              <a:lstStyle/>
              <a:p>
                <a:r>
                  <a:rPr lang="zh-TW" altLang="en-US">
                    <a:noFill/>
                  </a:rPr>
                  <a:t> </a:t>
                </a:r>
              </a:p>
            </p:txBody>
          </p:sp>
        </mc:Fallback>
      </mc:AlternateContent>
      <p:sp>
        <p:nvSpPr>
          <p:cNvPr id="15" name="矩形 14"/>
          <p:cNvSpPr/>
          <p:nvPr/>
        </p:nvSpPr>
        <p:spPr>
          <a:xfrm>
            <a:off x="3260305" y="5979160"/>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2795970"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3514542" y="3354665"/>
            <a:ext cx="1328230" cy="11004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023159" y="4052967"/>
            <a:ext cx="163304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Positive </a:t>
            </a:r>
            <a:endParaRPr lang="zh-TW" altLang="en-US" sz="2400" dirty="0"/>
          </a:p>
        </p:txBody>
      </p:sp>
      <p:sp>
        <p:nvSpPr>
          <p:cNvPr id="19" name="文字方塊 18"/>
          <p:cNvSpPr txBox="1"/>
          <p:nvPr/>
        </p:nvSpPr>
        <p:spPr>
          <a:xfrm>
            <a:off x="6028998" y="3436603"/>
            <a:ext cx="163304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Negative</a:t>
            </a:r>
            <a:endParaRPr lang="zh-TW" altLang="en-US" sz="2400" dirty="0"/>
          </a:p>
        </p:txBody>
      </p:sp>
      <p:sp>
        <p:nvSpPr>
          <p:cNvPr id="20" name="向右箭號 3"/>
          <p:cNvSpPr/>
          <p:nvPr/>
        </p:nvSpPr>
        <p:spPr>
          <a:xfrm>
            <a:off x="7772332" y="4090185"/>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2"/>
          <p:cNvSpPr/>
          <p:nvPr/>
        </p:nvSpPr>
        <p:spPr>
          <a:xfrm>
            <a:off x="7782543" y="3441639"/>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文字方塊 21"/>
          <p:cNvSpPr txBox="1"/>
          <p:nvPr/>
        </p:nvSpPr>
        <p:spPr>
          <a:xfrm>
            <a:off x="8566399" y="4040785"/>
            <a:ext cx="16330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Decrease w</a:t>
            </a:r>
            <a:endParaRPr lang="zh-TW" altLang="en-US" sz="2400" dirty="0"/>
          </a:p>
        </p:txBody>
      </p:sp>
      <p:sp>
        <p:nvSpPr>
          <p:cNvPr id="23" name="文字方塊 22"/>
          <p:cNvSpPr txBox="1"/>
          <p:nvPr/>
        </p:nvSpPr>
        <p:spPr>
          <a:xfrm>
            <a:off x="8566399" y="3422743"/>
            <a:ext cx="16330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Increase w</a:t>
            </a:r>
            <a:endParaRPr lang="zh-TW" altLang="en-US" sz="2400" dirty="0"/>
          </a:p>
        </p:txBody>
      </p:sp>
      <p:pic>
        <p:nvPicPr>
          <p:cNvPr id="25" name="圖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6295" y="3445372"/>
            <a:ext cx="1163839" cy="1163839"/>
          </a:xfrm>
          <a:prstGeom prst="rect">
            <a:avLst/>
          </a:prstGeom>
        </p:spPr>
      </p:pic>
      <p:sp>
        <p:nvSpPr>
          <p:cNvPr id="26" name="矩形 25"/>
          <p:cNvSpPr/>
          <p:nvPr/>
        </p:nvSpPr>
        <p:spPr>
          <a:xfrm>
            <a:off x="7693298" y="75519"/>
            <a:ext cx="2974702" cy="646331"/>
          </a:xfrm>
          <a:prstGeom prst="rect">
            <a:avLst/>
          </a:prstGeom>
        </p:spPr>
        <p:txBody>
          <a:bodyPr wrap="square">
            <a:spAutoFit/>
          </a:bodyPr>
          <a:lstStyle/>
          <a:p>
            <a:r>
              <a:rPr lang="zh-TW" altLang="en-US" dirty="0"/>
              <a:t>http://chico386.pixnet.net/album/photo/171572850</a:t>
            </a:r>
          </a:p>
        </p:txBody>
      </p:sp>
    </p:spTree>
    <p:extLst>
      <p:ext uri="{BB962C8B-B14F-4D97-AF65-F5344CB8AC3E}">
        <p14:creationId xmlns:p14="http://schemas.microsoft.com/office/powerpoint/2010/main" val="39269920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p:bldP spid="11" grpId="0"/>
      <p:bldP spid="12" grpId="0" animBg="1"/>
      <p:bldP spid="14" grpId="0"/>
      <p:bldP spid="15" grpId="0"/>
      <p:bldP spid="18" grpId="0" animBg="1"/>
      <p:bldP spid="19" grpId="0" animBg="1"/>
      <p:bldP spid="20" grpId="0" animBg="1"/>
      <p:bldP spid="21" grpId="0" animBg="1"/>
      <p:bldP spid="22" grpId="0" animBg="1"/>
      <p:bldP spid="2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8948969" y="3414759"/>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矩形 25"/>
          <p:cNvSpPr/>
          <p:nvPr/>
        </p:nvSpPr>
        <p:spPr>
          <a:xfrm>
            <a:off x="6713870" y="1848548"/>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2905457" y="356864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2098352" y="5210417"/>
            <a:ext cx="4289599" cy="954107"/>
          </a:xfrm>
          <a:prstGeom prst="rect">
            <a:avLst/>
          </a:prstGeom>
          <a:noFill/>
        </p:spPr>
        <p:txBody>
          <a:bodyPr wrap="square" rtlCol="0">
            <a:spAutoFit/>
          </a:bodyPr>
          <a:lstStyle/>
          <a:p>
            <a:r>
              <a:rPr lang="en-US" altLang="zh-TW" sz="2800" dirty="0"/>
              <a:t>The number of the channel is the number of filters</a:t>
            </a:r>
            <a:endParaRPr lang="zh-TW" altLang="en-US" sz="2800" dirty="0"/>
          </a:p>
        </p:txBody>
      </p:sp>
      <p:sp>
        <p:nvSpPr>
          <p:cNvPr id="28" name="文字方塊 27"/>
          <p:cNvSpPr txBox="1"/>
          <p:nvPr/>
        </p:nvSpPr>
        <p:spPr>
          <a:xfrm>
            <a:off x="2098352" y="4250782"/>
            <a:ext cx="4249997" cy="954107"/>
          </a:xfrm>
          <a:prstGeom prst="rect">
            <a:avLst/>
          </a:prstGeom>
          <a:noFill/>
        </p:spPr>
        <p:txBody>
          <a:bodyPr wrap="square" rtlCol="0">
            <a:spAutoFit/>
          </a:bodyPr>
          <a:lstStyle/>
          <a:p>
            <a:r>
              <a:rPr lang="en-US" altLang="zh-TW" sz="2800" dirty="0"/>
              <a:t>Smaller than the original image</a:t>
            </a:r>
            <a:endParaRPr lang="zh-TW" altLang="en-US" sz="2800" dirty="0"/>
          </a:p>
        </p:txBody>
      </p:sp>
      <p:cxnSp>
        <p:nvCxnSpPr>
          <p:cNvPr id="7" name="直線單箭頭接點 6"/>
          <p:cNvCxnSpPr/>
          <p:nvPr/>
        </p:nvCxnSpPr>
        <p:spPr>
          <a:xfrm flipH="1">
            <a:off x="5058848"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713870" y="4002424"/>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3085969" y="1612084"/>
            <a:ext cx="1947915" cy="1771562"/>
            <a:chOff x="1561968" y="1612084"/>
            <a:chExt cx="1947915" cy="1771562"/>
          </a:xfrm>
        </p:grpSpPr>
        <p:sp>
          <p:nvSpPr>
            <p:cNvPr id="30"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1"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32"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3"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4"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5"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6"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37"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Tree>
    <p:extLst>
      <p:ext uri="{BB962C8B-B14F-4D97-AF65-F5344CB8AC3E}">
        <p14:creationId xmlns:p14="http://schemas.microsoft.com/office/powerpoint/2010/main" val="1089495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7" grpId="0"/>
      <p:bldP spid="28" grpId="0"/>
      <p:bldP spid="2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2152651" y="2562543"/>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7784067" y="3414978"/>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7679255" y="5630639"/>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Tree>
    <p:extLst>
      <p:ext uri="{BB962C8B-B14F-4D97-AF65-F5344CB8AC3E}">
        <p14:creationId xmlns:p14="http://schemas.microsoft.com/office/powerpoint/2010/main" val="1297816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Flatten</a:t>
            </a:r>
            <a:endParaRPr lang="zh-TW" altLang="en-US" dirty="0"/>
          </a:p>
        </p:txBody>
      </p:sp>
      <p:grpSp>
        <p:nvGrpSpPr>
          <p:cNvPr id="14" name="群組 13"/>
          <p:cNvGrpSpPr/>
          <p:nvPr/>
        </p:nvGrpSpPr>
        <p:grpSpPr>
          <a:xfrm>
            <a:off x="1791012" y="2473538"/>
            <a:ext cx="1943214" cy="2049364"/>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17" name="文字方塊 16"/>
          <p:cNvSpPr txBox="1"/>
          <p:nvPr/>
        </p:nvSpPr>
        <p:spPr>
          <a:xfrm>
            <a:off x="4033007" y="3902849"/>
            <a:ext cx="1364034" cy="523220"/>
          </a:xfrm>
          <a:prstGeom prst="rect">
            <a:avLst/>
          </a:prstGeom>
          <a:noFill/>
        </p:spPr>
        <p:txBody>
          <a:bodyPr wrap="square" rtlCol="0">
            <a:spAutoFit/>
          </a:bodyPr>
          <a:lstStyle/>
          <a:p>
            <a:pPr algn="ctr"/>
            <a:r>
              <a:rPr lang="en-US" altLang="zh-TW" sz="2800" dirty="0"/>
              <a:t>Flatten</a:t>
            </a:r>
            <a:endParaRPr lang="zh-TW" altLang="en-US" sz="2800" dirty="0"/>
          </a:p>
        </p:txBody>
      </p:sp>
      <p:sp>
        <p:nvSpPr>
          <p:cNvPr id="21" name="橢圓 20"/>
          <p:cNvSpPr/>
          <p:nvPr/>
        </p:nvSpPr>
        <p:spPr>
          <a:xfrm>
            <a:off x="5736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2" name="橢圓 21"/>
          <p:cNvSpPr/>
          <p:nvPr/>
        </p:nvSpPr>
        <p:spPr>
          <a:xfrm>
            <a:off x="5736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3" name="橢圓 22"/>
          <p:cNvSpPr/>
          <p:nvPr/>
        </p:nvSpPr>
        <p:spPr>
          <a:xfrm>
            <a:off x="5736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4" name="橢圓 23"/>
          <p:cNvSpPr/>
          <p:nvPr/>
        </p:nvSpPr>
        <p:spPr>
          <a:xfrm>
            <a:off x="5736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24"/>
          <p:cNvSpPr/>
          <p:nvPr/>
        </p:nvSpPr>
        <p:spPr>
          <a:xfrm>
            <a:off x="5736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6" name="橢圓 25"/>
          <p:cNvSpPr/>
          <p:nvPr/>
        </p:nvSpPr>
        <p:spPr>
          <a:xfrm>
            <a:off x="5736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7" name="橢圓 26"/>
          <p:cNvSpPr/>
          <p:nvPr/>
        </p:nvSpPr>
        <p:spPr>
          <a:xfrm>
            <a:off x="5736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28" name="橢圓 27"/>
          <p:cNvSpPr/>
          <p:nvPr/>
        </p:nvSpPr>
        <p:spPr>
          <a:xfrm>
            <a:off x="5736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5" name="向右箭號 4"/>
          <p:cNvSpPr/>
          <p:nvPr/>
        </p:nvSpPr>
        <p:spPr>
          <a:xfrm>
            <a:off x="6511647"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向右箭號 32"/>
          <p:cNvSpPr/>
          <p:nvPr/>
        </p:nvSpPr>
        <p:spPr>
          <a:xfrm>
            <a:off x="8997526"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9" name="群組 28"/>
          <p:cNvGrpSpPr/>
          <p:nvPr/>
        </p:nvGrpSpPr>
        <p:grpSpPr>
          <a:xfrm>
            <a:off x="7125572" y="2724281"/>
            <a:ext cx="3201477" cy="2629618"/>
            <a:chOff x="-2630921" y="4440114"/>
            <a:chExt cx="3201477" cy="2629618"/>
          </a:xfrm>
        </p:grpSpPr>
        <p:pic>
          <p:nvPicPr>
            <p:cNvPr id="30" name="圖片 29"/>
            <p:cNvPicPr>
              <a:picLocks noChangeAspect="1"/>
            </p:cNvPicPr>
            <p:nvPr/>
          </p:nvPicPr>
          <p:blipFill>
            <a:blip r:embed="rId3"/>
            <a:stretch>
              <a:fillRect/>
            </a:stretch>
          </p:blipFill>
          <p:spPr>
            <a:xfrm rot="10800000" flipH="1">
              <a:off x="-2630921" y="4440114"/>
              <a:ext cx="3201477" cy="1701788"/>
            </a:xfrm>
            <a:prstGeom prst="rect">
              <a:avLst/>
            </a:prstGeom>
          </p:spPr>
        </p:pic>
        <p:sp>
          <p:nvSpPr>
            <p:cNvPr id="31" name="文字方塊 30"/>
            <p:cNvSpPr txBox="1"/>
            <p:nvPr/>
          </p:nvSpPr>
          <p:spPr>
            <a:xfrm>
              <a:off x="-2630921" y="6238735"/>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34" name="向右箭號 33"/>
          <p:cNvSpPr/>
          <p:nvPr/>
        </p:nvSpPr>
        <p:spPr>
          <a:xfrm>
            <a:off x="3849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9743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animBg="1"/>
      <p:bldP spid="23" grpId="0" animBg="1"/>
      <p:bldP spid="24" grpId="0" animBg="1"/>
      <p:bldP spid="25" grpId="0" animBg="1"/>
      <p:bldP spid="26" grpId="0" animBg="1"/>
      <p:bldP spid="27" grpId="0" animBg="1"/>
      <p:bldP spid="28" grpId="0" animBg="1"/>
      <p:bldP spid="5" grpId="0" animBg="1"/>
      <p:bldP spid="33"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04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8004786" y="3133094"/>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矩形 6"/>
          <p:cNvSpPr/>
          <p:nvPr/>
        </p:nvSpPr>
        <p:spPr>
          <a:xfrm>
            <a:off x="8004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8004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8624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8624483" y="266611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8624483" y="375776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8624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7886736" y="1131775"/>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4" name="文字方塊 13"/>
          <p:cNvSpPr txBox="1"/>
          <p:nvPr/>
        </p:nvSpPr>
        <p:spPr>
          <a:xfrm>
            <a:off x="6859521" y="1895828"/>
            <a:ext cx="1126435" cy="830997"/>
          </a:xfrm>
          <a:prstGeom prst="rect">
            <a:avLst/>
          </a:prstGeom>
          <a:noFill/>
        </p:spPr>
        <p:txBody>
          <a:bodyPr wrap="square" rtlCol="0">
            <a:spAutoFit/>
          </a:bodyPr>
          <a:lstStyle/>
          <a:p>
            <a:pPr algn="ctr"/>
            <a:r>
              <a:rPr lang="en-US" altLang="zh-TW" sz="2400" dirty="0"/>
              <a:t>25 3x3 filters</a:t>
            </a:r>
            <a:endParaRPr lang="zh-TW" altLang="en-US" sz="2400" dirty="0"/>
          </a:p>
        </p:txBody>
      </p:sp>
      <p:sp>
        <p:nvSpPr>
          <p:cNvPr id="15" name="文字方塊 14"/>
          <p:cNvSpPr txBox="1"/>
          <p:nvPr/>
        </p:nvSpPr>
        <p:spPr>
          <a:xfrm>
            <a:off x="6870232" y="4064053"/>
            <a:ext cx="1126435" cy="830997"/>
          </a:xfrm>
          <a:prstGeom prst="rect">
            <a:avLst/>
          </a:prstGeom>
          <a:noFill/>
        </p:spPr>
        <p:txBody>
          <a:bodyPr wrap="square" rtlCol="0">
            <a:spAutoFit/>
          </a:bodyPr>
          <a:lstStyle/>
          <a:p>
            <a:pPr algn="ctr"/>
            <a:r>
              <a:rPr lang="en-US" altLang="zh-TW" sz="2400" dirty="0"/>
              <a:t>50 3x3 filters</a:t>
            </a:r>
            <a:endParaRPr lang="zh-TW" altLang="en-US" sz="2400" dirty="0"/>
          </a:p>
        </p:txBody>
      </p:sp>
      <p:sp>
        <p:nvSpPr>
          <p:cNvPr id="17" name="矩形 16"/>
          <p:cNvSpPr/>
          <p:nvPr/>
        </p:nvSpPr>
        <p:spPr>
          <a:xfrm>
            <a:off x="1732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19" name="文字方塊 18"/>
          <p:cNvSpPr txBox="1"/>
          <p:nvPr/>
        </p:nvSpPr>
        <p:spPr>
          <a:xfrm>
            <a:off x="6859520" y="4875189"/>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0" name="文字方塊 19"/>
          <p:cNvSpPr txBox="1"/>
          <p:nvPr/>
        </p:nvSpPr>
        <p:spPr>
          <a:xfrm>
            <a:off x="1787674" y="683360"/>
            <a:ext cx="4131175" cy="830997"/>
          </a:xfrm>
          <a:prstGeom prst="rect">
            <a:avLst/>
          </a:prstGeom>
          <a:noFill/>
        </p:spPr>
        <p:txBody>
          <a:bodyPr wrap="square" rtlCol="0">
            <a:spAutoFit/>
          </a:bodyPr>
          <a:lstStyle/>
          <a:p>
            <a:r>
              <a:rPr lang="en-US" altLang="zh-TW" sz="2400" dirty="0"/>
              <a:t>The output of the k-</a:t>
            </a:r>
            <a:r>
              <a:rPr lang="en-US" altLang="zh-TW" sz="2400" dirty="0" err="1"/>
              <a:t>th</a:t>
            </a:r>
            <a:r>
              <a:rPr lang="en-US" altLang="zh-TW" sz="2400" dirty="0"/>
              <a:t> filter is a 11 x 11 matrix.</a:t>
            </a:r>
            <a:endParaRPr lang="zh-TW" altLang="en-US" sz="2400" dirty="0"/>
          </a:p>
        </p:txBody>
      </p:sp>
      <p:sp>
        <p:nvSpPr>
          <p:cNvPr id="21" name="文字方塊 20"/>
          <p:cNvSpPr txBox="1"/>
          <p:nvPr/>
        </p:nvSpPr>
        <p:spPr>
          <a:xfrm>
            <a:off x="1787673" y="1437157"/>
            <a:ext cx="3279628" cy="830997"/>
          </a:xfrm>
          <a:prstGeom prst="rect">
            <a:avLst/>
          </a:prstGeom>
          <a:noFill/>
        </p:spPr>
        <p:txBody>
          <a:bodyPr wrap="square" rtlCol="0">
            <a:spAutoFit/>
          </a:bodyPr>
          <a:lstStyle/>
          <a:p>
            <a:r>
              <a:rPr lang="en-US" altLang="zh-TW" sz="2400" dirty="0"/>
              <a:t>Degree of the activation of the k-</a:t>
            </a:r>
            <a:r>
              <a:rPr lang="en-US" altLang="zh-TW" sz="2400" dirty="0" err="1"/>
              <a:t>th</a:t>
            </a:r>
            <a:r>
              <a:rPr lang="en-US" altLang="zh-TW" sz="2400" dirty="0"/>
              <a:t> filter:</a:t>
            </a:r>
            <a:endParaRPr lang="zh-TW" altLang="en-US" sz="2400" dirty="0"/>
          </a:p>
        </p:txBody>
      </p:sp>
      <mc:AlternateContent xmlns:mc="http://schemas.openxmlformats.org/markup-compatibility/2006">
        <mc:Choice xmlns:a14="http://schemas.microsoft.com/office/drawing/2010/main" Requires="a14">
          <p:sp>
            <p:nvSpPr>
              <p:cNvPr id="22" name="文字方塊 21"/>
              <p:cNvSpPr txBox="1"/>
              <p:nvPr/>
            </p:nvSpPr>
            <p:spPr>
              <a:xfrm>
                <a:off x="4535330"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11</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𝑗</m:t>
                              </m:r>
                              <m:r>
                                <a:rPr lang="en-US" altLang="zh-TW" sz="2400" i="1">
                                  <a:latin typeface="Cambria Math" panose="02040503050406030204" pitchFamily="18" charset="0"/>
                                </a:rPr>
                                <m:t>=1</m:t>
                              </m:r>
                            </m:sub>
                            <m:sup>
                              <m:r>
                                <a:rPr lang="en-US" altLang="zh-TW" sz="2400" i="1">
                                  <a:latin typeface="Cambria Math" panose="02040503050406030204" pitchFamily="18" charset="0"/>
                                </a:rPr>
                                <m:t>11</m:t>
                              </m:r>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𝑖𝑗</m:t>
                                  </m:r>
                                </m:sub>
                                <m:sup>
                                  <m:r>
                                    <a:rPr lang="en-US" altLang="zh-TW" sz="2400" i="1">
                                      <a:latin typeface="Cambria Math" panose="02040503050406030204" pitchFamily="18" charset="0"/>
                                    </a:rPr>
                                    <m:t>𝑘</m:t>
                                  </m:r>
                                </m:sup>
                              </m:sSubSup>
                            </m:e>
                          </m:nary>
                        </m:e>
                      </m:nary>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4535330" y="1579284"/>
                <a:ext cx="2120901" cy="1079334"/>
              </a:xfrm>
              <a:prstGeom prst="rect">
                <a:avLst/>
              </a:prstGeom>
              <a:blipFill>
                <a:blip r:embed="rId2"/>
                <a:stretch>
                  <a:fillRect/>
                </a:stretch>
              </a:blipFill>
            </p:spPr>
            <p:txBody>
              <a:bodyPr/>
              <a:lstStyle/>
              <a:p>
                <a:r>
                  <a:rPr lang="zh-TW" altLang="en-US">
                    <a:noFill/>
                  </a:rPr>
                  <a:t> </a:t>
                </a:r>
              </a:p>
            </p:txBody>
          </p:sp>
        </mc:Fallback>
      </mc:AlternateContent>
      <p:grpSp>
        <p:nvGrpSpPr>
          <p:cNvPr id="49" name="群組 48"/>
          <p:cNvGrpSpPr/>
          <p:nvPr/>
        </p:nvGrpSpPr>
        <p:grpSpPr>
          <a:xfrm>
            <a:off x="2977091" y="3757763"/>
            <a:ext cx="2910123" cy="2700673"/>
            <a:chOff x="1118013" y="4102561"/>
            <a:chExt cx="2910123" cy="2700673"/>
          </a:xfrm>
        </p:grpSpPr>
        <p:sp>
          <p:nvSpPr>
            <p:cNvPr id="23" name="橢圓 22"/>
            <p:cNvSpPr/>
            <p:nvPr/>
          </p:nvSpPr>
          <p:spPr>
            <a:xfrm>
              <a:off x="1134682"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4" name="橢圓 23"/>
            <p:cNvSpPr/>
            <p:nvPr/>
          </p:nvSpPr>
          <p:spPr>
            <a:xfrm>
              <a:off x="1976511"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6" name="橢圓 25"/>
            <p:cNvSpPr/>
            <p:nvPr/>
          </p:nvSpPr>
          <p:spPr>
            <a:xfrm>
              <a:off x="3398136" y="41354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7" name="橢圓 26"/>
            <p:cNvSpPr/>
            <p:nvPr/>
          </p:nvSpPr>
          <p:spPr>
            <a:xfrm>
              <a:off x="1134682"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橢圓 27"/>
            <p:cNvSpPr/>
            <p:nvPr/>
          </p:nvSpPr>
          <p:spPr>
            <a:xfrm>
              <a:off x="197651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0" name="橢圓 29"/>
            <p:cNvSpPr/>
            <p:nvPr/>
          </p:nvSpPr>
          <p:spPr>
            <a:xfrm>
              <a:off x="3384571" y="493558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5" name="橢圓 34"/>
            <p:cNvSpPr/>
            <p:nvPr/>
          </p:nvSpPr>
          <p:spPr>
            <a:xfrm>
              <a:off x="1118013"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6" name="橢圓 35"/>
            <p:cNvSpPr/>
            <p:nvPr/>
          </p:nvSpPr>
          <p:spPr>
            <a:xfrm>
              <a:off x="1959842"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38" name="橢圓 37"/>
            <p:cNvSpPr/>
            <p:nvPr/>
          </p:nvSpPr>
          <p:spPr>
            <a:xfrm>
              <a:off x="3377908" y="6173234"/>
              <a:ext cx="630000" cy="63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43" name="文字方塊 42"/>
            <p:cNvSpPr txBox="1"/>
            <p:nvPr/>
          </p:nvSpPr>
          <p:spPr>
            <a:xfrm>
              <a:off x="2678192" y="4102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4" name="文字方塊 43"/>
            <p:cNvSpPr txBox="1"/>
            <p:nvPr/>
          </p:nvSpPr>
          <p:spPr>
            <a:xfrm>
              <a:off x="2669589" y="5012248"/>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5" name="文字方塊 44"/>
            <p:cNvSpPr txBox="1"/>
            <p:nvPr/>
          </p:nvSpPr>
          <p:spPr>
            <a:xfrm rot="5400000">
              <a:off x="1211229"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6" name="文字方塊 45"/>
            <p:cNvSpPr txBox="1"/>
            <p:nvPr/>
          </p:nvSpPr>
          <p:spPr>
            <a:xfrm rot="5400000">
              <a:off x="2053058" y="5666561"/>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7" name="文字方塊 46"/>
            <p:cNvSpPr txBox="1"/>
            <p:nvPr/>
          </p:nvSpPr>
          <p:spPr>
            <a:xfrm>
              <a:off x="2676252" y="6206283"/>
              <a:ext cx="70831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48" name="文字方塊 47"/>
            <p:cNvSpPr txBox="1"/>
            <p:nvPr/>
          </p:nvSpPr>
          <p:spPr>
            <a:xfrm rot="5400000">
              <a:off x="3443144" y="5706109"/>
              <a:ext cx="708319" cy="461665"/>
            </a:xfrm>
            <a:prstGeom prst="rect">
              <a:avLst/>
            </a:prstGeom>
            <a:noFill/>
          </p:spPr>
          <p:txBody>
            <a:bodyPr wrap="square" rtlCol="0">
              <a:spAutoFit/>
            </a:bodyPr>
            <a:lstStyle/>
            <a:p>
              <a:pPr algn="ctr"/>
              <a:r>
                <a:rPr lang="en-US" altLang="zh-TW" sz="2400" dirty="0"/>
                <a:t>……</a:t>
              </a:r>
              <a:endParaRPr lang="zh-TW" altLang="en-US" sz="2400" dirty="0"/>
            </a:p>
          </p:txBody>
        </p:sp>
      </p:grpSp>
      <mc:AlternateContent xmlns:mc="http://schemas.openxmlformats.org/markup-compatibility/2006">
        <mc:Choice xmlns:a14="http://schemas.microsoft.com/office/drawing/2010/main" Requires="a14">
          <p:sp>
            <p:nvSpPr>
              <p:cNvPr id="50" name="文字方塊 49"/>
              <p:cNvSpPr txBox="1"/>
              <p:nvPr/>
            </p:nvSpPr>
            <p:spPr>
              <a:xfrm>
                <a:off x="4368768" y="4284607"/>
                <a:ext cx="520720" cy="5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𝑎</m:t>
                          </m:r>
                        </m:e>
                        <m:sub>
                          <m:r>
                            <a:rPr lang="en-US" altLang="zh-TW" sz="2800" i="1">
                              <a:latin typeface="Cambria Math" panose="02040503050406030204" pitchFamily="18" charset="0"/>
                            </a:rPr>
                            <m:t>𝑖𝑗</m:t>
                          </m:r>
                        </m:sub>
                        <m:sup>
                          <m:r>
                            <a:rPr lang="en-US" altLang="zh-TW" sz="2800" i="1">
                              <a:latin typeface="Cambria Math" panose="02040503050406030204" pitchFamily="18" charset="0"/>
                            </a:rPr>
                            <m:t>𝑘</m:t>
                          </m:r>
                        </m:sup>
                      </m:sSubSup>
                    </m:oMath>
                  </m:oMathPara>
                </a14:m>
                <a:endParaRPr lang="zh-TW" altLang="en-US" sz="2800" dirty="0"/>
              </a:p>
            </p:txBody>
          </p:sp>
        </mc:Choice>
        <mc:Fallback>
          <p:sp>
            <p:nvSpPr>
              <p:cNvPr id="50" name="文字方塊 49"/>
              <p:cNvSpPr txBox="1">
                <a:spLocks noRot="1" noChangeAspect="1" noMove="1" noResize="1" noEditPoints="1" noAdjustHandles="1" noChangeArrowheads="1" noChangeShapeType="1" noTextEdit="1"/>
              </p:cNvSpPr>
              <p:nvPr/>
            </p:nvSpPr>
            <p:spPr>
              <a:xfrm>
                <a:off x="4368768" y="4284607"/>
                <a:ext cx="520720" cy="514243"/>
              </a:xfrm>
              <a:prstGeom prst="rect">
                <a:avLst/>
              </a:prstGeom>
              <a:blipFill>
                <a:blip r:embed="rId3"/>
                <a:stretch>
                  <a:fillRect/>
                </a:stretch>
              </a:blipFill>
            </p:spPr>
            <p:txBody>
              <a:bodyPr/>
              <a:lstStyle/>
              <a:p>
                <a:r>
                  <a:rPr lang="zh-TW" altLang="en-US">
                    <a:noFill/>
                  </a:rPr>
                  <a:t> </a:t>
                </a:r>
              </a:p>
            </p:txBody>
          </p:sp>
        </mc:Fallback>
      </mc:AlternateContent>
      <p:sp>
        <p:nvSpPr>
          <p:cNvPr id="51" name="左大括弧 50"/>
          <p:cNvSpPr/>
          <p:nvPr/>
        </p:nvSpPr>
        <p:spPr>
          <a:xfrm>
            <a:off x="2694290" y="3866719"/>
            <a:ext cx="282800" cy="2591717"/>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3" name="左大括弧 52"/>
          <p:cNvSpPr/>
          <p:nvPr/>
        </p:nvSpPr>
        <p:spPr>
          <a:xfrm rot="5400000">
            <a:off x="4325702" y="2264255"/>
            <a:ext cx="243810" cy="2879211"/>
          </a:xfrm>
          <a:prstGeom prst="leftBrace">
            <a:avLst>
              <a:gd name="adj1" fmla="val 29911"/>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4" name="文字方塊 53"/>
          <p:cNvSpPr txBox="1"/>
          <p:nvPr/>
        </p:nvSpPr>
        <p:spPr>
          <a:xfrm>
            <a:off x="4108091" y="3116953"/>
            <a:ext cx="679033" cy="461665"/>
          </a:xfrm>
          <a:prstGeom prst="rect">
            <a:avLst/>
          </a:prstGeom>
          <a:noFill/>
        </p:spPr>
        <p:txBody>
          <a:bodyPr wrap="square" rtlCol="0">
            <a:spAutoFit/>
          </a:bodyPr>
          <a:lstStyle/>
          <a:p>
            <a:pPr algn="ctr"/>
            <a:r>
              <a:rPr lang="en-US" altLang="zh-TW" sz="2400" dirty="0"/>
              <a:t>11</a:t>
            </a:r>
            <a:endParaRPr lang="zh-TW" altLang="en-US" sz="2400" dirty="0"/>
          </a:p>
        </p:txBody>
      </p:sp>
      <p:sp>
        <p:nvSpPr>
          <p:cNvPr id="55" name="文字方塊 54"/>
          <p:cNvSpPr txBox="1"/>
          <p:nvPr/>
        </p:nvSpPr>
        <p:spPr>
          <a:xfrm>
            <a:off x="2050390" y="4905786"/>
            <a:ext cx="679033" cy="461665"/>
          </a:xfrm>
          <a:prstGeom prst="rect">
            <a:avLst/>
          </a:prstGeom>
          <a:noFill/>
        </p:spPr>
        <p:txBody>
          <a:bodyPr wrap="square" rtlCol="0">
            <a:spAutoFit/>
          </a:bodyPr>
          <a:lstStyle/>
          <a:p>
            <a:pPr algn="ctr"/>
            <a:r>
              <a:rPr lang="en-US" altLang="zh-TW" sz="2400" dirty="0"/>
              <a:t>11</a:t>
            </a:r>
            <a:endParaRPr lang="zh-TW" altLang="en-US" sz="2400" dirty="0"/>
          </a:p>
        </p:txBody>
      </p:sp>
      <p:sp>
        <p:nvSpPr>
          <p:cNvPr id="56" name="文字方塊 55"/>
          <p:cNvSpPr txBox="1"/>
          <p:nvPr/>
        </p:nvSpPr>
        <p:spPr>
          <a:xfrm>
            <a:off x="8598966" y="649262"/>
            <a:ext cx="622300" cy="523220"/>
          </a:xfrm>
          <a:prstGeom prst="rect">
            <a:avLst/>
          </a:prstGeom>
          <a:noFill/>
        </p:spPr>
        <p:txBody>
          <a:bodyPr wrap="square" rtlCol="0">
            <a:spAutoFit/>
          </a:bodyPr>
          <a:lstStyle/>
          <a:p>
            <a:pPr algn="ctr"/>
            <a:r>
              <a:rPr lang="en-US" altLang="zh-TW" sz="2800" dirty="0"/>
              <a:t>x</a:t>
            </a:r>
            <a:endParaRPr lang="zh-TW" altLang="en-US" sz="2800" dirty="0"/>
          </a:p>
        </p:txBody>
      </p:sp>
      <mc:AlternateContent xmlns:mc="http://schemas.openxmlformats.org/markup-compatibility/2006">
        <mc:Choice xmlns:a14="http://schemas.microsoft.com/office/drawing/2010/main" Requires="a14">
          <p:sp>
            <p:nvSpPr>
              <p:cNvPr id="57" name="文字方塊 56"/>
              <p:cNvSpPr txBox="1"/>
              <p:nvPr/>
            </p:nvSpPr>
            <p:spPr>
              <a:xfrm>
                <a:off x="1875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1875734" y="2654393"/>
                <a:ext cx="2274854" cy="498278"/>
              </a:xfrm>
              <a:prstGeom prst="rect">
                <a:avLst/>
              </a:prstGeom>
              <a:blipFill>
                <a:blip r:embed="rId4"/>
                <a:stretch>
                  <a:fillRect l="-1609" r="-536" b="-9756"/>
                </a:stretch>
              </a:blipFill>
            </p:spPr>
            <p:txBody>
              <a:bodyPr/>
              <a:lstStyle/>
              <a:p>
                <a:r>
                  <a:rPr lang="zh-TW" altLang="en-US">
                    <a:noFill/>
                  </a:rPr>
                  <a:t> </a:t>
                </a:r>
              </a:p>
            </p:txBody>
          </p:sp>
        </mc:Fallback>
      </mc:AlternateContent>
      <p:sp>
        <p:nvSpPr>
          <p:cNvPr id="58" name="文字方塊 57"/>
          <p:cNvSpPr txBox="1"/>
          <p:nvPr/>
        </p:nvSpPr>
        <p:spPr>
          <a:xfrm>
            <a:off x="4150589" y="2636517"/>
            <a:ext cx="2390351" cy="461665"/>
          </a:xfrm>
          <a:prstGeom prst="rect">
            <a:avLst/>
          </a:prstGeom>
          <a:noFill/>
        </p:spPr>
        <p:txBody>
          <a:bodyPr wrap="square" rtlCol="0">
            <a:spAutoFit/>
          </a:bodyPr>
          <a:lstStyle/>
          <a:p>
            <a:r>
              <a:rPr lang="en-US" altLang="zh-TW" sz="2400" dirty="0"/>
              <a:t>(gradient ascent)</a:t>
            </a:r>
            <a:endParaRPr lang="zh-TW" altLang="en-US" sz="2400" dirty="0"/>
          </a:p>
        </p:txBody>
      </p:sp>
      <mc:AlternateContent xmlns:mc="http://schemas.openxmlformats.org/markup-compatibility/2006">
        <mc:Choice xmlns:a14="http://schemas.microsoft.com/office/drawing/2010/main" Requires="a14">
          <p:sp>
            <p:nvSpPr>
              <p:cNvPr id="2" name="文字方塊 1"/>
              <p:cNvSpPr txBox="1"/>
              <p:nvPr/>
            </p:nvSpPr>
            <p:spPr>
              <a:xfrm>
                <a:off x="7525795" y="461328"/>
                <a:ext cx="717056" cy="995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𝑘</m:t>
                              </m:r>
                            </m:sup>
                          </m:sSup>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𝑖𝑗</m:t>
                              </m:r>
                            </m:sub>
                          </m:sSub>
                        </m:den>
                      </m:f>
                    </m:oMath>
                  </m:oMathPara>
                </a14:m>
                <a:endParaRPr lang="zh-TW" altLang="en-US" sz="2800" dirty="0"/>
              </a:p>
            </p:txBody>
          </p:sp>
        </mc:Choice>
        <mc:Fallback>
          <p:sp>
            <p:nvSpPr>
              <p:cNvPr id="2" name="文字方塊 1"/>
              <p:cNvSpPr txBox="1">
                <a:spLocks noRot="1" noChangeAspect="1" noMove="1" noResize="1" noEditPoints="1" noAdjustHandles="1" noChangeArrowheads="1" noChangeShapeType="1" noTextEdit="1"/>
              </p:cNvSpPr>
              <p:nvPr/>
            </p:nvSpPr>
            <p:spPr>
              <a:xfrm>
                <a:off x="7525795" y="461328"/>
                <a:ext cx="717056" cy="995144"/>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5558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50" grpId="0"/>
      <p:bldP spid="51" grpId="0" animBg="1"/>
      <p:bldP spid="53" grpId="0" animBg="1"/>
      <p:bldP spid="54" grpId="0"/>
      <p:bldP spid="55" grpId="0"/>
      <p:bldP spid="56" grpId="0"/>
      <p:bldP spid="57" grpId="0"/>
      <p:bldP spid="58"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162794" y="3381127"/>
            <a:ext cx="4079621" cy="3027844"/>
          </a:xfrm>
          <a:prstGeom prst="rect">
            <a:avLst/>
          </a:prstGeom>
        </p:spPr>
      </p:pic>
      <p:sp>
        <p:nvSpPr>
          <p:cNvPr id="5" name="矩形 4"/>
          <p:cNvSpPr/>
          <p:nvPr/>
        </p:nvSpPr>
        <p:spPr>
          <a:xfrm>
            <a:off x="8004786" y="2033082"/>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8004786" y="3133094"/>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矩形 6"/>
          <p:cNvSpPr/>
          <p:nvPr/>
        </p:nvSpPr>
        <p:spPr>
          <a:xfrm>
            <a:off x="8004786" y="4201307"/>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8" name="矩形 7"/>
          <p:cNvSpPr/>
          <p:nvPr/>
        </p:nvSpPr>
        <p:spPr>
          <a:xfrm>
            <a:off x="8004786" y="5234559"/>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9" name="向下箭號 11"/>
          <p:cNvSpPr/>
          <p:nvPr/>
        </p:nvSpPr>
        <p:spPr>
          <a:xfrm>
            <a:off x="8624483" y="1555337"/>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8624483" y="2666119"/>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8624483" y="375776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8624483" y="479275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7886736" y="1131775"/>
            <a:ext cx="2046763"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4" name="文字方塊 13"/>
          <p:cNvSpPr txBox="1"/>
          <p:nvPr/>
        </p:nvSpPr>
        <p:spPr>
          <a:xfrm>
            <a:off x="6859521" y="1895828"/>
            <a:ext cx="1126435" cy="830997"/>
          </a:xfrm>
          <a:prstGeom prst="rect">
            <a:avLst/>
          </a:prstGeom>
          <a:noFill/>
        </p:spPr>
        <p:txBody>
          <a:bodyPr wrap="square" rtlCol="0">
            <a:spAutoFit/>
          </a:bodyPr>
          <a:lstStyle/>
          <a:p>
            <a:pPr algn="ctr"/>
            <a:r>
              <a:rPr lang="en-US" altLang="zh-TW" sz="2400" dirty="0"/>
              <a:t>25 3x3 filters</a:t>
            </a:r>
            <a:endParaRPr lang="zh-TW" altLang="en-US" sz="2400" dirty="0"/>
          </a:p>
        </p:txBody>
      </p:sp>
      <p:sp>
        <p:nvSpPr>
          <p:cNvPr id="15" name="文字方塊 14"/>
          <p:cNvSpPr txBox="1"/>
          <p:nvPr/>
        </p:nvSpPr>
        <p:spPr>
          <a:xfrm>
            <a:off x="6870232" y="4064053"/>
            <a:ext cx="1126435" cy="830997"/>
          </a:xfrm>
          <a:prstGeom prst="rect">
            <a:avLst/>
          </a:prstGeom>
          <a:noFill/>
        </p:spPr>
        <p:txBody>
          <a:bodyPr wrap="square" rtlCol="0">
            <a:spAutoFit/>
          </a:bodyPr>
          <a:lstStyle/>
          <a:p>
            <a:pPr algn="ctr"/>
            <a:r>
              <a:rPr lang="en-US" altLang="zh-TW" sz="2400" dirty="0"/>
              <a:t>50 3x3 filters</a:t>
            </a:r>
            <a:endParaRPr lang="zh-TW" altLang="en-US" sz="2400" dirty="0"/>
          </a:p>
        </p:txBody>
      </p:sp>
      <p:sp>
        <p:nvSpPr>
          <p:cNvPr id="17" name="矩形 16"/>
          <p:cNvSpPr/>
          <p:nvPr/>
        </p:nvSpPr>
        <p:spPr>
          <a:xfrm>
            <a:off x="1732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19" name="文字方塊 18"/>
          <p:cNvSpPr txBox="1"/>
          <p:nvPr/>
        </p:nvSpPr>
        <p:spPr>
          <a:xfrm>
            <a:off x="6859520" y="4875189"/>
            <a:ext cx="167499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50 x 11 x 11</a:t>
            </a:r>
            <a:endParaRPr lang="zh-TW" altLang="en-US" sz="2400" dirty="0"/>
          </a:p>
        </p:txBody>
      </p:sp>
      <p:sp>
        <p:nvSpPr>
          <p:cNvPr id="23" name="文字方塊 22"/>
          <p:cNvSpPr txBox="1"/>
          <p:nvPr/>
        </p:nvSpPr>
        <p:spPr>
          <a:xfrm>
            <a:off x="1787674" y="683360"/>
            <a:ext cx="4131175" cy="830997"/>
          </a:xfrm>
          <a:prstGeom prst="rect">
            <a:avLst/>
          </a:prstGeom>
          <a:noFill/>
        </p:spPr>
        <p:txBody>
          <a:bodyPr wrap="square" rtlCol="0">
            <a:spAutoFit/>
          </a:bodyPr>
          <a:lstStyle/>
          <a:p>
            <a:r>
              <a:rPr lang="en-US" altLang="zh-TW" sz="2400" dirty="0"/>
              <a:t>The output of the k-</a:t>
            </a:r>
            <a:r>
              <a:rPr lang="en-US" altLang="zh-TW" sz="2400" dirty="0" err="1"/>
              <a:t>th</a:t>
            </a:r>
            <a:r>
              <a:rPr lang="en-US" altLang="zh-TW" sz="2400" dirty="0"/>
              <a:t> filter is a 11 x 11 matrix.</a:t>
            </a:r>
            <a:endParaRPr lang="zh-TW" altLang="en-US" sz="2400" dirty="0"/>
          </a:p>
        </p:txBody>
      </p:sp>
      <p:sp>
        <p:nvSpPr>
          <p:cNvPr id="24" name="文字方塊 23"/>
          <p:cNvSpPr txBox="1"/>
          <p:nvPr/>
        </p:nvSpPr>
        <p:spPr>
          <a:xfrm>
            <a:off x="1787673" y="1437157"/>
            <a:ext cx="3279628" cy="830997"/>
          </a:xfrm>
          <a:prstGeom prst="rect">
            <a:avLst/>
          </a:prstGeom>
          <a:noFill/>
        </p:spPr>
        <p:txBody>
          <a:bodyPr wrap="square" rtlCol="0">
            <a:spAutoFit/>
          </a:bodyPr>
          <a:lstStyle/>
          <a:p>
            <a:r>
              <a:rPr lang="en-US" altLang="zh-TW" sz="2400" dirty="0"/>
              <a:t>Degree of the activation of the k-</a:t>
            </a:r>
            <a:r>
              <a:rPr lang="en-US" altLang="zh-TW" sz="2400" dirty="0" err="1"/>
              <a:t>th</a:t>
            </a:r>
            <a:r>
              <a:rPr lang="en-US" altLang="zh-TW" sz="2400" dirty="0"/>
              <a:t> filter:</a:t>
            </a:r>
            <a:endParaRPr lang="zh-TW" altLang="en-US" sz="2400" dirty="0"/>
          </a:p>
        </p:txBody>
      </p:sp>
      <mc:AlternateContent xmlns:mc="http://schemas.openxmlformats.org/markup-compatibility/2006">
        <mc:Choice xmlns:a14="http://schemas.microsoft.com/office/drawing/2010/main" Requires="a14">
          <p:sp>
            <p:nvSpPr>
              <p:cNvPr id="25" name="文字方塊 24"/>
              <p:cNvSpPr txBox="1"/>
              <p:nvPr/>
            </p:nvSpPr>
            <p:spPr>
              <a:xfrm>
                <a:off x="4535330" y="1579284"/>
                <a:ext cx="2120901" cy="107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11</m:t>
                          </m:r>
                        </m:sup>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𝑗</m:t>
                              </m:r>
                              <m:r>
                                <a:rPr lang="en-US" altLang="zh-TW" sz="2400" i="1">
                                  <a:latin typeface="Cambria Math" panose="02040503050406030204" pitchFamily="18" charset="0"/>
                                </a:rPr>
                                <m:t>=1</m:t>
                              </m:r>
                            </m:sub>
                            <m:sup>
                              <m:r>
                                <a:rPr lang="en-US" altLang="zh-TW" sz="2400" i="1">
                                  <a:latin typeface="Cambria Math" panose="02040503050406030204" pitchFamily="18" charset="0"/>
                                </a:rPr>
                                <m:t>11</m:t>
                              </m:r>
                            </m:sup>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𝑖𝑗</m:t>
                                  </m:r>
                                </m:sub>
                                <m:sup>
                                  <m:r>
                                    <a:rPr lang="en-US" altLang="zh-TW" sz="2400" i="1">
                                      <a:latin typeface="Cambria Math" panose="02040503050406030204" pitchFamily="18" charset="0"/>
                                    </a:rPr>
                                    <m:t>𝑘</m:t>
                                  </m:r>
                                </m:sup>
                              </m:sSubSup>
                            </m:e>
                          </m:nary>
                        </m:e>
                      </m:nary>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4535330" y="1579284"/>
                <a:ext cx="2120901" cy="107933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1875734" y="2654393"/>
                <a:ext cx="2274854" cy="498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𝑘</m:t>
                              </m:r>
                            </m:sup>
                          </m:sSup>
                        </m:e>
                      </m:func>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1875734" y="2654393"/>
                <a:ext cx="2274854" cy="498278"/>
              </a:xfrm>
              <a:prstGeom prst="rect">
                <a:avLst/>
              </a:prstGeom>
              <a:blipFill>
                <a:blip r:embed="rId4"/>
                <a:stretch>
                  <a:fillRect l="-1609" r="-536" b="-9756"/>
                </a:stretch>
              </a:blipFill>
            </p:spPr>
            <p:txBody>
              <a:bodyPr/>
              <a:lstStyle/>
              <a:p>
                <a:r>
                  <a:rPr lang="zh-TW" altLang="en-US">
                    <a:noFill/>
                  </a:rPr>
                  <a:t> </a:t>
                </a:r>
              </a:p>
            </p:txBody>
          </p:sp>
        </mc:Fallback>
      </mc:AlternateContent>
      <p:sp>
        <p:nvSpPr>
          <p:cNvPr id="27" name="文字方塊 26"/>
          <p:cNvSpPr txBox="1"/>
          <p:nvPr/>
        </p:nvSpPr>
        <p:spPr>
          <a:xfrm>
            <a:off x="4150589" y="2636517"/>
            <a:ext cx="2390351" cy="461665"/>
          </a:xfrm>
          <a:prstGeom prst="rect">
            <a:avLst/>
          </a:prstGeom>
          <a:noFill/>
        </p:spPr>
        <p:txBody>
          <a:bodyPr wrap="square" rtlCol="0">
            <a:spAutoFit/>
          </a:bodyPr>
          <a:lstStyle/>
          <a:p>
            <a:r>
              <a:rPr lang="en-US" altLang="zh-TW" sz="2400" dirty="0"/>
              <a:t>(gradient ascent)</a:t>
            </a:r>
            <a:endParaRPr lang="zh-TW" altLang="en-US" sz="2400" dirty="0"/>
          </a:p>
        </p:txBody>
      </p:sp>
      <p:sp>
        <p:nvSpPr>
          <p:cNvPr id="2" name="文字方塊 1"/>
          <p:cNvSpPr txBox="1"/>
          <p:nvPr/>
        </p:nvSpPr>
        <p:spPr>
          <a:xfrm>
            <a:off x="6242414" y="6001445"/>
            <a:ext cx="2107210" cy="461665"/>
          </a:xfrm>
          <a:prstGeom prst="rect">
            <a:avLst/>
          </a:prstGeom>
          <a:noFill/>
        </p:spPr>
        <p:txBody>
          <a:bodyPr wrap="square" rtlCol="0">
            <a:spAutoFit/>
          </a:bodyPr>
          <a:lstStyle/>
          <a:p>
            <a:r>
              <a:rPr lang="en-US" altLang="zh-TW" sz="2400" dirty="0"/>
              <a:t>For each filter</a:t>
            </a:r>
            <a:endParaRPr lang="zh-TW" altLang="en-US" sz="2400" dirty="0"/>
          </a:p>
        </p:txBody>
      </p:sp>
      <mc:AlternateContent xmlns:mc="http://schemas.openxmlformats.org/markup-compatibility/2006">
        <mc:Choice xmlns:a14="http://schemas.microsoft.com/office/drawing/2010/main" Requires="a14">
          <p:sp>
            <p:nvSpPr>
              <p:cNvPr id="22" name="文字方塊 21"/>
              <p:cNvSpPr txBox="1"/>
              <p:nvPr/>
            </p:nvSpPr>
            <p:spPr>
              <a:xfrm>
                <a:off x="7525795" y="461328"/>
                <a:ext cx="717056" cy="9951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𝑘</m:t>
                              </m:r>
                            </m:sup>
                          </m:sSup>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𝑖𝑗</m:t>
                              </m:r>
                            </m:sub>
                          </m:sSub>
                        </m:den>
                      </m:f>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7525795" y="461328"/>
                <a:ext cx="717056" cy="995144"/>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129527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134" y="2454063"/>
            <a:ext cx="3381376" cy="3381376"/>
          </a:xfrm>
          <a:prstGeom prst="rect">
            <a:avLst/>
          </a:prstGeom>
        </p:spPr>
      </p:pic>
      <p:sp>
        <p:nvSpPr>
          <p:cNvPr id="5" name="矩形 4"/>
          <p:cNvSpPr/>
          <p:nvPr/>
        </p:nvSpPr>
        <p:spPr>
          <a:xfrm>
            <a:off x="1732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p:sp>
        <p:nvSpPr>
          <p:cNvPr id="6" name="矩形 5"/>
          <p:cNvSpPr/>
          <p:nvPr/>
        </p:nvSpPr>
        <p:spPr>
          <a:xfrm>
            <a:off x="8080986" y="1019608"/>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7" name="矩形 6"/>
          <p:cNvSpPr/>
          <p:nvPr/>
        </p:nvSpPr>
        <p:spPr>
          <a:xfrm>
            <a:off x="8080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1" name="向下箭號 17"/>
          <p:cNvSpPr/>
          <p:nvPr/>
        </p:nvSpPr>
        <p:spPr>
          <a:xfrm>
            <a:off x="8713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文字方塊 13"/>
          <p:cNvSpPr txBox="1"/>
          <p:nvPr/>
        </p:nvSpPr>
        <p:spPr>
          <a:xfrm>
            <a:off x="8301235" y="270230"/>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6" name="向下箭號 17"/>
          <p:cNvSpPr/>
          <p:nvPr/>
        </p:nvSpPr>
        <p:spPr>
          <a:xfrm>
            <a:off x="8713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下箭號 17"/>
          <p:cNvSpPr/>
          <p:nvPr/>
        </p:nvSpPr>
        <p:spPr>
          <a:xfrm>
            <a:off x="8714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矩形 17"/>
          <p:cNvSpPr/>
          <p:nvPr/>
        </p:nvSpPr>
        <p:spPr>
          <a:xfrm>
            <a:off x="8080986" y="2464911"/>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9" name="矩形 18"/>
          <p:cNvSpPr/>
          <p:nvPr/>
        </p:nvSpPr>
        <p:spPr>
          <a:xfrm>
            <a:off x="8080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20" name="向下箭號 17"/>
          <p:cNvSpPr/>
          <p:nvPr/>
        </p:nvSpPr>
        <p:spPr>
          <a:xfrm>
            <a:off x="8713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下箭號 17"/>
          <p:cNvSpPr/>
          <p:nvPr/>
        </p:nvSpPr>
        <p:spPr>
          <a:xfrm>
            <a:off x="8713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矩形 21"/>
          <p:cNvSpPr/>
          <p:nvPr/>
        </p:nvSpPr>
        <p:spPr>
          <a:xfrm>
            <a:off x="8080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26" name="圖片 25"/>
          <p:cNvPicPr>
            <a:picLocks noChangeAspect="1"/>
          </p:cNvPicPr>
          <p:nvPr/>
        </p:nvPicPr>
        <p:blipFill>
          <a:blip r:embed="rId3"/>
          <a:stretch>
            <a:fillRect/>
          </a:stretch>
        </p:blipFill>
        <p:spPr>
          <a:xfrm flipV="1">
            <a:off x="8152523" y="4736335"/>
            <a:ext cx="1619048" cy="1752381"/>
          </a:xfrm>
          <a:prstGeom prst="rect">
            <a:avLst/>
          </a:prstGeom>
        </p:spPr>
      </p:pic>
      <p:sp>
        <p:nvSpPr>
          <p:cNvPr id="27" name="向下箭號 17"/>
          <p:cNvSpPr/>
          <p:nvPr/>
        </p:nvSpPr>
        <p:spPr>
          <a:xfrm>
            <a:off x="8713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7569508" y="5794774"/>
                <a:ext cx="397416" cy="465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𝑎</m:t>
                          </m:r>
                        </m:e>
                        <m:sub>
                          <m:r>
                            <a:rPr lang="en-US" altLang="zh-TW" sz="2800" i="1">
                              <a:latin typeface="Cambria Math" panose="02040503050406030204" pitchFamily="18" charset="0"/>
                            </a:rPr>
                            <m:t>𝑗</m:t>
                          </m:r>
                        </m:sub>
                      </m:sSub>
                    </m:oMath>
                  </m:oMathPara>
                </a14:m>
                <a:endParaRPr lang="zh-TW" altLang="en-US" sz="2800" dirty="0"/>
              </a:p>
            </p:txBody>
          </p:sp>
        </mc:Choice>
        <mc:Fallback>
          <p:sp>
            <p:nvSpPr>
              <p:cNvPr id="28" name="文字方塊 27"/>
              <p:cNvSpPr txBox="1">
                <a:spLocks noRot="1" noChangeAspect="1" noMove="1" noResize="1" noEditPoints="1" noAdjustHandles="1" noChangeArrowheads="1" noChangeShapeType="1" noTextEdit="1"/>
              </p:cNvSpPr>
              <p:nvPr/>
            </p:nvSpPr>
            <p:spPr>
              <a:xfrm>
                <a:off x="7569508" y="5794774"/>
                <a:ext cx="397416" cy="465577"/>
              </a:xfrm>
              <a:prstGeom prst="rect">
                <a:avLst/>
              </a:prstGeom>
              <a:blipFill>
                <a:blip r:embed="rId4"/>
                <a:stretch>
                  <a:fillRect/>
                </a:stretch>
              </a:blipFill>
            </p:spPr>
            <p:txBody>
              <a:bodyPr/>
              <a:lstStyle/>
              <a:p>
                <a:r>
                  <a:rPr lang="zh-TW" altLang="en-US">
                    <a:noFill/>
                  </a:rPr>
                  <a:t> </a:t>
                </a:r>
              </a:p>
            </p:txBody>
          </p:sp>
        </mc:Fallback>
      </mc:AlternateContent>
      <p:cxnSp>
        <p:nvCxnSpPr>
          <p:cNvPr id="30" name="直線單箭頭接點 29"/>
          <p:cNvCxnSpPr/>
          <p:nvPr/>
        </p:nvCxnSpPr>
        <p:spPr>
          <a:xfrm flipH="1">
            <a:off x="7865319" y="5533984"/>
            <a:ext cx="299904" cy="42207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文字方塊 33"/>
              <p:cNvSpPr txBox="1"/>
              <p:nvPr/>
            </p:nvSpPr>
            <p:spPr>
              <a:xfrm>
                <a:off x="4154017" y="1636239"/>
                <a:ext cx="2252604"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𝑗</m:t>
                              </m:r>
                            </m:sup>
                          </m:sSup>
                        </m:e>
                      </m:func>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4154017" y="1636239"/>
                <a:ext cx="2252604" cy="503664"/>
              </a:xfrm>
              <a:prstGeom prst="rect">
                <a:avLst/>
              </a:prstGeom>
              <a:blipFill>
                <a:blip r:embed="rId5"/>
                <a:stretch>
                  <a:fillRect/>
                </a:stretch>
              </a:blipFill>
            </p:spPr>
            <p:txBody>
              <a:bodyPr/>
              <a:lstStyle/>
              <a:p>
                <a:r>
                  <a:rPr lang="zh-TW" altLang="en-US">
                    <a:noFill/>
                  </a:rPr>
                  <a:t> </a:t>
                </a:r>
              </a:p>
            </p:txBody>
          </p:sp>
        </mc:Fallback>
      </mc:AlternateContent>
      <p:sp>
        <p:nvSpPr>
          <p:cNvPr id="36" name="文字方塊 35"/>
          <p:cNvSpPr txBox="1"/>
          <p:nvPr/>
        </p:nvSpPr>
        <p:spPr>
          <a:xfrm>
            <a:off x="2470718" y="5835440"/>
            <a:ext cx="4788208" cy="461665"/>
          </a:xfrm>
          <a:prstGeom prst="rect">
            <a:avLst/>
          </a:prstGeom>
          <a:noFill/>
        </p:spPr>
        <p:txBody>
          <a:bodyPr wrap="square" rtlCol="0">
            <a:spAutoFit/>
          </a:bodyPr>
          <a:lstStyle/>
          <a:p>
            <a:r>
              <a:rPr lang="en-US" altLang="zh-TW" sz="2400" dirty="0"/>
              <a:t>Each figure corresponds to a neuron</a:t>
            </a:r>
            <a:endParaRPr lang="zh-TW" altLang="en-US" sz="2400" dirty="0"/>
          </a:p>
        </p:txBody>
      </p:sp>
      <p:sp>
        <p:nvSpPr>
          <p:cNvPr id="37" name="文字方塊 36"/>
          <p:cNvSpPr txBox="1"/>
          <p:nvPr/>
        </p:nvSpPr>
        <p:spPr>
          <a:xfrm>
            <a:off x="2355470" y="1019608"/>
            <a:ext cx="4788208" cy="830997"/>
          </a:xfrm>
          <a:prstGeom prst="rect">
            <a:avLst/>
          </a:prstGeom>
          <a:noFill/>
        </p:spPr>
        <p:txBody>
          <a:bodyPr wrap="square" rtlCol="0">
            <a:spAutoFit/>
          </a:bodyPr>
          <a:lstStyle/>
          <a:p>
            <a:r>
              <a:rPr lang="en-US" altLang="zh-TW" sz="2400" dirty="0"/>
              <a:t>Find an image maximizing the output of neuron:</a:t>
            </a:r>
            <a:endParaRPr lang="zh-TW" altLang="en-US" sz="2400" dirty="0"/>
          </a:p>
        </p:txBody>
      </p:sp>
    </p:spTree>
    <p:extLst>
      <p:ext uri="{BB962C8B-B14F-4D97-AF65-F5344CB8AC3E}">
        <p14:creationId xmlns:p14="http://schemas.microsoft.com/office/powerpoint/2010/main" val="4702820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6" grpId="0"/>
      <p:bldP spid="3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028" y="1656546"/>
            <a:ext cx="3419451" cy="3419451"/>
          </a:xfrm>
        </p:spPr>
      </p:pic>
      <p:sp>
        <p:nvSpPr>
          <p:cNvPr id="5" name="矩形 4"/>
          <p:cNvSpPr/>
          <p:nvPr/>
        </p:nvSpPr>
        <p:spPr>
          <a:xfrm>
            <a:off x="8080986" y="1019608"/>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6" name="矩形 5"/>
          <p:cNvSpPr/>
          <p:nvPr/>
        </p:nvSpPr>
        <p:spPr>
          <a:xfrm>
            <a:off x="8080986" y="1701377"/>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7" name="向下箭號 17"/>
          <p:cNvSpPr/>
          <p:nvPr/>
        </p:nvSpPr>
        <p:spPr>
          <a:xfrm>
            <a:off x="8713383" y="1395249"/>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8301235" y="270230"/>
            <a:ext cx="1296227"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9" name="向下箭號 17"/>
          <p:cNvSpPr/>
          <p:nvPr/>
        </p:nvSpPr>
        <p:spPr>
          <a:xfrm>
            <a:off x="8713471" y="2126507"/>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8714603" y="717876"/>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矩形 10"/>
          <p:cNvSpPr/>
          <p:nvPr/>
        </p:nvSpPr>
        <p:spPr>
          <a:xfrm>
            <a:off x="8080986" y="2464911"/>
            <a:ext cx="1736724" cy="4058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2" name="矩形 11"/>
          <p:cNvSpPr/>
          <p:nvPr/>
        </p:nvSpPr>
        <p:spPr>
          <a:xfrm>
            <a:off x="8080986" y="3146680"/>
            <a:ext cx="1736724" cy="415496"/>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3" name="向下箭號 17"/>
          <p:cNvSpPr/>
          <p:nvPr/>
        </p:nvSpPr>
        <p:spPr>
          <a:xfrm>
            <a:off x="8713383" y="2840552"/>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向下箭號 17"/>
          <p:cNvSpPr/>
          <p:nvPr/>
        </p:nvSpPr>
        <p:spPr>
          <a:xfrm>
            <a:off x="8713471" y="357181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p:cNvSpPr/>
          <p:nvPr/>
        </p:nvSpPr>
        <p:spPr>
          <a:xfrm>
            <a:off x="8080985" y="3899366"/>
            <a:ext cx="1736724" cy="41549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flatten</a:t>
            </a:r>
            <a:endParaRPr lang="zh-TW" altLang="en-US" sz="2400" dirty="0"/>
          </a:p>
        </p:txBody>
      </p:sp>
      <p:pic>
        <p:nvPicPr>
          <p:cNvPr id="16" name="圖片 15"/>
          <p:cNvPicPr>
            <a:picLocks noChangeAspect="1"/>
          </p:cNvPicPr>
          <p:nvPr/>
        </p:nvPicPr>
        <p:blipFill>
          <a:blip r:embed="rId3"/>
          <a:stretch>
            <a:fillRect/>
          </a:stretch>
        </p:blipFill>
        <p:spPr>
          <a:xfrm flipV="1">
            <a:off x="8152523" y="4736335"/>
            <a:ext cx="1619048" cy="1752381"/>
          </a:xfrm>
          <a:prstGeom prst="rect">
            <a:avLst/>
          </a:prstGeom>
        </p:spPr>
      </p:pic>
      <p:sp>
        <p:nvSpPr>
          <p:cNvPr id="17" name="向下箭號 17"/>
          <p:cNvSpPr/>
          <p:nvPr/>
        </p:nvSpPr>
        <p:spPr>
          <a:xfrm>
            <a:off x="8713383" y="4361820"/>
            <a:ext cx="545690" cy="32755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p:cNvSpPr txBox="1"/>
              <p:nvPr/>
            </p:nvSpPr>
            <p:spPr>
              <a:xfrm>
                <a:off x="7766135" y="6089430"/>
                <a:ext cx="3863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7766135" y="6089430"/>
                <a:ext cx="386388" cy="430887"/>
              </a:xfrm>
              <a:prstGeom prst="rect">
                <a:avLst/>
              </a:prstGeom>
              <a:blipFill>
                <a:blip r:embed="rId4"/>
                <a:stretch>
                  <a:fillRect/>
                </a:stretch>
              </a:blipFill>
            </p:spPr>
            <p:txBody>
              <a:bodyPr/>
              <a:lstStyle/>
              <a:p>
                <a:r>
                  <a:rPr lang="zh-TW" altLang="en-US">
                    <a:noFill/>
                  </a:rPr>
                  <a:t> </a:t>
                </a:r>
              </a:p>
            </p:txBody>
          </p:sp>
        </mc:Fallback>
      </mc:AlternateContent>
      <p:cxnSp>
        <p:nvCxnSpPr>
          <p:cNvPr id="19" name="直線單箭頭接點 18"/>
          <p:cNvCxnSpPr/>
          <p:nvPr/>
        </p:nvCxnSpPr>
        <p:spPr>
          <a:xfrm flipH="1">
            <a:off x="8152524" y="6180840"/>
            <a:ext cx="498783" cy="1802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732553" y="154240"/>
            <a:ext cx="3547766" cy="523220"/>
          </a:xfrm>
          <a:prstGeom prst="rect">
            <a:avLst/>
          </a:prstGeom>
        </p:spPr>
        <p:txBody>
          <a:bodyPr wrap="none">
            <a:spAutoFit/>
          </a:bodyPr>
          <a:lstStyle/>
          <a:p>
            <a:r>
              <a:rPr lang="en-US" altLang="zh-TW" sz="2800" b="1" i="1" u="sng" dirty="0"/>
              <a:t>What does CNN learn?</a:t>
            </a:r>
            <a:endParaRPr lang="zh-TW" altLang="en-US" sz="2800" b="1" i="1" u="sng" dirty="0"/>
          </a:p>
        </p:txBody>
      </p:sp>
      <mc:AlternateContent xmlns:mc="http://schemas.openxmlformats.org/markup-compatibility/2006">
        <mc:Choice xmlns:a14="http://schemas.microsoft.com/office/drawing/2010/main" Requires="a14">
          <p:sp>
            <p:nvSpPr>
              <p:cNvPr id="24" name="文字方塊 23"/>
              <p:cNvSpPr txBox="1"/>
              <p:nvPr/>
            </p:nvSpPr>
            <p:spPr>
              <a:xfrm>
                <a:off x="2418373" y="976432"/>
                <a:ext cx="2225738"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e>
                      </m:func>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418373" y="976432"/>
                <a:ext cx="2225738" cy="503664"/>
              </a:xfrm>
              <a:prstGeom prst="rect">
                <a:avLst/>
              </a:prstGeom>
              <a:blipFill>
                <a:blip r:embed="rId5"/>
                <a:stretch>
                  <a:fillRect/>
                </a:stretch>
              </a:blipFill>
            </p:spPr>
            <p:txBody>
              <a:bodyPr/>
              <a:lstStyle/>
              <a:p>
                <a:r>
                  <a:rPr lang="zh-TW" altLang="en-US">
                    <a:noFill/>
                  </a:rPr>
                  <a:t> </a:t>
                </a:r>
              </a:p>
            </p:txBody>
          </p:sp>
        </mc:Fallback>
      </mc:AlternateContent>
      <p:sp>
        <p:nvSpPr>
          <p:cNvPr id="25" name="文字方塊 24"/>
          <p:cNvSpPr txBox="1"/>
          <p:nvPr/>
        </p:nvSpPr>
        <p:spPr>
          <a:xfrm>
            <a:off x="5053887" y="993456"/>
            <a:ext cx="2312548" cy="461665"/>
          </a:xfrm>
          <a:prstGeom prst="rect">
            <a:avLst/>
          </a:prstGeom>
          <a:noFill/>
        </p:spPr>
        <p:txBody>
          <a:bodyPr wrap="square" rtlCol="0">
            <a:spAutoFit/>
          </a:bodyPr>
          <a:lstStyle/>
          <a:p>
            <a:pPr algn="ctr"/>
            <a:r>
              <a:rPr lang="en-US" altLang="zh-TW" sz="2400" dirty="0"/>
              <a:t>Can we see digits?</a:t>
            </a:r>
            <a:endParaRPr lang="zh-TW" altLang="en-US" sz="2400" dirty="0"/>
          </a:p>
        </p:txBody>
      </p:sp>
      <p:sp>
        <p:nvSpPr>
          <p:cNvPr id="26" name="矩形 25"/>
          <p:cNvSpPr/>
          <p:nvPr/>
        </p:nvSpPr>
        <p:spPr>
          <a:xfrm>
            <a:off x="3183028" y="232385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7" name="矩形 26"/>
          <p:cNvSpPr/>
          <p:nvPr/>
        </p:nvSpPr>
        <p:spPr>
          <a:xfrm>
            <a:off x="4389471" y="232749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8" name="矩形 27"/>
          <p:cNvSpPr/>
          <p:nvPr/>
        </p:nvSpPr>
        <p:spPr>
          <a:xfrm>
            <a:off x="5581601" y="232749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9" name="矩形 28"/>
          <p:cNvSpPr/>
          <p:nvPr/>
        </p:nvSpPr>
        <p:spPr>
          <a:xfrm>
            <a:off x="3183027" y="353473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30" name="矩形 29"/>
          <p:cNvSpPr/>
          <p:nvPr/>
        </p:nvSpPr>
        <p:spPr>
          <a:xfrm>
            <a:off x="4382313" y="3547244"/>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31" name="矩形 30"/>
          <p:cNvSpPr/>
          <p:nvPr/>
        </p:nvSpPr>
        <p:spPr>
          <a:xfrm>
            <a:off x="5581600" y="353473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32" name="矩形 31"/>
          <p:cNvSpPr/>
          <p:nvPr/>
        </p:nvSpPr>
        <p:spPr>
          <a:xfrm>
            <a:off x="3183026" y="474561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3" name="矩形 32"/>
          <p:cNvSpPr/>
          <p:nvPr/>
        </p:nvSpPr>
        <p:spPr>
          <a:xfrm>
            <a:off x="4389471" y="4745618"/>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34" name="矩形 33"/>
          <p:cNvSpPr/>
          <p:nvPr/>
        </p:nvSpPr>
        <p:spPr>
          <a:xfrm>
            <a:off x="5581599" y="4703782"/>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sp>
        <p:nvSpPr>
          <p:cNvPr id="35" name="矩形 34"/>
          <p:cNvSpPr/>
          <p:nvPr/>
        </p:nvSpPr>
        <p:spPr>
          <a:xfrm>
            <a:off x="2017606" y="5407744"/>
            <a:ext cx="5750292" cy="738664"/>
          </a:xfrm>
          <a:prstGeom prst="rect">
            <a:avLst/>
          </a:prstGeom>
        </p:spPr>
        <p:txBody>
          <a:bodyPr wrap="none">
            <a:spAutoFit/>
          </a:bodyPr>
          <a:lstStyle/>
          <a:p>
            <a:r>
              <a:rPr lang="en-US" altLang="zh-TW" sz="2400" dirty="0">
                <a:solidFill>
                  <a:srgbClr val="000000"/>
                </a:solidFill>
                <a:latin typeface="Roboto"/>
              </a:rPr>
              <a:t>Deep Neural Networks are Easily Fooled</a:t>
            </a:r>
          </a:p>
          <a:p>
            <a:r>
              <a:rPr lang="en-US" altLang="zh-TW" dirty="0"/>
              <a:t>https://www.youtube.com/watch?v=M2IebCN9Ht4</a:t>
            </a:r>
            <a:endParaRPr lang="zh-TW" altLang="en-US" dirty="0"/>
          </a:p>
        </p:txBody>
      </p:sp>
    </p:spTree>
    <p:extLst>
      <p:ext uri="{BB962C8B-B14F-4D97-AF65-F5344CB8AC3E}">
        <p14:creationId xmlns:p14="http://schemas.microsoft.com/office/powerpoint/2010/main" val="13731587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2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does CNN learn?</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9112" y="2833592"/>
            <a:ext cx="3406825" cy="3406825"/>
          </a:xfrm>
        </p:spPr>
      </p:pic>
      <p:sp>
        <p:nvSpPr>
          <p:cNvPr id="15" name="矩形 14"/>
          <p:cNvSpPr/>
          <p:nvPr/>
        </p:nvSpPr>
        <p:spPr>
          <a:xfrm>
            <a:off x="6399114" y="347150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16" name="矩形 15"/>
          <p:cNvSpPr/>
          <p:nvPr/>
        </p:nvSpPr>
        <p:spPr>
          <a:xfrm>
            <a:off x="7605557" y="347515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7" name="矩形 16"/>
          <p:cNvSpPr/>
          <p:nvPr/>
        </p:nvSpPr>
        <p:spPr>
          <a:xfrm>
            <a:off x="8797687" y="347515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8" name="矩形 17"/>
          <p:cNvSpPr/>
          <p:nvPr/>
        </p:nvSpPr>
        <p:spPr>
          <a:xfrm>
            <a:off x="6399113" y="468238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19" name="矩形 18"/>
          <p:cNvSpPr/>
          <p:nvPr/>
        </p:nvSpPr>
        <p:spPr>
          <a:xfrm>
            <a:off x="7598399" y="4694895"/>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20" name="矩形 19"/>
          <p:cNvSpPr/>
          <p:nvPr/>
        </p:nvSpPr>
        <p:spPr>
          <a:xfrm>
            <a:off x="8797686" y="468238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21" name="矩形 20"/>
          <p:cNvSpPr/>
          <p:nvPr/>
        </p:nvSpPr>
        <p:spPr>
          <a:xfrm>
            <a:off x="6399112" y="589326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22" name="矩形 21"/>
          <p:cNvSpPr/>
          <p:nvPr/>
        </p:nvSpPr>
        <p:spPr>
          <a:xfrm>
            <a:off x="7605557" y="5893269"/>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23" name="矩形 22"/>
          <p:cNvSpPr/>
          <p:nvPr/>
        </p:nvSpPr>
        <p:spPr>
          <a:xfrm>
            <a:off x="8797685" y="5851433"/>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p:pic>
        <p:nvPicPr>
          <p:cNvPr id="25" name="內容版面配置區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503" y="2820968"/>
            <a:ext cx="3419451" cy="3419451"/>
          </a:xfrm>
          <a:prstGeom prst="rect">
            <a:avLst/>
          </a:prstGeom>
        </p:spPr>
      </p:pic>
      <p:sp>
        <p:nvSpPr>
          <p:cNvPr id="26" name="矩形 25"/>
          <p:cNvSpPr/>
          <p:nvPr/>
        </p:nvSpPr>
        <p:spPr>
          <a:xfrm>
            <a:off x="2284503" y="348828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0</a:t>
            </a:r>
            <a:endParaRPr lang="zh-TW" altLang="en-US" dirty="0"/>
          </a:p>
        </p:txBody>
      </p:sp>
      <p:sp>
        <p:nvSpPr>
          <p:cNvPr id="27" name="矩形 26"/>
          <p:cNvSpPr/>
          <p:nvPr/>
        </p:nvSpPr>
        <p:spPr>
          <a:xfrm>
            <a:off x="3490946" y="349192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28" name="矩形 27"/>
          <p:cNvSpPr/>
          <p:nvPr/>
        </p:nvSpPr>
        <p:spPr>
          <a:xfrm>
            <a:off x="4683076" y="3491921"/>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29" name="矩形 28"/>
          <p:cNvSpPr/>
          <p:nvPr/>
        </p:nvSpPr>
        <p:spPr>
          <a:xfrm>
            <a:off x="2284502" y="469916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30" name="矩形 29"/>
          <p:cNvSpPr/>
          <p:nvPr/>
        </p:nvSpPr>
        <p:spPr>
          <a:xfrm>
            <a:off x="3483788" y="4711666"/>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31" name="矩形 30"/>
          <p:cNvSpPr/>
          <p:nvPr/>
        </p:nvSpPr>
        <p:spPr>
          <a:xfrm>
            <a:off x="4683075" y="469916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5</a:t>
            </a:r>
            <a:endParaRPr lang="zh-TW" altLang="en-US" dirty="0"/>
          </a:p>
        </p:txBody>
      </p:sp>
      <p:sp>
        <p:nvSpPr>
          <p:cNvPr id="32" name="矩形 31"/>
          <p:cNvSpPr/>
          <p:nvPr/>
        </p:nvSpPr>
        <p:spPr>
          <a:xfrm>
            <a:off x="2284501" y="591004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6</a:t>
            </a:r>
            <a:endParaRPr lang="zh-TW" altLang="en-US" dirty="0"/>
          </a:p>
        </p:txBody>
      </p:sp>
      <p:sp>
        <p:nvSpPr>
          <p:cNvPr id="33" name="矩形 32"/>
          <p:cNvSpPr/>
          <p:nvPr/>
        </p:nvSpPr>
        <p:spPr>
          <a:xfrm>
            <a:off x="3490946" y="5910040"/>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7</a:t>
            </a:r>
            <a:endParaRPr lang="zh-TW" altLang="en-US" dirty="0"/>
          </a:p>
        </p:txBody>
      </p:sp>
      <p:sp>
        <p:nvSpPr>
          <p:cNvPr id="34" name="矩形 33"/>
          <p:cNvSpPr/>
          <p:nvPr/>
        </p:nvSpPr>
        <p:spPr>
          <a:xfrm>
            <a:off x="4683074" y="5868204"/>
            <a:ext cx="298025" cy="330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8</a:t>
            </a:r>
            <a:endParaRPr lang="zh-TW" altLang="en-US" dirty="0"/>
          </a:p>
        </p:txBody>
      </p:sp>
      <mc:AlternateContent xmlns:mc="http://schemas.openxmlformats.org/markup-compatibility/2006">
        <mc:Choice xmlns:a14="http://schemas.microsoft.com/office/drawing/2010/main" Requires="a14">
          <p:sp>
            <p:nvSpPr>
              <p:cNvPr id="35" name="文字方塊 34"/>
              <p:cNvSpPr txBox="1"/>
              <p:nvPr/>
            </p:nvSpPr>
            <p:spPr>
              <a:xfrm>
                <a:off x="2881358" y="1965890"/>
                <a:ext cx="2225738"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e>
                      </m:func>
                    </m:oMath>
                  </m:oMathPara>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2881358" y="1965890"/>
                <a:ext cx="2225738" cy="50366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文字方塊 35"/>
              <p:cNvSpPr txBox="1"/>
              <p:nvPr/>
            </p:nvSpPr>
            <p:spPr>
              <a:xfrm>
                <a:off x="5703954" y="1718895"/>
                <a:ext cx="4813239" cy="954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𝑥</m:t>
                              </m:r>
                            </m:lim>
                          </m:limLow>
                        </m:fName>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r>
                                    <a:rPr lang="en-US" altLang="zh-TW" sz="2400" i="1">
                                      <a:latin typeface="Cambria Math" panose="02040503050406030204" pitchFamily="18" charset="0"/>
                                    </a:rPr>
                                    <m:t>,</m:t>
                                  </m:r>
                                  <m:r>
                                    <a:rPr lang="en-US" altLang="zh-TW" sz="2400" i="1">
                                      <a:latin typeface="Cambria Math" panose="02040503050406030204" pitchFamily="18" charset="0"/>
                                    </a:rPr>
                                    <m:t>𝑗</m:t>
                                  </m:r>
                                </m:sub>
                                <m:sup/>
                                <m:e>
                                  <m:d>
                                    <m:dPr>
                                      <m:begChr m:val="|"/>
                                      <m:endChr m:val="|"/>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𝑖𝑗</m:t>
                                          </m:r>
                                        </m:sub>
                                      </m:sSub>
                                    </m:e>
                                  </m:d>
                                </m:e>
                              </m:nary>
                            </m:e>
                          </m:d>
                        </m:e>
                      </m:func>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5703954" y="1718895"/>
                <a:ext cx="4813239" cy="954557"/>
              </a:xfrm>
              <a:prstGeom prst="rect">
                <a:avLst/>
              </a:prstGeom>
              <a:blipFill>
                <a:blip r:embed="rId5"/>
                <a:stretch>
                  <a:fillRect/>
                </a:stretch>
              </a:blipFill>
            </p:spPr>
            <p:txBody>
              <a:bodyPr/>
              <a:lstStyle/>
              <a:p>
                <a:r>
                  <a:rPr lang="zh-TW" altLang="en-US">
                    <a:noFill/>
                  </a:rPr>
                  <a:t> </a:t>
                </a:r>
              </a:p>
            </p:txBody>
          </p:sp>
        </mc:Fallback>
      </mc:AlternateContent>
      <p:sp>
        <p:nvSpPr>
          <p:cNvPr id="37" name="文字方塊 36"/>
          <p:cNvSpPr txBox="1"/>
          <p:nvPr/>
        </p:nvSpPr>
        <p:spPr>
          <a:xfrm>
            <a:off x="8488775" y="933451"/>
            <a:ext cx="1719508" cy="830997"/>
          </a:xfrm>
          <a:prstGeom prst="rect">
            <a:avLst/>
          </a:prstGeom>
          <a:noFill/>
        </p:spPr>
        <p:txBody>
          <a:bodyPr wrap="square" rtlCol="0">
            <a:spAutoFit/>
          </a:bodyPr>
          <a:lstStyle/>
          <a:p>
            <a:pPr algn="ctr"/>
            <a:r>
              <a:rPr lang="en-US" altLang="zh-TW" sz="2400" dirty="0"/>
              <a:t>Over all pixel values</a:t>
            </a:r>
            <a:endParaRPr lang="zh-TW" altLang="en-US" sz="2400" dirty="0"/>
          </a:p>
        </p:txBody>
      </p:sp>
      <p:sp>
        <p:nvSpPr>
          <p:cNvPr id="38" name="矩形 37"/>
          <p:cNvSpPr/>
          <p:nvPr/>
        </p:nvSpPr>
        <p:spPr>
          <a:xfrm>
            <a:off x="8797684" y="1736554"/>
            <a:ext cx="1101690" cy="93689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06345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36" grpId="0"/>
      <p:bldP spid="37" grpId="0"/>
      <p:bldP spid="3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2209800" y="1623789"/>
            <a:ext cx="7772400" cy="2387600"/>
          </a:xfrm>
        </p:spPr>
        <p:txBody>
          <a:bodyPr>
            <a:normAutofit/>
          </a:bodyPr>
          <a:lstStyle/>
          <a:p>
            <a:r>
              <a:rPr lang="en-US" altLang="zh-TW" dirty="0"/>
              <a:t>Tips for Deep Learning</a:t>
            </a:r>
            <a:endParaRPr lang="zh-TW" altLang="en-US" dirty="0"/>
          </a:p>
        </p:txBody>
      </p:sp>
    </p:spTree>
    <p:extLst>
      <p:ext uri="{BB962C8B-B14F-4D97-AF65-F5344CB8AC3E}">
        <p14:creationId xmlns:p14="http://schemas.microsoft.com/office/powerpoint/2010/main" val="25958519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4901631" y="5367455"/>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extLst/>
          </p:nvPr>
        </p:nvGraphicFramePr>
        <p:xfrm>
          <a:off x="2410212" y="1663280"/>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2232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6357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8420712" y="147047"/>
            <a:ext cx="728093" cy="686595"/>
          </a:xfrm>
          <a:prstGeom prst="rect">
            <a:avLst/>
          </a:prstGeom>
        </p:spPr>
      </p:pic>
      <p:sp>
        <p:nvSpPr>
          <p:cNvPr id="24" name="右彎箭號 23"/>
          <p:cNvSpPr/>
          <p:nvPr/>
        </p:nvSpPr>
        <p:spPr>
          <a:xfrm flipV="1">
            <a:off x="3824119" y="5296741"/>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6324942" y="3883055"/>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6357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6324942" y="1567417"/>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5695997"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13418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558230" y="3049868"/>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558230" y="3049868"/>
                <a:ext cx="1400487" cy="830997"/>
              </a:xfrm>
              <a:prstGeom prst="rect">
                <a:avLst/>
              </a:prstGeom>
              <a:blipFill>
                <a:blip r:embed="rId3"/>
                <a:stretch>
                  <a:fillRect t="-5839"/>
                </a:stretch>
              </a:blipFill>
            </p:spPr>
            <p:txBody>
              <a:bodyPr/>
              <a:lstStyle/>
              <a:p>
                <a:r>
                  <a:rPr lang="zh-TW" altLang="en-US">
                    <a:noFill/>
                  </a:rPr>
                  <a:t> </a:t>
                </a:r>
              </a:p>
            </p:txBody>
          </p:sp>
        </mc:Fallback>
      </mc:AlternateContent>
      <p:cxnSp>
        <p:nvCxnSpPr>
          <p:cNvPr id="5" name="直線單箭頭接點 4"/>
          <p:cNvCxnSpPr/>
          <p:nvPr/>
        </p:nvCxnSpPr>
        <p:spPr>
          <a:xfrm>
            <a:off x="2050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extLst/>
          </p:nvPr>
        </p:nvGraphicFramePr>
        <p:xfrm>
          <a:off x="9814383" y="6032024"/>
          <a:ext cx="327025" cy="298450"/>
        </p:xfrm>
        <a:graphic>
          <a:graphicData uri="http://schemas.openxmlformats.org/presentationml/2006/ole">
            <mc:AlternateContent xmlns:mc="http://schemas.openxmlformats.org/markup-compatibility/2006">
              <mc:Choice xmlns:v="urn:schemas-microsoft-com:vml" Requires="v">
                <p:oleObj spid="_x0000_s17412" name="方程式" r:id="rId4" imgW="152280" imgH="139680" progId="Equation.3">
                  <p:embed/>
                </p:oleObj>
              </mc:Choice>
              <mc:Fallback>
                <p:oleObj name="方程式" r:id="rId4" imgW="152280" imgH="139680" progId="Equation.3">
                  <p:embed/>
                  <p:pic>
                    <p:nvPicPr>
                      <p:cNvPr id="6" name="Object 12"/>
                      <p:cNvPicPr>
                        <a:picLocks noChangeAspect="1" noChangeArrowheads="1"/>
                      </p:cNvPicPr>
                      <p:nvPr/>
                    </p:nvPicPr>
                    <p:blipFill>
                      <a:blip r:embed="rId5"/>
                      <a:srcRect/>
                      <a:stretch>
                        <a:fillRect/>
                      </a:stretch>
                    </p:blipFill>
                    <p:spPr bwMode="auto">
                      <a:xfrm>
                        <a:off x="9814383" y="6032024"/>
                        <a:ext cx="327025" cy="298450"/>
                      </a:xfrm>
                      <a:prstGeom prst="rect">
                        <a:avLst/>
                      </a:prstGeom>
                      <a:noFill/>
                      <a:extLst/>
                    </p:spPr>
                  </p:pic>
                </p:oleObj>
              </mc:Fallback>
            </mc:AlternateContent>
          </a:graphicData>
        </a:graphic>
      </p:graphicFrame>
      <p:cxnSp>
        <p:nvCxnSpPr>
          <p:cNvPr id="7" name="直線單箭頭接點 6"/>
          <p:cNvCxnSpPr/>
          <p:nvPr/>
        </p:nvCxnSpPr>
        <p:spPr>
          <a:xfrm flipV="1">
            <a:off x="2863907" y="244553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2518530" y="235647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9185489" y="2360157"/>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3597695" y="2366223"/>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30000" dirty="0"/>
          </a:p>
        </p:txBody>
      </p:sp>
      <p:sp>
        <p:nvSpPr>
          <p:cNvPr id="12" name="橢圓 11"/>
          <p:cNvSpPr/>
          <p:nvPr/>
        </p:nvSpPr>
        <p:spPr>
          <a:xfrm>
            <a:off x="3418643" y="584022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3495466" y="445507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3610441" y="2800380"/>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3610441" y="2800380"/>
                <a:ext cx="4406380" cy="624273"/>
              </a:xfrm>
              <a:prstGeom prst="rect">
                <a:avLst/>
              </a:prstGeom>
              <a:blipFill>
                <a:blip r:embed="rId6"/>
                <a:stretch>
                  <a:fillRect l="-1798" b="-8738"/>
                </a:stretch>
              </a:blipFill>
            </p:spPr>
            <p:txBody>
              <a:bodyPr/>
              <a:lstStyle/>
              <a:p>
                <a:r>
                  <a:rPr lang="zh-TW" altLang="en-US">
                    <a:noFill/>
                  </a:rPr>
                  <a:t> </a:t>
                </a:r>
              </a:p>
            </p:txBody>
          </p:sp>
        </mc:Fallback>
      </mc:AlternateContent>
      <p:sp>
        <p:nvSpPr>
          <p:cNvPr id="15" name="矩形 14"/>
          <p:cNvSpPr/>
          <p:nvPr/>
        </p:nvSpPr>
        <p:spPr>
          <a:xfrm>
            <a:off x="3260305" y="5979160"/>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2795970"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3514542" y="3354665"/>
            <a:ext cx="1328230" cy="11004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向右箭號 31"/>
          <p:cNvSpPr/>
          <p:nvPr/>
        </p:nvSpPr>
        <p:spPr>
          <a:xfrm>
            <a:off x="3687266" y="5859757"/>
            <a:ext cx="1331649"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25" name="圖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86295" y="3445372"/>
            <a:ext cx="1163839" cy="1163839"/>
          </a:xfrm>
          <a:prstGeom prst="rect">
            <a:avLst/>
          </a:prstGeom>
        </p:spPr>
      </p:pic>
      <p:sp>
        <p:nvSpPr>
          <p:cNvPr id="26" name="矩形 25"/>
          <p:cNvSpPr/>
          <p:nvPr/>
        </p:nvSpPr>
        <p:spPr>
          <a:xfrm>
            <a:off x="7693298" y="75519"/>
            <a:ext cx="2974702" cy="646331"/>
          </a:xfrm>
          <a:prstGeom prst="rect">
            <a:avLst/>
          </a:prstGeom>
        </p:spPr>
        <p:txBody>
          <a:bodyPr wrap="square">
            <a:spAutoFit/>
          </a:bodyPr>
          <a:lstStyle/>
          <a:p>
            <a:r>
              <a:rPr lang="zh-TW" altLang="en-US" dirty="0"/>
              <a:t>http://chico386.pixnet.net/album/photo/171572850</a:t>
            </a:r>
          </a:p>
        </p:txBody>
      </p:sp>
      <p:sp>
        <p:nvSpPr>
          <p:cNvPr id="27" name="橢圓 26"/>
          <p:cNvSpPr/>
          <p:nvPr/>
        </p:nvSpPr>
        <p:spPr>
          <a:xfrm>
            <a:off x="5059535" y="589200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3598708" y="6013893"/>
                <a:ext cx="2032157"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solidFill>
                    <a:srgbClr val="FF0000"/>
                  </a:solidFill>
                </a:endParaRPr>
              </a:p>
            </p:txBody>
          </p:sp>
        </mc:Choice>
        <mc:Fallback>
          <p:sp>
            <p:nvSpPr>
              <p:cNvPr id="28" name="文字方塊 27"/>
              <p:cNvSpPr txBox="1">
                <a:spLocks noRot="1" noChangeAspect="1" noMove="1" noResize="1" noEditPoints="1" noAdjustHandles="1" noChangeArrowheads="1" noChangeShapeType="1" noTextEdit="1"/>
              </p:cNvSpPr>
              <p:nvPr/>
            </p:nvSpPr>
            <p:spPr>
              <a:xfrm>
                <a:off x="3598708" y="6013893"/>
                <a:ext cx="2032157" cy="79355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6872695" y="2899588"/>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0</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6872695" y="2899588"/>
                <a:ext cx="3322139" cy="793551"/>
              </a:xfrm>
              <a:prstGeom prst="rect">
                <a:avLst/>
              </a:prstGeom>
              <a:blipFill>
                <a:blip r:embed="rId9"/>
                <a:stretch>
                  <a:fillRect/>
                </a:stretch>
              </a:blipFill>
            </p:spPr>
            <p:txBody>
              <a:bodyPr/>
              <a:lstStyle/>
              <a:p>
                <a:r>
                  <a:rPr lang="zh-TW" altLang="en-US">
                    <a:noFill/>
                  </a:rPr>
                  <a:t> </a:t>
                </a:r>
              </a:p>
            </p:txBody>
          </p:sp>
        </mc:Fallback>
      </mc:AlternateContent>
      <p:sp>
        <p:nvSpPr>
          <p:cNvPr id="30" name="文字方塊 29"/>
          <p:cNvSpPr txBox="1"/>
          <p:nvPr/>
        </p:nvSpPr>
        <p:spPr>
          <a:xfrm>
            <a:off x="5589081" y="5566011"/>
            <a:ext cx="2377921"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l-GR" altLang="zh-TW" sz="2800" dirty="0"/>
              <a:t>η</a:t>
            </a:r>
            <a:r>
              <a:rPr lang="en-US" altLang="zh-TW" sz="2800" dirty="0"/>
              <a:t> is called “</a:t>
            </a:r>
            <a:r>
              <a:rPr lang="en-US" altLang="zh-TW" sz="2800" b="1" i="1" dirty="0"/>
              <a:t>learning rate</a:t>
            </a: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31" name="矩形 30"/>
              <p:cNvSpPr/>
              <p:nvPr/>
            </p:nvSpPr>
            <p:spPr>
              <a:xfrm>
                <a:off x="7772332" y="1356090"/>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31" name="矩形 30"/>
              <p:cNvSpPr>
                <a:spLocks noRot="1" noChangeAspect="1" noMove="1" noResize="1" noEditPoints="1" noAdjustHandles="1" noChangeArrowheads="1" noChangeShapeType="1" noTextEdit="1"/>
              </p:cNvSpPr>
              <p:nvPr/>
            </p:nvSpPr>
            <p:spPr>
              <a:xfrm>
                <a:off x="7772332" y="1356090"/>
                <a:ext cx="2809615" cy="572849"/>
              </a:xfrm>
              <a:prstGeom prst="rect">
                <a:avLst/>
              </a:prstGeom>
              <a:blipFill>
                <a:blip r:embed="rId10"/>
                <a:stretch>
                  <a:fillRect b="-10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6769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p:bldP spid="29" grpId="0"/>
      <p:bldP spid="3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Do not always blame Overfitting</a:t>
            </a:r>
            <a:endParaRPr lang="zh-TW" altLang="en-US" dirty="0"/>
          </a:p>
        </p:txBody>
      </p:sp>
      <p:sp>
        <p:nvSpPr>
          <p:cNvPr id="4" name="矩形 3"/>
          <p:cNvSpPr/>
          <p:nvPr/>
        </p:nvSpPr>
        <p:spPr>
          <a:xfrm>
            <a:off x="2527240" y="5761465"/>
            <a:ext cx="7254109" cy="830997"/>
          </a:xfrm>
          <a:prstGeom prst="rect">
            <a:avLst/>
          </a:prstGeom>
        </p:spPr>
        <p:txBody>
          <a:bodyPr wrap="square">
            <a:spAutoFit/>
          </a:bodyPr>
          <a:lstStyle/>
          <a:p>
            <a:r>
              <a:rPr lang="en-US" altLang="zh-TW" sz="2400" dirty="0">
                <a:solidFill>
                  <a:srgbClr val="000000"/>
                </a:solidFill>
                <a:latin typeface="Lucida Grande"/>
              </a:rPr>
              <a:t>Deep Residual Learning for Image Recognition</a:t>
            </a:r>
          </a:p>
          <a:p>
            <a:r>
              <a:rPr lang="en-US" altLang="zh-TW" sz="2400" dirty="0">
                <a:solidFill>
                  <a:srgbClr val="000000"/>
                </a:solidFill>
                <a:latin typeface="Lucida Grande"/>
              </a:rPr>
              <a:t>http://arxiv.org/abs/1512.03385</a:t>
            </a:r>
          </a:p>
        </p:txBody>
      </p:sp>
      <p:pic>
        <p:nvPicPr>
          <p:cNvPr id="5" name="圖片 4"/>
          <p:cNvPicPr>
            <a:picLocks noChangeAspect="1"/>
          </p:cNvPicPr>
          <p:nvPr/>
        </p:nvPicPr>
        <p:blipFill>
          <a:blip r:embed="rId2"/>
          <a:stretch>
            <a:fillRect/>
          </a:stretch>
        </p:blipFill>
        <p:spPr>
          <a:xfrm>
            <a:off x="6154294" y="2165206"/>
            <a:ext cx="4304735" cy="2920749"/>
          </a:xfrm>
          <a:prstGeom prst="rect">
            <a:avLst/>
          </a:prstGeom>
        </p:spPr>
      </p:pic>
      <p:sp>
        <p:nvSpPr>
          <p:cNvPr id="6" name="文字方塊 5"/>
          <p:cNvSpPr txBox="1"/>
          <p:nvPr/>
        </p:nvSpPr>
        <p:spPr>
          <a:xfrm>
            <a:off x="7363477" y="5068428"/>
            <a:ext cx="2270234" cy="461665"/>
          </a:xfrm>
          <a:prstGeom prst="rect">
            <a:avLst/>
          </a:prstGeom>
          <a:noFill/>
        </p:spPr>
        <p:txBody>
          <a:bodyPr wrap="square" rtlCol="0">
            <a:spAutoFit/>
          </a:bodyPr>
          <a:lstStyle/>
          <a:p>
            <a:pPr algn="ctr"/>
            <a:r>
              <a:rPr lang="en-US" altLang="zh-TW" sz="2400" dirty="0">
                <a:solidFill>
                  <a:srgbClr val="FF0000"/>
                </a:solidFill>
              </a:rPr>
              <a:t>Testing Data</a:t>
            </a:r>
            <a:endParaRPr lang="zh-TW" altLang="en-US" sz="2400" dirty="0">
              <a:solidFill>
                <a:srgbClr val="FF0000"/>
              </a:solidFill>
            </a:endParaRPr>
          </a:p>
        </p:txBody>
      </p:sp>
      <p:sp>
        <p:nvSpPr>
          <p:cNvPr id="7" name="矩形 6"/>
          <p:cNvSpPr/>
          <p:nvPr/>
        </p:nvSpPr>
        <p:spPr>
          <a:xfrm>
            <a:off x="7690275" y="3770868"/>
            <a:ext cx="1915333"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Overfitting?</a:t>
            </a:r>
            <a:endParaRPr lang="zh-TW" altLang="en-US" sz="2800" dirty="0"/>
          </a:p>
        </p:txBody>
      </p:sp>
      <p:pic>
        <p:nvPicPr>
          <p:cNvPr id="8" name="圖片 7"/>
          <p:cNvPicPr>
            <a:picLocks noChangeAspect="1"/>
          </p:cNvPicPr>
          <p:nvPr/>
        </p:nvPicPr>
        <p:blipFill>
          <a:blip r:embed="rId3"/>
          <a:stretch>
            <a:fillRect/>
          </a:stretch>
        </p:blipFill>
        <p:spPr>
          <a:xfrm>
            <a:off x="1639443" y="2101579"/>
            <a:ext cx="4514850" cy="3048000"/>
          </a:xfrm>
          <a:prstGeom prst="rect">
            <a:avLst/>
          </a:prstGeom>
        </p:spPr>
      </p:pic>
      <p:sp>
        <p:nvSpPr>
          <p:cNvPr id="9" name="文字方塊 8"/>
          <p:cNvSpPr txBox="1"/>
          <p:nvPr/>
        </p:nvSpPr>
        <p:spPr>
          <a:xfrm>
            <a:off x="3016837" y="5115134"/>
            <a:ext cx="2270234" cy="461665"/>
          </a:xfrm>
          <a:prstGeom prst="rect">
            <a:avLst/>
          </a:prstGeom>
          <a:noFill/>
        </p:spPr>
        <p:txBody>
          <a:bodyPr wrap="square" rtlCol="0">
            <a:spAutoFit/>
          </a:bodyPr>
          <a:lstStyle/>
          <a:p>
            <a:pPr algn="ctr"/>
            <a:r>
              <a:rPr lang="en-US" altLang="zh-TW" sz="2400" dirty="0">
                <a:solidFill>
                  <a:srgbClr val="FF0000"/>
                </a:solidFill>
              </a:rPr>
              <a:t>Training Data</a:t>
            </a:r>
            <a:endParaRPr lang="zh-TW" altLang="en-US" sz="2400" dirty="0">
              <a:solidFill>
                <a:srgbClr val="FF0000"/>
              </a:solidFill>
            </a:endParaRPr>
          </a:p>
        </p:txBody>
      </p:sp>
      <p:sp>
        <p:nvSpPr>
          <p:cNvPr id="10" name="矩形 9"/>
          <p:cNvSpPr/>
          <p:nvPr/>
        </p:nvSpPr>
        <p:spPr>
          <a:xfrm>
            <a:off x="4061302" y="1902561"/>
            <a:ext cx="2197076"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Not well trained</a:t>
            </a:r>
            <a:endParaRPr lang="zh-TW" altLang="en-US" sz="2400" dirty="0"/>
          </a:p>
        </p:txBody>
      </p:sp>
      <p:cxnSp>
        <p:nvCxnSpPr>
          <p:cNvPr id="12" name="直線單箭頭接點 11"/>
          <p:cNvCxnSpPr>
            <a:endCxn id="10" idx="2"/>
          </p:cNvCxnSpPr>
          <p:nvPr/>
        </p:nvCxnSpPr>
        <p:spPr>
          <a:xfrm flipV="1">
            <a:off x="4151954" y="2364226"/>
            <a:ext cx="1007886" cy="8542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2" descr="http://www.mobanwang.com/icon/UploadFiles_8971/200909/200909032240083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55574" y="3654071"/>
            <a:ext cx="784733" cy="7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50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4901631" y="5367455"/>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4"/>
          <a:stretch>
            <a:fillRect/>
          </a:stretch>
        </p:blipFill>
        <p:spPr>
          <a:xfrm>
            <a:off x="8420712" y="147047"/>
            <a:ext cx="728093" cy="686595"/>
          </a:xfrm>
          <a:prstGeom prst="rect">
            <a:avLst/>
          </a:prstGeom>
        </p:spPr>
      </p:pic>
      <p:sp>
        <p:nvSpPr>
          <p:cNvPr id="24" name="右彎箭號 23"/>
          <p:cNvSpPr/>
          <p:nvPr/>
        </p:nvSpPr>
        <p:spPr>
          <a:xfrm flipV="1">
            <a:off x="3824119" y="5296741"/>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2" name="文字方塊 31"/>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 name="文字方塊 2"/>
          <p:cNvSpPr txBox="1"/>
          <p:nvPr/>
        </p:nvSpPr>
        <p:spPr>
          <a:xfrm>
            <a:off x="2370383" y="2104813"/>
            <a:ext cx="3957538"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800" dirty="0"/>
              <a:t>Different approaches for different problems.</a:t>
            </a:r>
            <a:endParaRPr lang="zh-TW" altLang="en-US" sz="2800" dirty="0"/>
          </a:p>
        </p:txBody>
      </p:sp>
      <p:sp>
        <p:nvSpPr>
          <p:cNvPr id="4" name="文字方塊 3"/>
          <p:cNvSpPr txBox="1"/>
          <p:nvPr/>
        </p:nvSpPr>
        <p:spPr>
          <a:xfrm>
            <a:off x="2445212" y="3388785"/>
            <a:ext cx="3776417" cy="830997"/>
          </a:xfrm>
          <a:prstGeom prst="rect">
            <a:avLst/>
          </a:prstGeom>
          <a:noFill/>
        </p:spPr>
        <p:txBody>
          <a:bodyPr wrap="square" rtlCol="0">
            <a:spAutoFit/>
          </a:bodyPr>
          <a:lstStyle/>
          <a:p>
            <a:r>
              <a:rPr lang="en-US" altLang="zh-TW" sz="2400" dirty="0">
                <a:solidFill>
                  <a:srgbClr val="FF0000"/>
                </a:solidFill>
              </a:rPr>
              <a:t>e.g. dropout for good results on testing data</a:t>
            </a:r>
            <a:endParaRPr lang="zh-TW" altLang="en-US" sz="2400" dirty="0">
              <a:solidFill>
                <a:srgbClr val="FF0000"/>
              </a:solidFill>
            </a:endParaRPr>
          </a:p>
        </p:txBody>
      </p:sp>
      <p:cxnSp>
        <p:nvCxnSpPr>
          <p:cNvPr id="33" name="直線單箭頭接點 32"/>
          <p:cNvCxnSpPr>
            <a:endCxn id="9" idx="1"/>
          </p:cNvCxnSpPr>
          <p:nvPr/>
        </p:nvCxnSpPr>
        <p:spPr>
          <a:xfrm flipV="1">
            <a:off x="6335759" y="2292626"/>
            <a:ext cx="1185408" cy="2892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3" idx="3"/>
            <a:endCxn id="10" idx="1"/>
          </p:cNvCxnSpPr>
          <p:nvPr/>
        </p:nvCxnSpPr>
        <p:spPr>
          <a:xfrm>
            <a:off x="6327921" y="2581867"/>
            <a:ext cx="1202566" cy="18928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67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80343" y="4164592"/>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8420712" y="147047"/>
            <a:ext cx="728093" cy="686595"/>
          </a:xfrm>
          <a:prstGeom prst="rect">
            <a:avLst/>
          </a:prstGeom>
        </p:spPr>
      </p:pic>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7388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7388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2479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6620245"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2385537" y="1235377"/>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2478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6608206"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2555420" y="4329046"/>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0011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Hard to get the power of Deep …</a:t>
            </a:r>
            <a:endParaRPr lang="zh-TW" altLang="en-US" dirty="0"/>
          </a:p>
        </p:txBody>
      </p:sp>
      <p:pic>
        <p:nvPicPr>
          <p:cNvPr id="7" name="圖片 6"/>
          <p:cNvPicPr>
            <a:picLocks noChangeAspect="1"/>
          </p:cNvPicPr>
          <p:nvPr/>
        </p:nvPicPr>
        <p:blipFill>
          <a:blip r:embed="rId3"/>
          <a:stretch>
            <a:fillRect/>
          </a:stretch>
        </p:blipFill>
        <p:spPr>
          <a:xfrm>
            <a:off x="2217482" y="1464948"/>
            <a:ext cx="7968584" cy="5191653"/>
          </a:xfrm>
          <a:prstGeom prst="rect">
            <a:avLst/>
          </a:prstGeom>
        </p:spPr>
      </p:pic>
      <p:sp>
        <p:nvSpPr>
          <p:cNvPr id="3" name="文字方塊 2"/>
          <p:cNvSpPr txBox="1"/>
          <p:nvPr/>
        </p:nvSpPr>
        <p:spPr>
          <a:xfrm>
            <a:off x="2217482" y="5152601"/>
            <a:ext cx="7968584"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Deeper usually does not imply better.</a:t>
            </a:r>
            <a:endParaRPr lang="zh-TW" altLang="en-US" sz="2800" dirty="0"/>
          </a:p>
        </p:txBody>
      </p:sp>
      <p:sp>
        <p:nvSpPr>
          <p:cNvPr id="4" name="矩形 3"/>
          <p:cNvSpPr/>
          <p:nvPr/>
        </p:nvSpPr>
        <p:spPr>
          <a:xfrm>
            <a:off x="3916486" y="3535846"/>
            <a:ext cx="3754315" cy="6548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Results on Training Data</a:t>
            </a:r>
            <a:endParaRPr lang="zh-TW" altLang="en-US" sz="2800" dirty="0"/>
          </a:p>
        </p:txBody>
      </p:sp>
      <p:cxnSp>
        <p:nvCxnSpPr>
          <p:cNvPr id="6" name="直線單箭頭接點 5"/>
          <p:cNvCxnSpPr>
            <a:stCxn id="4" idx="0"/>
          </p:cNvCxnSpPr>
          <p:nvPr/>
        </p:nvCxnSpPr>
        <p:spPr>
          <a:xfrm flipV="1">
            <a:off x="5793644" y="2790511"/>
            <a:ext cx="721457" cy="745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129" name="矩形圖說文字 128"/>
          <p:cNvSpPr/>
          <p:nvPr/>
        </p:nvSpPr>
        <p:spPr>
          <a:xfrm>
            <a:off x="6058705" y="4341997"/>
            <a:ext cx="2643016" cy="535965"/>
          </a:xfrm>
          <a:prstGeom prst="wedgeRectCallout">
            <a:avLst>
              <a:gd name="adj1" fmla="val -190"/>
              <a:gd name="adj2" fmla="val -17915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Larger gradients</a:t>
            </a:r>
            <a:endParaRPr lang="zh-TW" altLang="en-US" sz="2400" dirty="0"/>
          </a:p>
        </p:txBody>
      </p:sp>
      <p:sp>
        <p:nvSpPr>
          <p:cNvPr id="131" name="矩形 130"/>
          <p:cNvSpPr/>
          <p:nvPr/>
        </p:nvSpPr>
        <p:spPr>
          <a:xfrm>
            <a:off x="2526763" y="5683083"/>
            <a:ext cx="2643016" cy="5572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Almost random</a:t>
            </a:r>
            <a:endParaRPr lang="zh-TW" altLang="en-US" sz="2400" dirty="0"/>
          </a:p>
        </p:txBody>
      </p:sp>
      <p:sp>
        <p:nvSpPr>
          <p:cNvPr id="132" name="矩形 131"/>
          <p:cNvSpPr/>
          <p:nvPr/>
        </p:nvSpPr>
        <p:spPr>
          <a:xfrm>
            <a:off x="6066371" y="5677619"/>
            <a:ext cx="2635350"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Already converge</a:t>
            </a:r>
            <a:endParaRPr lang="zh-TW" altLang="en-US" sz="2400" dirty="0"/>
          </a:p>
        </p:txBody>
      </p:sp>
      <p:sp>
        <p:nvSpPr>
          <p:cNvPr id="133" name="文字方塊 132"/>
          <p:cNvSpPr txBox="1"/>
          <p:nvPr/>
        </p:nvSpPr>
        <p:spPr>
          <a:xfrm>
            <a:off x="7940422" y="6198512"/>
            <a:ext cx="254535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schemeClr val="bg1"/>
                </a:solidFill>
              </a:rPr>
              <a:t>based on random!?</a:t>
            </a:r>
            <a:endParaRPr lang="zh-TW" altLang="en-US" sz="2400" dirty="0">
              <a:solidFill>
                <a:schemeClr val="bg1"/>
              </a:solidFill>
            </a:endParaRPr>
          </a:p>
        </p:txBody>
      </p:sp>
      <p:sp>
        <p:nvSpPr>
          <p:cNvPr id="134" name="矩形 133"/>
          <p:cNvSpPr/>
          <p:nvPr/>
        </p:nvSpPr>
        <p:spPr>
          <a:xfrm>
            <a:off x="2526763" y="5022157"/>
            <a:ext cx="2643016" cy="5584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Learn very slow</a:t>
            </a:r>
            <a:endParaRPr lang="zh-TW" altLang="en-US" sz="2400" dirty="0"/>
          </a:p>
        </p:txBody>
      </p:sp>
      <p:sp>
        <p:nvSpPr>
          <p:cNvPr id="136" name="矩形 135"/>
          <p:cNvSpPr/>
          <p:nvPr/>
        </p:nvSpPr>
        <p:spPr>
          <a:xfrm>
            <a:off x="6061997" y="5023425"/>
            <a:ext cx="2639725" cy="55721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Learn very fast</a:t>
            </a:r>
            <a:endParaRPr lang="zh-TW" altLang="en-US" sz="2400" dirty="0"/>
          </a:p>
        </p:txBody>
      </p:sp>
      <p:sp>
        <p:nvSpPr>
          <p:cNvPr id="137" name="矩形 136"/>
          <p:cNvSpPr/>
          <p:nvPr/>
        </p:nvSpPr>
        <p:spPr>
          <a:xfrm>
            <a:off x="4420306" y="152193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8" name="矩形 137"/>
          <p:cNvSpPr/>
          <p:nvPr/>
        </p:nvSpPr>
        <p:spPr>
          <a:xfrm>
            <a:off x="5745892" y="150558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9" name="矩形 138"/>
          <p:cNvSpPr/>
          <p:nvPr/>
        </p:nvSpPr>
        <p:spPr>
          <a:xfrm>
            <a:off x="7779229" y="153272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1" name="矩形 140"/>
          <p:cNvSpPr/>
          <p:nvPr/>
        </p:nvSpPr>
        <p:spPr>
          <a:xfrm>
            <a:off x="3237204" y="154957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2" name="直線單箭頭接點 141"/>
          <p:cNvCxnSpPr/>
          <p:nvPr/>
        </p:nvCxnSpPr>
        <p:spPr>
          <a:xfrm>
            <a:off x="8166037" y="258114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p:cNvCxnSpPr/>
          <p:nvPr/>
        </p:nvCxnSpPr>
        <p:spPr>
          <a:xfrm>
            <a:off x="8275353" y="382703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a:off x="8142153" y="180234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3305591" y="226726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6" name="矩形 145"/>
          <p:cNvSpPr/>
          <p:nvPr/>
        </p:nvSpPr>
        <p:spPr>
          <a:xfrm>
            <a:off x="3311409" y="169693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7" name="Object 12"/>
          <p:cNvGraphicFramePr>
            <a:graphicFrameLocks noChangeAspect="1"/>
          </p:cNvGraphicFramePr>
          <p:nvPr>
            <p:extLst/>
          </p:nvPr>
        </p:nvGraphicFramePr>
        <p:xfrm>
          <a:off x="3324108" y="1601689"/>
          <a:ext cx="325438" cy="461962"/>
        </p:xfrm>
        <a:graphic>
          <a:graphicData uri="http://schemas.openxmlformats.org/presentationml/2006/ole">
            <mc:AlternateContent xmlns:mc="http://schemas.openxmlformats.org/markup-compatibility/2006">
              <mc:Choice xmlns:v="urn:schemas-microsoft-com:vml" Requires="v">
                <p:oleObj spid="_x0000_s31746" name="方程式" r:id="rId4" imgW="152280" imgH="215640" progId="Equation.3">
                  <p:embed/>
                </p:oleObj>
              </mc:Choice>
              <mc:Fallback>
                <p:oleObj name="方程式" r:id="rId4" imgW="152280" imgH="215640" progId="Equation.3">
                  <p:embed/>
                  <p:pic>
                    <p:nvPicPr>
                      <p:cNvPr id="147" name="Object 12"/>
                      <p:cNvPicPr>
                        <a:picLocks noChangeAspect="1" noChangeArrowheads="1"/>
                      </p:cNvPicPr>
                      <p:nvPr/>
                    </p:nvPicPr>
                    <p:blipFill>
                      <a:blip r:embed="rId5"/>
                      <a:srcRect/>
                      <a:stretch>
                        <a:fillRect/>
                      </a:stretch>
                    </p:blipFill>
                    <p:spPr bwMode="auto">
                      <a:xfrm>
                        <a:off x="3324108" y="16016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 name="Object 12"/>
          <p:cNvGraphicFramePr>
            <a:graphicFrameLocks noChangeAspect="1"/>
          </p:cNvGraphicFramePr>
          <p:nvPr>
            <p:extLst/>
          </p:nvPr>
        </p:nvGraphicFramePr>
        <p:xfrm>
          <a:off x="3329405" y="2184419"/>
          <a:ext cx="352425" cy="461963"/>
        </p:xfrm>
        <a:graphic>
          <a:graphicData uri="http://schemas.openxmlformats.org/presentationml/2006/ole">
            <mc:AlternateContent xmlns:mc="http://schemas.openxmlformats.org/markup-compatibility/2006">
              <mc:Choice xmlns:v="urn:schemas-microsoft-com:vml" Requires="v">
                <p:oleObj spid="_x0000_s31747" name="方程式" r:id="rId6" imgW="164880" imgH="215640" progId="Equation.3">
                  <p:embed/>
                </p:oleObj>
              </mc:Choice>
              <mc:Fallback>
                <p:oleObj name="方程式" r:id="rId6" imgW="164880" imgH="215640" progId="Equation.3">
                  <p:embed/>
                  <p:pic>
                    <p:nvPicPr>
                      <p:cNvPr id="148" name="Object 12"/>
                      <p:cNvPicPr>
                        <a:picLocks noChangeAspect="1" noChangeArrowheads="1"/>
                      </p:cNvPicPr>
                      <p:nvPr/>
                    </p:nvPicPr>
                    <p:blipFill>
                      <a:blip r:embed="rId7"/>
                      <a:srcRect/>
                      <a:stretch>
                        <a:fillRect/>
                      </a:stretch>
                    </p:blipFill>
                    <p:spPr bwMode="auto">
                      <a:xfrm>
                        <a:off x="3329405" y="218441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9" name="橢圓 148"/>
          <p:cNvSpPr/>
          <p:nvPr/>
        </p:nvSpPr>
        <p:spPr>
          <a:xfrm>
            <a:off x="4517416" y="153293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0" name="橢圓 149"/>
          <p:cNvSpPr/>
          <p:nvPr/>
        </p:nvSpPr>
        <p:spPr>
          <a:xfrm>
            <a:off x="4519758" y="23115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1" name="橢圓 150"/>
          <p:cNvSpPr/>
          <p:nvPr/>
        </p:nvSpPr>
        <p:spPr>
          <a:xfrm>
            <a:off x="4508125" y="353951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2" name="文字方塊 151"/>
          <p:cNvSpPr txBox="1"/>
          <p:nvPr/>
        </p:nvSpPr>
        <p:spPr>
          <a:xfrm rot="5400000">
            <a:off x="4505379"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3" name="矩形 152"/>
          <p:cNvSpPr/>
          <p:nvPr/>
        </p:nvSpPr>
        <p:spPr>
          <a:xfrm>
            <a:off x="3315116" y="36650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4" name="Object 12"/>
          <p:cNvGraphicFramePr>
            <a:graphicFrameLocks noChangeAspect="1"/>
          </p:cNvGraphicFramePr>
          <p:nvPr>
            <p:extLst/>
          </p:nvPr>
        </p:nvGraphicFramePr>
        <p:xfrm>
          <a:off x="3312000" y="3568771"/>
          <a:ext cx="407988" cy="488950"/>
        </p:xfrm>
        <a:graphic>
          <a:graphicData uri="http://schemas.openxmlformats.org/presentationml/2006/ole">
            <mc:AlternateContent xmlns:mc="http://schemas.openxmlformats.org/markup-compatibility/2006">
              <mc:Choice xmlns:v="urn:schemas-microsoft-com:vml" Requires="v">
                <p:oleObj spid="_x0000_s31748" name="方程式" r:id="rId8" imgW="190440" imgH="228600" progId="Equation.3">
                  <p:embed/>
                </p:oleObj>
              </mc:Choice>
              <mc:Fallback>
                <p:oleObj name="方程式" r:id="rId8" imgW="190440" imgH="228600" progId="Equation.3">
                  <p:embed/>
                  <p:pic>
                    <p:nvPicPr>
                      <p:cNvPr id="154" name="Object 12"/>
                      <p:cNvPicPr>
                        <a:picLocks noChangeAspect="1" noChangeArrowheads="1"/>
                      </p:cNvPicPr>
                      <p:nvPr/>
                    </p:nvPicPr>
                    <p:blipFill>
                      <a:blip r:embed="rId9"/>
                      <a:srcRect/>
                      <a:stretch>
                        <a:fillRect/>
                      </a:stretch>
                    </p:blipFill>
                    <p:spPr bwMode="auto">
                      <a:xfrm>
                        <a:off x="3312000" y="356877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 name="文字方塊 154"/>
          <p:cNvSpPr txBox="1"/>
          <p:nvPr/>
        </p:nvSpPr>
        <p:spPr>
          <a:xfrm rot="5400000">
            <a:off x="3191049" y="29499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6" name="橢圓 155"/>
          <p:cNvSpPr/>
          <p:nvPr/>
        </p:nvSpPr>
        <p:spPr>
          <a:xfrm>
            <a:off x="5832978" y="153293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7" name="橢圓 156"/>
          <p:cNvSpPr/>
          <p:nvPr/>
        </p:nvSpPr>
        <p:spPr>
          <a:xfrm>
            <a:off x="5835320" y="231150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8" name="橢圓 157"/>
          <p:cNvSpPr/>
          <p:nvPr/>
        </p:nvSpPr>
        <p:spPr>
          <a:xfrm>
            <a:off x="5823687" y="353951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9" name="文字方塊 158"/>
          <p:cNvSpPr txBox="1"/>
          <p:nvPr/>
        </p:nvSpPr>
        <p:spPr>
          <a:xfrm rot="5400000">
            <a:off x="5820941" y="29618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0" name="橢圓 159"/>
          <p:cNvSpPr/>
          <p:nvPr/>
        </p:nvSpPr>
        <p:spPr>
          <a:xfrm>
            <a:off x="7855073" y="15246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1" name="橢圓 160"/>
          <p:cNvSpPr/>
          <p:nvPr/>
        </p:nvSpPr>
        <p:spPr>
          <a:xfrm>
            <a:off x="7857415" y="228453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2" name="橢圓 161"/>
          <p:cNvSpPr/>
          <p:nvPr/>
        </p:nvSpPr>
        <p:spPr>
          <a:xfrm>
            <a:off x="7864443" y="353120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3" name="文字方塊 162"/>
          <p:cNvSpPr txBox="1"/>
          <p:nvPr/>
        </p:nvSpPr>
        <p:spPr>
          <a:xfrm rot="5400000">
            <a:off x="7861697" y="295033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4" name="文字方塊 163"/>
          <p:cNvSpPr txBox="1"/>
          <p:nvPr/>
        </p:nvSpPr>
        <p:spPr>
          <a:xfrm>
            <a:off x="6405024" y="147435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5" name="文字方塊 164"/>
          <p:cNvSpPr txBox="1"/>
          <p:nvPr/>
        </p:nvSpPr>
        <p:spPr>
          <a:xfrm>
            <a:off x="6422647" y="22598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6" name="文字方塊 165"/>
          <p:cNvSpPr txBox="1"/>
          <p:nvPr/>
        </p:nvSpPr>
        <p:spPr>
          <a:xfrm>
            <a:off x="6434827" y="351614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67" name="直線單箭頭接點 166"/>
          <p:cNvCxnSpPr>
            <a:stCxn id="149" idx="6"/>
            <a:endCxn id="156" idx="2"/>
          </p:cNvCxnSpPr>
          <p:nvPr/>
        </p:nvCxnSpPr>
        <p:spPr>
          <a:xfrm>
            <a:off x="5091574" y="182001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p:nvPr/>
        </p:nvCxnSpPr>
        <p:spPr>
          <a:xfrm>
            <a:off x="5091574" y="261176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p:nvPr/>
        </p:nvCxnSpPr>
        <p:spPr>
          <a:xfrm>
            <a:off x="5082283" y="383373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p:cNvCxnSpPr>
            <a:stCxn id="150" idx="6"/>
            <a:endCxn id="156" idx="2"/>
          </p:cNvCxnSpPr>
          <p:nvPr/>
        </p:nvCxnSpPr>
        <p:spPr>
          <a:xfrm flipV="1">
            <a:off x="5093916" y="182001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線單箭頭接點 170"/>
          <p:cNvCxnSpPr>
            <a:stCxn id="149" idx="6"/>
            <a:endCxn id="157" idx="2"/>
          </p:cNvCxnSpPr>
          <p:nvPr/>
        </p:nvCxnSpPr>
        <p:spPr>
          <a:xfrm>
            <a:off x="5091574" y="182001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149" idx="6"/>
            <a:endCxn id="158" idx="2"/>
          </p:cNvCxnSpPr>
          <p:nvPr/>
        </p:nvCxnSpPr>
        <p:spPr>
          <a:xfrm>
            <a:off x="5091575" y="182001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p:cNvCxnSpPr>
            <a:stCxn id="150" idx="6"/>
            <a:endCxn id="158" idx="2"/>
          </p:cNvCxnSpPr>
          <p:nvPr/>
        </p:nvCxnSpPr>
        <p:spPr>
          <a:xfrm>
            <a:off x="5093917" y="259858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p:cNvCxnSpPr>
            <a:stCxn id="151" idx="6"/>
            <a:endCxn id="156" idx="2"/>
          </p:cNvCxnSpPr>
          <p:nvPr/>
        </p:nvCxnSpPr>
        <p:spPr>
          <a:xfrm flipV="1">
            <a:off x="5082284" y="182001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p:cNvCxnSpPr>
            <a:stCxn id="151" idx="6"/>
            <a:endCxn id="157" idx="2"/>
          </p:cNvCxnSpPr>
          <p:nvPr/>
        </p:nvCxnSpPr>
        <p:spPr>
          <a:xfrm flipV="1">
            <a:off x="5082284" y="259858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a:endCxn id="149" idx="2"/>
          </p:cNvCxnSpPr>
          <p:nvPr/>
        </p:nvCxnSpPr>
        <p:spPr>
          <a:xfrm flipV="1">
            <a:off x="3658016" y="182001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46" idx="3"/>
            <a:endCxn id="150" idx="2"/>
          </p:cNvCxnSpPr>
          <p:nvPr/>
        </p:nvCxnSpPr>
        <p:spPr>
          <a:xfrm>
            <a:off x="3654310" y="186838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46" idx="3"/>
            <a:endCxn id="151" idx="2"/>
          </p:cNvCxnSpPr>
          <p:nvPr/>
        </p:nvCxnSpPr>
        <p:spPr>
          <a:xfrm>
            <a:off x="3654309" y="186838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48" idx="3"/>
            <a:endCxn id="149" idx="2"/>
          </p:cNvCxnSpPr>
          <p:nvPr/>
        </p:nvCxnSpPr>
        <p:spPr>
          <a:xfrm flipV="1">
            <a:off x="3681830" y="182001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stCxn id="145" idx="3"/>
            <a:endCxn id="150" idx="2"/>
          </p:cNvCxnSpPr>
          <p:nvPr/>
        </p:nvCxnSpPr>
        <p:spPr>
          <a:xfrm>
            <a:off x="3648492" y="243871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stCxn id="145" idx="3"/>
            <a:endCxn id="151" idx="2"/>
          </p:cNvCxnSpPr>
          <p:nvPr/>
        </p:nvCxnSpPr>
        <p:spPr>
          <a:xfrm>
            <a:off x="3648491" y="243871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stCxn id="154" idx="3"/>
            <a:endCxn id="149" idx="2"/>
          </p:cNvCxnSpPr>
          <p:nvPr/>
        </p:nvCxnSpPr>
        <p:spPr>
          <a:xfrm flipV="1">
            <a:off x="3719988" y="182001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54" idx="3"/>
            <a:endCxn id="150" idx="2"/>
          </p:cNvCxnSpPr>
          <p:nvPr/>
        </p:nvCxnSpPr>
        <p:spPr>
          <a:xfrm flipV="1">
            <a:off x="3693620" y="259858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54" idx="3"/>
            <a:endCxn id="151" idx="2"/>
          </p:cNvCxnSpPr>
          <p:nvPr/>
        </p:nvCxnSpPr>
        <p:spPr>
          <a:xfrm>
            <a:off x="3693619" y="381319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8852776" y="1489235"/>
            <a:ext cx="642352" cy="2587672"/>
            <a:chOff x="7668524" y="1462486"/>
            <a:chExt cx="642352" cy="2587672"/>
          </a:xfrm>
        </p:grpSpPr>
        <p:sp>
          <p:nvSpPr>
            <p:cNvPr id="185"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6"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87"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88"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189" name="直線單箭頭接點 188"/>
          <p:cNvCxnSpPr/>
          <p:nvPr/>
        </p:nvCxnSpPr>
        <p:spPr>
          <a:xfrm>
            <a:off x="7115673" y="183159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p:nvPr/>
        </p:nvCxnSpPr>
        <p:spPr>
          <a:xfrm>
            <a:off x="7115673" y="262335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p:nvPr/>
        </p:nvCxnSpPr>
        <p:spPr>
          <a:xfrm>
            <a:off x="7106382" y="384531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p:cNvCxnSpPr/>
          <p:nvPr/>
        </p:nvCxnSpPr>
        <p:spPr>
          <a:xfrm flipV="1">
            <a:off x="7118015" y="183159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p:cNvCxnSpPr/>
          <p:nvPr/>
        </p:nvCxnSpPr>
        <p:spPr>
          <a:xfrm>
            <a:off x="7115673" y="183159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p:cNvCxnSpPr/>
          <p:nvPr/>
        </p:nvCxnSpPr>
        <p:spPr>
          <a:xfrm>
            <a:off x="7115674" y="183159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p:cNvCxnSpPr/>
          <p:nvPr/>
        </p:nvCxnSpPr>
        <p:spPr>
          <a:xfrm>
            <a:off x="7118016" y="261016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195"/>
          <p:cNvCxnSpPr/>
          <p:nvPr/>
        </p:nvCxnSpPr>
        <p:spPr>
          <a:xfrm flipV="1">
            <a:off x="7106383" y="183159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p:cNvCxnSpPr/>
          <p:nvPr/>
        </p:nvCxnSpPr>
        <p:spPr>
          <a:xfrm flipV="1">
            <a:off x="7106383" y="261016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圖說文字 127"/>
          <p:cNvSpPr/>
          <p:nvPr/>
        </p:nvSpPr>
        <p:spPr>
          <a:xfrm>
            <a:off x="2526763" y="4327557"/>
            <a:ext cx="2643016" cy="564847"/>
          </a:xfrm>
          <a:prstGeom prst="wedgeRectCallout">
            <a:avLst>
              <a:gd name="adj1" fmla="val 4384"/>
              <a:gd name="adj2" fmla="val -20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Tree>
    <p:extLst>
      <p:ext uri="{BB962C8B-B14F-4D97-AF65-F5344CB8AC3E}">
        <p14:creationId xmlns:p14="http://schemas.microsoft.com/office/powerpoint/2010/main" val="214826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129"/>
          <p:cNvSpPr/>
          <p:nvPr/>
        </p:nvSpPr>
        <p:spPr>
          <a:xfrm>
            <a:off x="9483846" y="1876481"/>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9" name="矩形 128"/>
          <p:cNvSpPr/>
          <p:nvPr/>
        </p:nvSpPr>
        <p:spPr>
          <a:xfrm>
            <a:off x="7833431" y="1910451"/>
            <a:ext cx="577144" cy="273424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Vanishing Gradient Problem</a:t>
            </a:r>
            <a:endParaRPr lang="zh-TW" altLang="en-US" dirty="0"/>
          </a:p>
        </p:txBody>
      </p:sp>
      <p:sp>
        <p:nvSpPr>
          <p:cNvPr id="61" name="矩形 60"/>
          <p:cNvSpPr/>
          <p:nvPr/>
        </p:nvSpPr>
        <p:spPr>
          <a:xfrm>
            <a:off x="3335753" y="195803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矩形 61"/>
          <p:cNvSpPr/>
          <p:nvPr/>
        </p:nvSpPr>
        <p:spPr>
          <a:xfrm>
            <a:off x="4661339" y="19416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3" name="矩形 62"/>
          <p:cNvSpPr/>
          <p:nvPr/>
        </p:nvSpPr>
        <p:spPr>
          <a:xfrm>
            <a:off x="6694676" y="19688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矩形 63"/>
          <p:cNvSpPr/>
          <p:nvPr/>
        </p:nvSpPr>
        <p:spPr>
          <a:xfrm>
            <a:off x="2152651" y="198567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5" name="直線單箭頭接點 64"/>
          <p:cNvCxnSpPr/>
          <p:nvPr/>
        </p:nvCxnSpPr>
        <p:spPr>
          <a:xfrm>
            <a:off x="7081484" y="3017247"/>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7190800" y="4263137"/>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057600" y="2238444"/>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221038" y="27033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9" name="矩形 68"/>
          <p:cNvSpPr/>
          <p:nvPr/>
        </p:nvSpPr>
        <p:spPr>
          <a:xfrm>
            <a:off x="2226856" y="213303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0" name="Object 12"/>
          <p:cNvGraphicFramePr>
            <a:graphicFrameLocks noChangeAspect="1"/>
          </p:cNvGraphicFramePr>
          <p:nvPr>
            <p:extLst/>
          </p:nvPr>
        </p:nvGraphicFramePr>
        <p:xfrm>
          <a:off x="2239555" y="2037787"/>
          <a:ext cx="325438" cy="461962"/>
        </p:xfrm>
        <a:graphic>
          <a:graphicData uri="http://schemas.openxmlformats.org/presentationml/2006/ole">
            <mc:AlternateContent xmlns:mc="http://schemas.openxmlformats.org/markup-compatibility/2006">
              <mc:Choice xmlns:v="urn:schemas-microsoft-com:vml" Requires="v">
                <p:oleObj spid="_x0000_s32770" name="方程式" r:id="rId3" imgW="152280" imgH="215640" progId="Equation.3">
                  <p:embed/>
                </p:oleObj>
              </mc:Choice>
              <mc:Fallback>
                <p:oleObj name="方程式" r:id="rId3" imgW="152280" imgH="215640" progId="Equation.3">
                  <p:embed/>
                  <p:pic>
                    <p:nvPicPr>
                      <p:cNvPr id="70" name="Object 12"/>
                      <p:cNvPicPr>
                        <a:picLocks noChangeAspect="1" noChangeArrowheads="1"/>
                      </p:cNvPicPr>
                      <p:nvPr/>
                    </p:nvPicPr>
                    <p:blipFill>
                      <a:blip r:embed="rId4"/>
                      <a:srcRect/>
                      <a:stretch>
                        <a:fillRect/>
                      </a:stretch>
                    </p:blipFill>
                    <p:spPr bwMode="auto">
                      <a:xfrm>
                        <a:off x="2239555" y="203778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12"/>
          <p:cNvGraphicFramePr>
            <a:graphicFrameLocks noChangeAspect="1"/>
          </p:cNvGraphicFramePr>
          <p:nvPr>
            <p:extLst/>
          </p:nvPr>
        </p:nvGraphicFramePr>
        <p:xfrm>
          <a:off x="2244852" y="2620517"/>
          <a:ext cx="352425" cy="461963"/>
        </p:xfrm>
        <a:graphic>
          <a:graphicData uri="http://schemas.openxmlformats.org/presentationml/2006/ole">
            <mc:AlternateContent xmlns:mc="http://schemas.openxmlformats.org/markup-compatibility/2006">
              <mc:Choice xmlns:v="urn:schemas-microsoft-com:vml" Requires="v">
                <p:oleObj spid="_x0000_s32771" name="方程式" r:id="rId5" imgW="164880" imgH="215640" progId="Equation.3">
                  <p:embed/>
                </p:oleObj>
              </mc:Choice>
              <mc:Fallback>
                <p:oleObj name="方程式" r:id="rId5" imgW="164880" imgH="215640" progId="Equation.3">
                  <p:embed/>
                  <p:pic>
                    <p:nvPicPr>
                      <p:cNvPr id="71" name="Object 12"/>
                      <p:cNvPicPr>
                        <a:picLocks noChangeAspect="1" noChangeArrowheads="1"/>
                      </p:cNvPicPr>
                      <p:nvPr/>
                    </p:nvPicPr>
                    <p:blipFill>
                      <a:blip r:embed="rId6"/>
                      <a:srcRect/>
                      <a:stretch>
                        <a:fillRect/>
                      </a:stretch>
                    </p:blipFill>
                    <p:spPr bwMode="auto">
                      <a:xfrm>
                        <a:off x="2244852" y="262051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橢圓 71"/>
          <p:cNvSpPr/>
          <p:nvPr/>
        </p:nvSpPr>
        <p:spPr>
          <a:xfrm>
            <a:off x="3432863" y="19690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3" name="橢圓 72"/>
          <p:cNvSpPr/>
          <p:nvPr/>
        </p:nvSpPr>
        <p:spPr>
          <a:xfrm>
            <a:off x="3435205" y="274760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4" name="橢圓 73"/>
          <p:cNvSpPr/>
          <p:nvPr/>
        </p:nvSpPr>
        <p:spPr>
          <a:xfrm>
            <a:off x="3423572" y="39756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文字方塊 74"/>
          <p:cNvSpPr txBox="1"/>
          <p:nvPr/>
        </p:nvSpPr>
        <p:spPr>
          <a:xfrm rot="5400000">
            <a:off x="3420826"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矩形 75"/>
          <p:cNvSpPr/>
          <p:nvPr/>
        </p:nvSpPr>
        <p:spPr>
          <a:xfrm>
            <a:off x="2230563" y="4101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77" name="Object 12"/>
          <p:cNvGraphicFramePr>
            <a:graphicFrameLocks noChangeAspect="1"/>
          </p:cNvGraphicFramePr>
          <p:nvPr>
            <p:extLst/>
          </p:nvPr>
        </p:nvGraphicFramePr>
        <p:xfrm>
          <a:off x="2227447" y="4004869"/>
          <a:ext cx="407988" cy="488950"/>
        </p:xfrm>
        <a:graphic>
          <a:graphicData uri="http://schemas.openxmlformats.org/presentationml/2006/ole">
            <mc:AlternateContent xmlns:mc="http://schemas.openxmlformats.org/markup-compatibility/2006">
              <mc:Choice xmlns:v="urn:schemas-microsoft-com:vml" Requires="v">
                <p:oleObj spid="_x0000_s32772" name="方程式" r:id="rId7" imgW="190440" imgH="228600" progId="Equation.3">
                  <p:embed/>
                </p:oleObj>
              </mc:Choice>
              <mc:Fallback>
                <p:oleObj name="方程式" r:id="rId7" imgW="190440" imgH="228600" progId="Equation.3">
                  <p:embed/>
                  <p:pic>
                    <p:nvPicPr>
                      <p:cNvPr id="77" name="Object 12"/>
                      <p:cNvPicPr>
                        <a:picLocks noChangeAspect="1" noChangeArrowheads="1"/>
                      </p:cNvPicPr>
                      <p:nvPr/>
                    </p:nvPicPr>
                    <p:blipFill>
                      <a:blip r:embed="rId8"/>
                      <a:srcRect/>
                      <a:stretch>
                        <a:fillRect/>
                      </a:stretch>
                    </p:blipFill>
                    <p:spPr bwMode="auto">
                      <a:xfrm>
                        <a:off x="2227447" y="400486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文字方塊 77"/>
          <p:cNvSpPr txBox="1"/>
          <p:nvPr/>
        </p:nvSpPr>
        <p:spPr>
          <a:xfrm rot="5400000">
            <a:off x="2106496" y="338606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9" name="橢圓 78"/>
          <p:cNvSpPr/>
          <p:nvPr/>
        </p:nvSpPr>
        <p:spPr>
          <a:xfrm>
            <a:off x="4748425" y="196903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4750767" y="274760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4739134" y="39756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4736388" y="339790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橢圓 82"/>
          <p:cNvSpPr/>
          <p:nvPr/>
        </p:nvSpPr>
        <p:spPr>
          <a:xfrm>
            <a:off x="6770520" y="196072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橢圓 83"/>
          <p:cNvSpPr/>
          <p:nvPr/>
        </p:nvSpPr>
        <p:spPr>
          <a:xfrm>
            <a:off x="6772862" y="272063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5" name="橢圓 84"/>
          <p:cNvSpPr/>
          <p:nvPr/>
        </p:nvSpPr>
        <p:spPr>
          <a:xfrm>
            <a:off x="6779890" y="396730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6" name="文字方塊 85"/>
          <p:cNvSpPr txBox="1"/>
          <p:nvPr/>
        </p:nvSpPr>
        <p:spPr>
          <a:xfrm rot="5400000">
            <a:off x="6777144" y="33864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7" name="文字方塊 86"/>
          <p:cNvSpPr txBox="1"/>
          <p:nvPr/>
        </p:nvSpPr>
        <p:spPr>
          <a:xfrm>
            <a:off x="5320471" y="1910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5338094" y="26959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9" name="文字方塊 88"/>
          <p:cNvSpPr txBox="1"/>
          <p:nvPr/>
        </p:nvSpPr>
        <p:spPr>
          <a:xfrm>
            <a:off x="5350274" y="3952241"/>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0" name="直線單箭頭接點 89"/>
          <p:cNvCxnSpPr>
            <a:stCxn id="72" idx="6"/>
            <a:endCxn id="79" idx="2"/>
          </p:cNvCxnSpPr>
          <p:nvPr/>
        </p:nvCxnSpPr>
        <p:spPr>
          <a:xfrm>
            <a:off x="4007021" y="225611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4007021" y="304786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97730" y="426983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73" idx="6"/>
            <a:endCxn id="79" idx="2"/>
          </p:cNvCxnSpPr>
          <p:nvPr/>
        </p:nvCxnSpPr>
        <p:spPr>
          <a:xfrm flipV="1">
            <a:off x="4009363" y="225611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72" idx="6"/>
            <a:endCxn id="80" idx="2"/>
          </p:cNvCxnSpPr>
          <p:nvPr/>
        </p:nvCxnSpPr>
        <p:spPr>
          <a:xfrm>
            <a:off x="4007021" y="225611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72" idx="6"/>
            <a:endCxn id="81" idx="2"/>
          </p:cNvCxnSpPr>
          <p:nvPr/>
        </p:nvCxnSpPr>
        <p:spPr>
          <a:xfrm>
            <a:off x="4007022" y="225611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73" idx="6"/>
            <a:endCxn id="81" idx="2"/>
          </p:cNvCxnSpPr>
          <p:nvPr/>
        </p:nvCxnSpPr>
        <p:spPr>
          <a:xfrm>
            <a:off x="4009364" y="303468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4" idx="6"/>
            <a:endCxn id="79" idx="2"/>
          </p:cNvCxnSpPr>
          <p:nvPr/>
        </p:nvCxnSpPr>
        <p:spPr>
          <a:xfrm flipV="1">
            <a:off x="3997731" y="225611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74" idx="6"/>
            <a:endCxn id="80" idx="2"/>
          </p:cNvCxnSpPr>
          <p:nvPr/>
        </p:nvCxnSpPr>
        <p:spPr>
          <a:xfrm flipV="1">
            <a:off x="3997731" y="303468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72" idx="2"/>
          </p:cNvCxnSpPr>
          <p:nvPr/>
        </p:nvCxnSpPr>
        <p:spPr>
          <a:xfrm flipV="1">
            <a:off x="2573463" y="225611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69" idx="3"/>
            <a:endCxn id="73" idx="2"/>
          </p:cNvCxnSpPr>
          <p:nvPr/>
        </p:nvCxnSpPr>
        <p:spPr>
          <a:xfrm>
            <a:off x="2569757" y="230448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69" idx="3"/>
            <a:endCxn id="74" idx="2"/>
          </p:cNvCxnSpPr>
          <p:nvPr/>
        </p:nvCxnSpPr>
        <p:spPr>
          <a:xfrm>
            <a:off x="2569756" y="230448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3"/>
            <a:endCxn id="72" idx="2"/>
          </p:cNvCxnSpPr>
          <p:nvPr/>
        </p:nvCxnSpPr>
        <p:spPr>
          <a:xfrm flipV="1">
            <a:off x="2597277" y="225611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68" idx="3"/>
            <a:endCxn id="73" idx="2"/>
          </p:cNvCxnSpPr>
          <p:nvPr/>
        </p:nvCxnSpPr>
        <p:spPr>
          <a:xfrm>
            <a:off x="2563939" y="287481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8" idx="3"/>
            <a:endCxn id="74" idx="2"/>
          </p:cNvCxnSpPr>
          <p:nvPr/>
        </p:nvCxnSpPr>
        <p:spPr>
          <a:xfrm>
            <a:off x="2563938" y="287481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77" idx="3"/>
            <a:endCxn id="72" idx="2"/>
          </p:cNvCxnSpPr>
          <p:nvPr/>
        </p:nvCxnSpPr>
        <p:spPr>
          <a:xfrm flipV="1">
            <a:off x="2635435" y="225611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77" idx="3"/>
            <a:endCxn id="73" idx="2"/>
          </p:cNvCxnSpPr>
          <p:nvPr/>
        </p:nvCxnSpPr>
        <p:spPr>
          <a:xfrm flipV="1">
            <a:off x="2609067" y="303468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77" idx="3"/>
            <a:endCxn id="74" idx="2"/>
          </p:cNvCxnSpPr>
          <p:nvPr/>
        </p:nvCxnSpPr>
        <p:spPr>
          <a:xfrm>
            <a:off x="2609066" y="424928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群組 107"/>
          <p:cNvGrpSpPr/>
          <p:nvPr/>
        </p:nvGrpSpPr>
        <p:grpSpPr>
          <a:xfrm>
            <a:off x="7768223" y="1925333"/>
            <a:ext cx="642352" cy="2577734"/>
            <a:chOff x="7668524" y="1462486"/>
            <a:chExt cx="642352" cy="2577734"/>
          </a:xfrm>
        </p:grpSpPr>
        <p:sp>
          <p:nvSpPr>
            <p:cNvPr id="109" name="文字方塊 108"/>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10" name="文字方塊 109"/>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baseline="-250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baseline="-250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2" name="文字方塊 111"/>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𝑀</m:t>
                            </m:r>
                          </m:sub>
                        </m:sSub>
                      </m:oMath>
                    </m:oMathPara>
                  </a14:m>
                  <a:endParaRPr lang="zh-TW" altLang="en-US" sz="2800" baseline="-250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1"/>
                  <a:stretch>
                    <a:fillRect/>
                  </a:stretch>
                </a:blipFill>
              </p:spPr>
              <p:txBody>
                <a:bodyPr/>
                <a:lstStyle/>
                <a:p>
                  <a:r>
                    <a:rPr lang="zh-TW" altLang="en-US">
                      <a:noFill/>
                    </a:rPr>
                    <a:t> </a:t>
                  </a:r>
                </a:p>
              </p:txBody>
            </p:sp>
          </mc:Fallback>
        </mc:AlternateContent>
      </p:grpSp>
      <p:cxnSp>
        <p:nvCxnSpPr>
          <p:cNvPr id="113" name="直線單箭頭接點 112"/>
          <p:cNvCxnSpPr/>
          <p:nvPr/>
        </p:nvCxnSpPr>
        <p:spPr>
          <a:xfrm>
            <a:off x="6031120" y="226769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6031120" y="305944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6021829" y="428141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p:nvPr/>
        </p:nvCxnSpPr>
        <p:spPr>
          <a:xfrm flipV="1">
            <a:off x="6033462" y="2267696"/>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16"/>
          <p:cNvCxnSpPr/>
          <p:nvPr/>
        </p:nvCxnSpPr>
        <p:spPr>
          <a:xfrm>
            <a:off x="6031120" y="2267696"/>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6031121" y="2267696"/>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6033463" y="3046266"/>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6021830" y="2267696"/>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6021830" y="3046266"/>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群組 123"/>
          <p:cNvGrpSpPr/>
          <p:nvPr/>
        </p:nvGrpSpPr>
        <p:grpSpPr>
          <a:xfrm>
            <a:off x="9472561" y="1958032"/>
            <a:ext cx="642352" cy="2577734"/>
            <a:chOff x="7668524" y="1462486"/>
            <a:chExt cx="642352" cy="2577734"/>
          </a:xfrm>
        </p:grpSpPr>
        <p:sp>
          <p:nvSpPr>
            <p:cNvPr id="125" name="文字方塊 12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126" name="文字方塊 125"/>
                <p:cNvSpPr txBox="1"/>
                <p:nvPr/>
              </p:nvSpPr>
              <p:spPr>
                <a:xfrm>
                  <a:off x="7679807" y="1462486"/>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1</m:t>
                            </m:r>
                          </m:sub>
                        </m:sSub>
                      </m:oMath>
                    </m:oMathPara>
                  </a14:m>
                  <a:endParaRPr lang="zh-TW" altLang="en-US" sz="2800" baseline="-25000" dirty="0"/>
                </a:p>
              </p:txBody>
            </p:sp>
          </mc:Choice>
          <mc:Fallback xmlns="">
            <p:sp>
              <p:nvSpPr>
                <p:cNvPr id="126" name="文字方塊 125"/>
                <p:cNvSpPr txBox="1">
                  <a:spLocks noRot="1" noChangeAspect="1" noMove="1" noResize="1" noEditPoints="1" noAdjustHandles="1" noChangeArrowheads="1" noChangeShapeType="1" noTextEdit="1"/>
                </p:cNvSpPr>
                <p:nvPr/>
              </p:nvSpPr>
              <p:spPr>
                <a:xfrm>
                  <a:off x="7679807" y="1462486"/>
                  <a:ext cx="631069" cy="51328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p:cNvSpPr txBox="1"/>
                <p:nvPr/>
              </p:nvSpPr>
              <p:spPr>
                <a:xfrm>
                  <a:off x="7668524" y="2260706"/>
                  <a:ext cx="63106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2</m:t>
                            </m:r>
                          </m:sub>
                        </m:sSub>
                      </m:oMath>
                    </m:oMathPara>
                  </a14:m>
                  <a:endParaRPr lang="zh-TW" altLang="en-US" sz="2800" baseline="-25000" dirty="0"/>
                </a:p>
              </p:txBody>
            </p:sp>
          </mc:Choice>
          <mc:Fallback xmlns="">
            <p:sp>
              <p:nvSpPr>
                <p:cNvPr id="127" name="文字方塊 126"/>
                <p:cNvSpPr txBox="1">
                  <a:spLocks noRot="1" noChangeAspect="1" noMove="1" noResize="1" noEditPoints="1" noAdjustHandles="1" noChangeArrowheads="1" noChangeShapeType="1" noTextEdit="1"/>
                </p:cNvSpPr>
                <p:nvPr/>
              </p:nvSpPr>
              <p:spPr>
                <a:xfrm>
                  <a:off x="7668524" y="2260706"/>
                  <a:ext cx="631069" cy="523220"/>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p:cNvSpPr txBox="1"/>
                <p:nvPr/>
              </p:nvSpPr>
              <p:spPr>
                <a:xfrm>
                  <a:off x="7668524" y="3526938"/>
                  <a:ext cx="631069"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𝑀</m:t>
                            </m:r>
                          </m:sub>
                        </m:sSub>
                      </m:oMath>
                    </m:oMathPara>
                  </a14:m>
                  <a:endParaRPr lang="zh-TW" altLang="en-US" sz="2800" baseline="-250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7668524" y="3526938"/>
                  <a:ext cx="631069" cy="513282"/>
                </a:xfrm>
                <a:prstGeom prst="rect">
                  <a:avLst/>
                </a:prstGeom>
                <a:blipFill rotWithShape="0">
                  <a:blip r:embed="rId14"/>
                  <a:stretch>
                    <a:fillRect/>
                  </a:stretch>
                </a:blipFill>
              </p:spPr>
              <p:txBody>
                <a:bodyPr/>
                <a:lstStyle/>
                <a:p>
                  <a:r>
                    <a:rPr lang="zh-TW" altLang="en-US">
                      <a:noFill/>
                    </a:rPr>
                    <a:t> </a:t>
                  </a:r>
                </a:p>
              </p:txBody>
            </p:sp>
          </mc:Fallback>
        </mc:AlternateContent>
      </p:grpSp>
      <p:sp>
        <p:nvSpPr>
          <p:cNvPr id="131" name="左-右雙向箭號 130"/>
          <p:cNvSpPr/>
          <p:nvPr/>
        </p:nvSpPr>
        <p:spPr>
          <a:xfrm>
            <a:off x="8514289" y="2973069"/>
            <a:ext cx="930070" cy="44631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32" name="文字方塊 131"/>
              <p:cNvSpPr txBox="1"/>
              <p:nvPr/>
            </p:nvSpPr>
            <p:spPr>
              <a:xfrm>
                <a:off x="8715834" y="3411154"/>
                <a:ext cx="3611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𝑙</m:t>
                      </m:r>
                    </m:oMath>
                  </m:oMathPara>
                </a14:m>
                <a:endParaRPr lang="zh-TW" altLang="en-US" sz="2400" dirty="0"/>
              </a:p>
            </p:txBody>
          </p:sp>
        </mc:Choice>
        <mc:Fallback>
          <p:sp>
            <p:nvSpPr>
              <p:cNvPr id="132" name="文字方塊 131"/>
              <p:cNvSpPr txBox="1">
                <a:spLocks noRot="1" noChangeAspect="1" noMove="1" noResize="1" noEditPoints="1" noAdjustHandles="1" noChangeArrowheads="1" noChangeShapeType="1" noTextEdit="1"/>
              </p:cNvSpPr>
              <p:nvPr/>
            </p:nvSpPr>
            <p:spPr>
              <a:xfrm>
                <a:off x="8715834" y="3411154"/>
                <a:ext cx="361125" cy="461665"/>
              </a:xfrm>
              <a:prstGeom prst="rect">
                <a:avLst/>
              </a:prstGeom>
              <a:blipFill>
                <a:blip r:embed="rId15"/>
                <a:stretch>
                  <a:fillRect/>
                </a:stretch>
              </a:blipFill>
            </p:spPr>
            <p:txBody>
              <a:bodyPr/>
              <a:lstStyle/>
              <a:p>
                <a:r>
                  <a:rPr lang="zh-TW" altLang="en-US">
                    <a:noFill/>
                  </a:rPr>
                  <a:t> </a:t>
                </a:r>
              </a:p>
            </p:txBody>
          </p:sp>
        </mc:Fallback>
      </mc:AlternateContent>
      <p:sp>
        <p:nvSpPr>
          <p:cNvPr id="133" name="文字方塊 132"/>
          <p:cNvSpPr txBox="1"/>
          <p:nvPr/>
        </p:nvSpPr>
        <p:spPr>
          <a:xfrm>
            <a:off x="2480967" y="5414930"/>
            <a:ext cx="5918325" cy="461665"/>
          </a:xfrm>
          <a:prstGeom prst="rect">
            <a:avLst/>
          </a:prstGeom>
          <a:noFill/>
        </p:spPr>
        <p:txBody>
          <a:bodyPr wrap="square" rtlCol="0">
            <a:spAutoFit/>
          </a:bodyPr>
          <a:lstStyle/>
          <a:p>
            <a:r>
              <a:rPr lang="en-US" altLang="zh-TW" sz="2400" dirty="0"/>
              <a:t>Intuitive way to compute the derivatives …</a:t>
            </a:r>
            <a:endParaRPr lang="zh-TW" altLang="en-US" sz="2400" dirty="0"/>
          </a:p>
        </p:txBody>
      </p:sp>
      <mc:AlternateContent xmlns:mc="http://schemas.openxmlformats.org/markup-compatibility/2006">
        <mc:Choice xmlns:a14="http://schemas.microsoft.com/office/drawing/2010/main" Requires="a14">
          <p:sp>
            <p:nvSpPr>
              <p:cNvPr id="135" name="文字方塊 134"/>
              <p:cNvSpPr txBox="1"/>
              <p:nvPr/>
            </p:nvSpPr>
            <p:spPr>
              <a:xfrm>
                <a:off x="7828413" y="5876594"/>
                <a:ext cx="921663"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m:t>
                      </m:r>
                    </m:oMath>
                  </m:oMathPara>
                </a14:m>
                <a:endParaRPr lang="zh-TW" altLang="en-US" sz="2400" dirty="0"/>
              </a:p>
            </p:txBody>
          </p:sp>
        </mc:Choice>
        <mc:Fallback>
          <p:sp>
            <p:nvSpPr>
              <p:cNvPr id="135" name="文字方塊 134"/>
              <p:cNvSpPr txBox="1">
                <a:spLocks noRot="1" noChangeAspect="1" noMove="1" noResize="1" noEditPoints="1" noAdjustHandles="1" noChangeArrowheads="1" noChangeShapeType="1" noTextEdit="1"/>
              </p:cNvSpPr>
              <p:nvPr/>
            </p:nvSpPr>
            <p:spPr>
              <a:xfrm>
                <a:off x="7828413" y="5876594"/>
                <a:ext cx="921663" cy="702244"/>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8" name="文字方塊 137"/>
              <p:cNvSpPr txBox="1"/>
              <p:nvPr/>
            </p:nvSpPr>
            <p:spPr>
              <a:xfrm>
                <a:off x="2553336" y="4686015"/>
                <a:ext cx="9022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𝑤</m:t>
                      </m:r>
                    </m:oMath>
                  </m:oMathPara>
                </a14:m>
                <a:endParaRPr lang="zh-TW" altLang="en-US" sz="2400" dirty="0"/>
              </a:p>
            </p:txBody>
          </p:sp>
        </mc:Choice>
        <mc:Fallback>
          <p:sp>
            <p:nvSpPr>
              <p:cNvPr id="138" name="文字方塊 137"/>
              <p:cNvSpPr txBox="1">
                <a:spLocks noRot="1" noChangeAspect="1" noMove="1" noResize="1" noEditPoints="1" noAdjustHandles="1" noChangeArrowheads="1" noChangeShapeType="1" noTextEdit="1"/>
              </p:cNvSpPr>
              <p:nvPr/>
            </p:nvSpPr>
            <p:spPr>
              <a:xfrm>
                <a:off x="2553336" y="4686015"/>
                <a:ext cx="902235" cy="461665"/>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9" name="文字方塊 138"/>
              <p:cNvSpPr txBox="1"/>
              <p:nvPr/>
            </p:nvSpPr>
            <p:spPr>
              <a:xfrm>
                <a:off x="8553184" y="3813316"/>
                <a:ext cx="7730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m:t>
                      </m:r>
                    </m:oMath>
                  </m:oMathPara>
                </a14:m>
                <a:endParaRPr lang="zh-TW" altLang="en-US" sz="2400" dirty="0"/>
              </a:p>
            </p:txBody>
          </p:sp>
        </mc:Choice>
        <mc:Fallback>
          <p:sp>
            <p:nvSpPr>
              <p:cNvPr id="139" name="文字方塊 138"/>
              <p:cNvSpPr txBox="1">
                <a:spLocks noRot="1" noChangeAspect="1" noMove="1" noResize="1" noEditPoints="1" noAdjustHandles="1" noChangeArrowheads="1" noChangeShapeType="1" noTextEdit="1"/>
              </p:cNvSpPr>
              <p:nvPr/>
            </p:nvSpPr>
            <p:spPr>
              <a:xfrm>
                <a:off x="8553184" y="3813316"/>
                <a:ext cx="773096" cy="461665"/>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1" name="文字方塊 140"/>
              <p:cNvSpPr txBox="1"/>
              <p:nvPr/>
            </p:nvSpPr>
            <p:spPr>
              <a:xfrm>
                <a:off x="8842727" y="5876594"/>
                <a:ext cx="488339"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m:t>
                          </m:r>
                        </m:num>
                        <m:den>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𝑤</m:t>
                          </m:r>
                        </m:den>
                      </m:f>
                    </m:oMath>
                  </m:oMathPara>
                </a14:m>
                <a:endParaRPr lang="zh-TW" altLang="en-US" sz="2400" dirty="0"/>
              </a:p>
            </p:txBody>
          </p:sp>
        </mc:Choice>
        <mc:Fallback>
          <p:sp>
            <p:nvSpPr>
              <p:cNvPr id="141" name="文字方塊 140"/>
              <p:cNvSpPr txBox="1">
                <a:spLocks noRot="1" noChangeAspect="1" noMove="1" noResize="1" noEditPoints="1" noAdjustHandles="1" noChangeArrowheads="1" noChangeShapeType="1" noTextEdit="1"/>
              </p:cNvSpPr>
              <p:nvPr/>
            </p:nvSpPr>
            <p:spPr>
              <a:xfrm>
                <a:off x="8842727" y="5876594"/>
                <a:ext cx="488339" cy="702244"/>
              </a:xfrm>
              <a:prstGeom prst="rect">
                <a:avLst/>
              </a:prstGeom>
              <a:blipFill>
                <a:blip r:embed="rId19"/>
                <a:stretch>
                  <a:fillRect/>
                </a:stretch>
              </a:blipFill>
            </p:spPr>
            <p:txBody>
              <a:bodyPr/>
              <a:lstStyle/>
              <a:p>
                <a:r>
                  <a:rPr lang="zh-TW" altLang="en-US">
                    <a:noFill/>
                  </a:rPr>
                  <a:t> </a:t>
                </a:r>
              </a:p>
            </p:txBody>
          </p:sp>
        </mc:Fallback>
      </mc:AlternateContent>
      <p:sp>
        <p:nvSpPr>
          <p:cNvPr id="4" name="左-右雙向箭號 3"/>
          <p:cNvSpPr/>
          <p:nvPr/>
        </p:nvSpPr>
        <p:spPr>
          <a:xfrm rot="5400000">
            <a:off x="2511115" y="4025363"/>
            <a:ext cx="965281" cy="511427"/>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36" name="左-右雙向箭號 135"/>
          <p:cNvSpPr/>
          <p:nvPr/>
        </p:nvSpPr>
        <p:spPr>
          <a:xfrm rot="5400000">
            <a:off x="3850877" y="4082465"/>
            <a:ext cx="660247" cy="39627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0" name="左-右雙向箭號 139"/>
          <p:cNvSpPr/>
          <p:nvPr/>
        </p:nvSpPr>
        <p:spPr>
          <a:xfrm rot="5400000">
            <a:off x="5175368" y="4097470"/>
            <a:ext cx="482606" cy="26723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2" name="左-右雙向箭號 141"/>
          <p:cNvSpPr>
            <a:spLocks noChangeAspect="1"/>
          </p:cNvSpPr>
          <p:nvPr/>
        </p:nvSpPr>
        <p:spPr>
          <a:xfrm rot="5400000">
            <a:off x="8864792" y="3122642"/>
            <a:ext cx="268770" cy="183094"/>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3" name="手繪多邊形 142"/>
          <p:cNvSpPr/>
          <p:nvPr/>
        </p:nvSpPr>
        <p:spPr>
          <a:xfrm>
            <a:off x="3457061" y="4136984"/>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手繪多邊形 143"/>
          <p:cNvSpPr/>
          <p:nvPr/>
        </p:nvSpPr>
        <p:spPr>
          <a:xfrm>
            <a:off x="4791061" y="4171526"/>
            <a:ext cx="485775" cy="275950"/>
          </a:xfrm>
          <a:custGeom>
            <a:avLst/>
            <a:gdLst>
              <a:gd name="connsiteX0" fmla="*/ 0 w 485775"/>
              <a:gd name="connsiteY0" fmla="*/ 253953 h 275950"/>
              <a:gd name="connsiteX1" fmla="*/ 190500 w 485775"/>
              <a:gd name="connsiteY1" fmla="*/ 253953 h 275950"/>
              <a:gd name="connsiteX2" fmla="*/ 352425 w 485775"/>
              <a:gd name="connsiteY2" fmla="*/ 25353 h 275950"/>
              <a:gd name="connsiteX3" fmla="*/ 485775 w 485775"/>
              <a:gd name="connsiteY3" fmla="*/ 15828 h 275950"/>
            </a:gdLst>
            <a:ahLst/>
            <a:cxnLst>
              <a:cxn ang="0">
                <a:pos x="connsiteX0" y="connsiteY0"/>
              </a:cxn>
              <a:cxn ang="0">
                <a:pos x="connsiteX1" y="connsiteY1"/>
              </a:cxn>
              <a:cxn ang="0">
                <a:pos x="connsiteX2" y="connsiteY2"/>
              </a:cxn>
              <a:cxn ang="0">
                <a:pos x="connsiteX3" y="connsiteY3"/>
              </a:cxn>
            </a:cxnLst>
            <a:rect l="l" t="t" r="r" b="b"/>
            <a:pathLst>
              <a:path w="485775" h="275950">
                <a:moveTo>
                  <a:pt x="0" y="253953"/>
                </a:moveTo>
                <a:cubicBezTo>
                  <a:pt x="65881" y="273003"/>
                  <a:pt x="131762" y="292053"/>
                  <a:pt x="190500" y="253953"/>
                </a:cubicBezTo>
                <a:cubicBezTo>
                  <a:pt x="249238" y="215853"/>
                  <a:pt x="303213" y="65040"/>
                  <a:pt x="352425" y="25353"/>
                </a:cubicBezTo>
                <a:cubicBezTo>
                  <a:pt x="401638" y="-14335"/>
                  <a:pt x="443706" y="746"/>
                  <a:pt x="485775" y="15828"/>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圖說文字 153"/>
          <p:cNvSpPr/>
          <p:nvPr/>
        </p:nvSpPr>
        <p:spPr>
          <a:xfrm>
            <a:off x="2096118" y="1308020"/>
            <a:ext cx="2643016" cy="564847"/>
          </a:xfrm>
          <a:prstGeom prst="wedgeRectCallout">
            <a:avLst>
              <a:gd name="adj1" fmla="val -15935"/>
              <a:gd name="adj2" fmla="val 1939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Smaller gradients</a:t>
            </a:r>
            <a:endParaRPr lang="zh-TW" altLang="en-US" sz="2400" dirty="0"/>
          </a:p>
        </p:txBody>
      </p:sp>
      <p:sp>
        <p:nvSpPr>
          <p:cNvPr id="155" name="左-右雙向箭號 154"/>
          <p:cNvSpPr/>
          <p:nvPr/>
        </p:nvSpPr>
        <p:spPr>
          <a:xfrm rot="5400000">
            <a:off x="7314527" y="4091612"/>
            <a:ext cx="401721" cy="240925"/>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grpSp>
        <p:nvGrpSpPr>
          <p:cNvPr id="146" name="群組 145"/>
          <p:cNvGrpSpPr/>
          <p:nvPr/>
        </p:nvGrpSpPr>
        <p:grpSpPr>
          <a:xfrm>
            <a:off x="5783736" y="1705203"/>
            <a:ext cx="4334480" cy="3410426"/>
            <a:chOff x="3826273" y="2417879"/>
            <a:chExt cx="4334480" cy="3410426"/>
          </a:xfrm>
        </p:grpSpPr>
        <p:pic>
          <p:nvPicPr>
            <p:cNvPr id="147" name="圖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6273" y="2417879"/>
              <a:ext cx="4334480" cy="3410426"/>
            </a:xfrm>
            <a:prstGeom prst="rect">
              <a:avLst/>
            </a:prstGeom>
            <a:ln w="38100">
              <a:solidFill>
                <a:schemeClr val="tx1"/>
              </a:solidFill>
            </a:ln>
          </p:spPr>
        </p:pic>
        <p:cxnSp>
          <p:nvCxnSpPr>
            <p:cNvPr id="148" name="直線接點 147"/>
            <p:cNvCxnSpPr/>
            <p:nvPr/>
          </p:nvCxnSpPr>
          <p:spPr>
            <a:xfrm>
              <a:off x="6696058" y="3528555"/>
              <a:ext cx="0" cy="15134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9" name="直線接點 148"/>
            <p:cNvCxnSpPr/>
            <p:nvPr/>
          </p:nvCxnSpPr>
          <p:spPr>
            <a:xfrm>
              <a:off x="7643303" y="3326101"/>
              <a:ext cx="0" cy="17159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0" name="直線接點 149"/>
            <p:cNvCxnSpPr/>
            <p:nvPr/>
          </p:nvCxnSpPr>
          <p:spPr>
            <a:xfrm flipH="1">
              <a:off x="5917019" y="3287769"/>
              <a:ext cx="1726284"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151" name="直線接點 150"/>
            <p:cNvCxnSpPr/>
            <p:nvPr/>
          </p:nvCxnSpPr>
          <p:spPr>
            <a:xfrm flipH="1">
              <a:off x="5917018" y="3528555"/>
              <a:ext cx="772745" cy="0"/>
            </a:xfrm>
            <a:prstGeom prst="line">
              <a:avLst/>
            </a:prstGeom>
            <a:ln w="38100">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52" name="文字方塊 151"/>
            <p:cNvSpPr txBox="1"/>
            <p:nvPr/>
          </p:nvSpPr>
          <p:spPr>
            <a:xfrm>
              <a:off x="6598003" y="4959396"/>
              <a:ext cx="1139472" cy="830997"/>
            </a:xfrm>
            <a:prstGeom prst="rect">
              <a:avLst/>
            </a:prstGeom>
            <a:noFill/>
          </p:spPr>
          <p:txBody>
            <a:bodyPr wrap="square" rtlCol="0">
              <a:spAutoFit/>
            </a:bodyPr>
            <a:lstStyle/>
            <a:p>
              <a:pPr algn="ctr"/>
              <a:r>
                <a:rPr lang="en-US" altLang="zh-TW" sz="2400" dirty="0"/>
                <a:t>Large input</a:t>
              </a:r>
              <a:endParaRPr lang="zh-TW" altLang="en-US" sz="2400" dirty="0"/>
            </a:p>
          </p:txBody>
        </p:sp>
        <p:sp>
          <p:nvSpPr>
            <p:cNvPr id="153" name="文字方塊 152"/>
            <p:cNvSpPr txBox="1"/>
            <p:nvPr/>
          </p:nvSpPr>
          <p:spPr>
            <a:xfrm>
              <a:off x="4777545" y="2964063"/>
              <a:ext cx="1139472" cy="830997"/>
            </a:xfrm>
            <a:prstGeom prst="rect">
              <a:avLst/>
            </a:prstGeom>
            <a:noFill/>
          </p:spPr>
          <p:txBody>
            <a:bodyPr wrap="square" rtlCol="0">
              <a:spAutoFit/>
            </a:bodyPr>
            <a:lstStyle/>
            <a:p>
              <a:pPr algn="ctr"/>
              <a:r>
                <a:rPr lang="en-US" altLang="zh-TW" sz="2400" dirty="0"/>
                <a:t>Small output</a:t>
              </a:r>
              <a:endParaRPr lang="zh-TW" altLang="en-US" sz="2400" dirty="0"/>
            </a:p>
          </p:txBody>
        </p:sp>
      </p:grpSp>
    </p:spTree>
    <p:extLst>
      <p:ext uri="{BB962C8B-B14F-4D97-AF65-F5344CB8AC3E}">
        <p14:creationId xmlns:p14="http://schemas.microsoft.com/office/powerpoint/2010/main" val="24935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4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5" grpId="0"/>
      <p:bldP spid="138" grpId="0"/>
      <p:bldP spid="139" grpId="0"/>
      <p:bldP spid="141" grpId="0"/>
      <p:bldP spid="4" grpId="0" animBg="1"/>
      <p:bldP spid="136" grpId="0" animBg="1"/>
      <p:bldP spid="140" grpId="0" animBg="1"/>
      <p:bldP spid="142" grpId="0" animBg="1"/>
      <p:bldP spid="15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sp>
        <p:nvSpPr>
          <p:cNvPr id="3" name="內容版面配置區 2"/>
          <p:cNvSpPr>
            <a:spLocks noGrp="1"/>
          </p:cNvSpPr>
          <p:nvPr>
            <p:ph idx="1"/>
          </p:nvPr>
        </p:nvSpPr>
        <p:spPr/>
        <p:txBody>
          <a:bodyPr/>
          <a:lstStyle/>
          <a:p>
            <a:r>
              <a:rPr lang="en-US" altLang="zh-TW" dirty="0"/>
              <a:t>Rectified Linear Unit (</a:t>
            </a:r>
            <a:r>
              <a:rPr lang="en-US" altLang="zh-TW" dirty="0" err="1"/>
              <a:t>ReLU</a:t>
            </a:r>
            <a:r>
              <a:rPr lang="en-US" altLang="zh-TW" dirty="0"/>
              <a:t>)</a:t>
            </a:r>
          </a:p>
        </p:txBody>
      </p:sp>
      <p:sp>
        <p:nvSpPr>
          <p:cNvPr id="24" name="文字方塊 23"/>
          <p:cNvSpPr txBox="1"/>
          <p:nvPr/>
        </p:nvSpPr>
        <p:spPr>
          <a:xfrm>
            <a:off x="6293867" y="2393162"/>
            <a:ext cx="3314700" cy="523220"/>
          </a:xfrm>
          <a:prstGeom prst="rect">
            <a:avLst/>
          </a:prstGeom>
          <a:noFill/>
        </p:spPr>
        <p:txBody>
          <a:bodyPr wrap="square" rtlCol="0">
            <a:spAutoFit/>
          </a:bodyPr>
          <a:lstStyle/>
          <a:p>
            <a:r>
              <a:rPr lang="en-US" altLang="zh-TW" sz="2800" b="1" i="1" u="sng" dirty="0"/>
              <a:t>Reason:</a:t>
            </a:r>
            <a:endParaRPr lang="zh-TW" altLang="en-US" sz="2800" b="1" i="1" u="sng" dirty="0"/>
          </a:p>
        </p:txBody>
      </p:sp>
      <p:sp>
        <p:nvSpPr>
          <p:cNvPr id="27" name="文字方塊 26"/>
          <p:cNvSpPr txBox="1"/>
          <p:nvPr/>
        </p:nvSpPr>
        <p:spPr>
          <a:xfrm>
            <a:off x="6628958" y="2966483"/>
            <a:ext cx="3314700" cy="523220"/>
          </a:xfrm>
          <a:prstGeom prst="rect">
            <a:avLst/>
          </a:prstGeom>
          <a:noFill/>
        </p:spPr>
        <p:txBody>
          <a:bodyPr wrap="square" rtlCol="0">
            <a:spAutoFit/>
          </a:bodyPr>
          <a:lstStyle/>
          <a:p>
            <a:r>
              <a:rPr lang="en-US" altLang="zh-TW" sz="2800" dirty="0"/>
              <a:t>1. Fast to compute</a:t>
            </a:r>
            <a:endParaRPr lang="zh-TW" altLang="en-US" sz="2800" dirty="0"/>
          </a:p>
        </p:txBody>
      </p:sp>
      <p:sp>
        <p:nvSpPr>
          <p:cNvPr id="28" name="文字方塊 27"/>
          <p:cNvSpPr txBox="1"/>
          <p:nvPr/>
        </p:nvSpPr>
        <p:spPr>
          <a:xfrm>
            <a:off x="6643099" y="3604415"/>
            <a:ext cx="3314700" cy="523220"/>
          </a:xfrm>
          <a:prstGeom prst="rect">
            <a:avLst/>
          </a:prstGeom>
          <a:noFill/>
        </p:spPr>
        <p:txBody>
          <a:bodyPr wrap="square" rtlCol="0">
            <a:spAutoFit/>
          </a:bodyPr>
          <a:lstStyle/>
          <a:p>
            <a:r>
              <a:rPr lang="en-US" altLang="zh-TW" sz="2800" dirty="0"/>
              <a:t>2. Biological reason</a:t>
            </a:r>
            <a:endParaRPr lang="zh-TW" altLang="en-US" sz="2800" dirty="0"/>
          </a:p>
        </p:txBody>
      </p:sp>
      <p:sp>
        <p:nvSpPr>
          <p:cNvPr id="29" name="文字方塊 28"/>
          <p:cNvSpPr txBox="1"/>
          <p:nvPr/>
        </p:nvSpPr>
        <p:spPr>
          <a:xfrm>
            <a:off x="6643099" y="4238901"/>
            <a:ext cx="3314700" cy="954107"/>
          </a:xfrm>
          <a:prstGeom prst="rect">
            <a:avLst/>
          </a:prstGeom>
          <a:noFill/>
        </p:spPr>
        <p:txBody>
          <a:bodyPr wrap="square" rtlCol="0">
            <a:spAutoFit/>
          </a:bodyPr>
          <a:lstStyle/>
          <a:p>
            <a:r>
              <a:rPr lang="en-US" altLang="zh-TW" sz="2800" dirty="0"/>
              <a:t>3. Infinite sigmoid with different biases</a:t>
            </a:r>
            <a:endParaRPr lang="zh-TW" altLang="en-US" sz="2800" dirty="0"/>
          </a:p>
        </p:txBody>
      </p:sp>
      <p:sp>
        <p:nvSpPr>
          <p:cNvPr id="30" name="文字方塊 29"/>
          <p:cNvSpPr txBox="1"/>
          <p:nvPr/>
        </p:nvSpPr>
        <p:spPr>
          <a:xfrm>
            <a:off x="6643099" y="5250567"/>
            <a:ext cx="3314700" cy="954107"/>
          </a:xfrm>
          <a:prstGeom prst="rect">
            <a:avLst/>
          </a:prstGeom>
          <a:noFill/>
        </p:spPr>
        <p:txBody>
          <a:bodyPr wrap="square" rtlCol="0">
            <a:spAutoFit/>
          </a:bodyPr>
          <a:lstStyle/>
          <a:p>
            <a:r>
              <a:rPr lang="en-US" altLang="zh-TW" sz="2800" dirty="0"/>
              <a:t>4. Vanishing gradient problem</a:t>
            </a:r>
            <a:endParaRPr lang="zh-TW" altLang="en-US" sz="2800" dirty="0"/>
          </a:p>
        </p:txBody>
      </p:sp>
      <p:grpSp>
        <p:nvGrpSpPr>
          <p:cNvPr id="20" name="群組 19"/>
          <p:cNvGrpSpPr/>
          <p:nvPr/>
        </p:nvGrpSpPr>
        <p:grpSpPr>
          <a:xfrm>
            <a:off x="2705227" y="2749477"/>
            <a:ext cx="3103710" cy="2809363"/>
            <a:chOff x="1054530" y="3434696"/>
            <a:chExt cx="3103710" cy="2809363"/>
          </a:xfrm>
        </p:grpSpPr>
        <p:grpSp>
          <p:nvGrpSpPr>
            <p:cNvPr id="21" name="群組 20"/>
            <p:cNvGrpSpPr/>
            <p:nvPr/>
          </p:nvGrpSpPr>
          <p:grpSpPr>
            <a:xfrm>
              <a:off x="1448290" y="3434696"/>
              <a:ext cx="2709950" cy="2809363"/>
              <a:chOff x="6200673" y="3815455"/>
              <a:chExt cx="2709950" cy="2809363"/>
            </a:xfrm>
          </p:grpSpPr>
          <p:cxnSp>
            <p:nvCxnSpPr>
              <p:cNvPr id="25" name="直線單箭頭接點 24"/>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33" name="直線接點 32"/>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3" name="文字方塊 22"/>
                <p:cNvSpPr txBox="1"/>
                <p:nvPr/>
              </p:nvSpPr>
              <p:spPr>
                <a:xfrm>
                  <a:off x="1054530" y="3588584"/>
                  <a:ext cx="7778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1054530" y="3588584"/>
                  <a:ext cx="777842" cy="430887"/>
                </a:xfrm>
                <a:prstGeom prst="rect">
                  <a:avLst/>
                </a:prstGeom>
                <a:blipFill rotWithShape="0">
                  <a:blip r:embed="rId23"/>
                  <a:stretch>
                    <a:fillRect/>
                  </a:stretch>
                </a:blipFill>
              </p:spPr>
              <p:txBody>
                <a:bodyPr/>
                <a:lstStyle/>
                <a:p>
                  <a:r>
                    <a:rPr lang="zh-TW" altLang="en-US">
                      <a:noFill/>
                    </a:rPr>
                    <a:t> </a:t>
                  </a:r>
                </a:p>
              </p:txBody>
            </p:sp>
          </mc:Fallback>
        </mc:AlternateContent>
      </p:grpSp>
      <p:sp>
        <p:nvSpPr>
          <p:cNvPr id="4" name="矩形 3"/>
          <p:cNvSpPr/>
          <p:nvPr/>
        </p:nvSpPr>
        <p:spPr>
          <a:xfrm>
            <a:off x="2974016" y="5602602"/>
            <a:ext cx="2672655" cy="369332"/>
          </a:xfrm>
          <a:prstGeom prst="rect">
            <a:avLst/>
          </a:prstGeom>
        </p:spPr>
        <p:txBody>
          <a:bodyPr wrap="none">
            <a:spAutoFit/>
          </a:bodyPr>
          <a:lstStyle/>
          <a:p>
            <a:r>
              <a:rPr lang="en-US" altLang="zh-TW" dirty="0">
                <a:solidFill>
                  <a:srgbClr val="0000FF"/>
                </a:solidFill>
              </a:rPr>
              <a:t>[Xavier </a:t>
            </a:r>
            <a:r>
              <a:rPr lang="en-US" altLang="zh-TW" dirty="0" err="1">
                <a:solidFill>
                  <a:srgbClr val="0000FF"/>
                </a:solidFill>
              </a:rPr>
              <a:t>Glorot</a:t>
            </a:r>
            <a:r>
              <a:rPr lang="en-US" altLang="zh-TW" dirty="0">
                <a:solidFill>
                  <a:srgbClr val="0000FF"/>
                </a:solidFill>
              </a:rPr>
              <a:t>, AISTATS’11]</a:t>
            </a:r>
            <a:endParaRPr lang="zh-TW" altLang="en-US" dirty="0">
              <a:solidFill>
                <a:srgbClr val="0000FF"/>
              </a:solidFill>
            </a:endParaRPr>
          </a:p>
        </p:txBody>
      </p:sp>
      <p:sp>
        <p:nvSpPr>
          <p:cNvPr id="5" name="矩形 4"/>
          <p:cNvSpPr/>
          <p:nvPr/>
        </p:nvSpPr>
        <p:spPr>
          <a:xfrm>
            <a:off x="6628958" y="5249444"/>
            <a:ext cx="3314700" cy="96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2986590" y="5835579"/>
            <a:ext cx="2690288" cy="369332"/>
          </a:xfrm>
          <a:prstGeom prst="rect">
            <a:avLst/>
          </a:prstGeom>
        </p:spPr>
        <p:txBody>
          <a:bodyPr wrap="none">
            <a:spAutoFit/>
          </a:bodyPr>
          <a:lstStyle/>
          <a:p>
            <a:r>
              <a:rPr lang="en-US" altLang="zh-TW" dirty="0">
                <a:solidFill>
                  <a:srgbClr val="0000FF"/>
                </a:solidFill>
              </a:rPr>
              <a:t>[Andrew L. Maas, ICML’13]</a:t>
            </a:r>
            <a:endParaRPr lang="zh-TW" altLang="en-US" dirty="0">
              <a:solidFill>
                <a:srgbClr val="0000FF"/>
              </a:solidFill>
            </a:endParaRPr>
          </a:p>
        </p:txBody>
      </p:sp>
      <p:sp>
        <p:nvSpPr>
          <p:cNvPr id="37" name="矩形 36"/>
          <p:cNvSpPr/>
          <p:nvPr/>
        </p:nvSpPr>
        <p:spPr>
          <a:xfrm>
            <a:off x="2986590" y="6097270"/>
            <a:ext cx="2263440" cy="369332"/>
          </a:xfrm>
          <a:prstGeom prst="rect">
            <a:avLst/>
          </a:prstGeom>
        </p:spPr>
        <p:txBody>
          <a:bodyPr wrap="none">
            <a:spAutoFit/>
          </a:bodyPr>
          <a:lstStyle/>
          <a:p>
            <a:r>
              <a:rPr lang="en-US" altLang="zh-TW" dirty="0">
                <a:solidFill>
                  <a:srgbClr val="0000FF"/>
                </a:solidFill>
              </a:rPr>
              <a:t>[Kaiming He, arXiv’15]</a:t>
            </a:r>
            <a:endParaRPr lang="zh-TW" altLang="en-US" dirty="0">
              <a:solidFill>
                <a:srgbClr val="0000FF"/>
              </a:solidFill>
            </a:endParaRPr>
          </a:p>
        </p:txBody>
      </p:sp>
    </p:spTree>
    <p:extLst>
      <p:ext uri="{BB962C8B-B14F-4D97-AF65-F5344CB8AC3E}">
        <p14:creationId xmlns:p14="http://schemas.microsoft.com/office/powerpoint/2010/main" val="29638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8890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8866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2482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33794"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2505547" y="4354674"/>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33795"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4398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4400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13"/>
          <p:cNvSpPr/>
          <p:nvPr/>
        </p:nvSpPr>
        <p:spPr>
          <a:xfrm>
            <a:off x="4408669" y="42530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9685636" y="3316091"/>
          <a:ext cx="352425" cy="461962"/>
        </p:xfrm>
        <a:graphic>
          <a:graphicData uri="http://schemas.openxmlformats.org/presentationml/2006/ole">
            <mc:AlternateContent xmlns:mc="http://schemas.openxmlformats.org/markup-compatibility/2006">
              <mc:Choice xmlns:v="urn:schemas-microsoft-com:vml" Requires="v">
                <p:oleObj spid="_x0000_s33796"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9685636"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9658648" y="4099269"/>
          <a:ext cx="379412" cy="461963"/>
        </p:xfrm>
        <a:graphic>
          <a:graphicData uri="http://schemas.openxmlformats.org/presentationml/2006/ole">
            <mc:AlternateContent xmlns:mc="http://schemas.openxmlformats.org/markup-compatibility/2006">
              <mc:Choice xmlns:v="urn:schemas-microsoft-com:vml" Requires="v">
                <p:oleObj spid="_x0000_s33797"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9658648" y="409926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橢圓 21"/>
          <p:cNvSpPr/>
          <p:nvPr/>
        </p:nvSpPr>
        <p:spPr>
          <a:xfrm>
            <a:off x="6806464" y="216992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橢圓 22"/>
          <p:cNvSpPr/>
          <p:nvPr/>
        </p:nvSpPr>
        <p:spPr>
          <a:xfrm>
            <a:off x="6819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23"/>
          <p:cNvSpPr/>
          <p:nvPr/>
        </p:nvSpPr>
        <p:spPr>
          <a:xfrm>
            <a:off x="6845626" y="42530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8579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8582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6" name="直線單箭頭接點 35"/>
          <p:cNvCxnSpPr>
            <a:stCxn id="65" idx="6"/>
            <a:endCxn id="24" idx="2"/>
          </p:cNvCxnSpPr>
          <p:nvPr/>
        </p:nvCxnSpPr>
        <p:spPr>
          <a:xfrm flipV="1">
            <a:off x="4972670" y="4540136"/>
            <a:ext cx="1872956" cy="10727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66" idx="2"/>
          </p:cNvCxnSpPr>
          <p:nvPr/>
        </p:nvCxnSpPr>
        <p:spPr>
          <a:xfrm>
            <a:off x="4992118" y="5612912"/>
            <a:ext cx="18535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6"/>
            <a:endCxn id="22" idx="2"/>
          </p:cNvCxnSpPr>
          <p:nvPr/>
        </p:nvCxnSpPr>
        <p:spPr>
          <a:xfrm flipV="1">
            <a:off x="4975012" y="2457004"/>
            <a:ext cx="1831452" cy="10254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2" idx="6"/>
            <a:endCxn id="23" idx="2"/>
          </p:cNvCxnSpPr>
          <p:nvPr/>
        </p:nvCxnSpPr>
        <p:spPr>
          <a:xfrm>
            <a:off x="4972670" y="2457005"/>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2" idx="6"/>
            <a:endCxn id="24" idx="2"/>
          </p:cNvCxnSpPr>
          <p:nvPr/>
        </p:nvCxnSpPr>
        <p:spPr>
          <a:xfrm>
            <a:off x="4972670" y="2457005"/>
            <a:ext cx="1872956" cy="20831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3" idx="6"/>
            <a:endCxn id="24" idx="2"/>
          </p:cNvCxnSpPr>
          <p:nvPr/>
        </p:nvCxnSpPr>
        <p:spPr>
          <a:xfrm>
            <a:off x="4975012" y="3482457"/>
            <a:ext cx="1870614" cy="1057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4" idx="6"/>
            <a:endCxn id="22" idx="2"/>
          </p:cNvCxnSpPr>
          <p:nvPr/>
        </p:nvCxnSpPr>
        <p:spPr>
          <a:xfrm flipV="1">
            <a:off x="4982828" y="2457003"/>
            <a:ext cx="1823637" cy="20831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4" idx="6"/>
            <a:endCxn id="23" idx="2"/>
          </p:cNvCxnSpPr>
          <p:nvPr/>
        </p:nvCxnSpPr>
        <p:spPr>
          <a:xfrm flipV="1">
            <a:off x="4982828" y="3498569"/>
            <a:ext cx="1836691" cy="10415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2820802"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2825564" y="3482457"/>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9" idx="3"/>
            <a:endCxn id="65" idx="2"/>
          </p:cNvCxnSpPr>
          <p:nvPr/>
        </p:nvCxnSpPr>
        <p:spPr>
          <a:xfrm>
            <a:off x="2825564" y="3486026"/>
            <a:ext cx="1572948" cy="21268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2881786"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2848448" y="3482457"/>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8" idx="3"/>
            <a:endCxn id="65" idx="2"/>
          </p:cNvCxnSpPr>
          <p:nvPr/>
        </p:nvCxnSpPr>
        <p:spPr>
          <a:xfrm>
            <a:off x="2848448" y="4608974"/>
            <a:ext cx="1550065" cy="10039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22" idx="6"/>
          </p:cNvCxnSpPr>
          <p:nvPr/>
        </p:nvCxnSpPr>
        <p:spPr>
          <a:xfrm>
            <a:off x="7380622" y="2457004"/>
            <a:ext cx="1165922" cy="11493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7393676" y="3498570"/>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7393676" y="3498570"/>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22" idx="6"/>
          </p:cNvCxnSpPr>
          <p:nvPr/>
        </p:nvCxnSpPr>
        <p:spPr>
          <a:xfrm>
            <a:off x="7380622" y="2457004"/>
            <a:ext cx="1168264" cy="1927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24" idx="6"/>
          </p:cNvCxnSpPr>
          <p:nvPr/>
        </p:nvCxnSpPr>
        <p:spPr>
          <a:xfrm flipV="1">
            <a:off x="7419784" y="3606331"/>
            <a:ext cx="1126760" cy="9338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24" idx="6"/>
          </p:cNvCxnSpPr>
          <p:nvPr/>
        </p:nvCxnSpPr>
        <p:spPr>
          <a:xfrm flipV="1">
            <a:off x="7419784" y="4384901"/>
            <a:ext cx="1129102" cy="155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4398512" y="53258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6" name="橢圓 65"/>
          <p:cNvSpPr/>
          <p:nvPr/>
        </p:nvSpPr>
        <p:spPr>
          <a:xfrm>
            <a:off x="6845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1" name="直線單箭頭接點 100"/>
          <p:cNvCxnSpPr>
            <a:stCxn id="8" idx="3"/>
            <a:endCxn id="14" idx="2"/>
          </p:cNvCxnSpPr>
          <p:nvPr/>
        </p:nvCxnSpPr>
        <p:spPr>
          <a:xfrm flipV="1">
            <a:off x="2848447" y="4540135"/>
            <a:ext cx="1560222" cy="68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9" idx="3"/>
            <a:endCxn id="14" idx="2"/>
          </p:cNvCxnSpPr>
          <p:nvPr/>
        </p:nvCxnSpPr>
        <p:spPr>
          <a:xfrm>
            <a:off x="2825565" y="3486025"/>
            <a:ext cx="1583105" cy="1054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65" idx="6"/>
            <a:endCxn id="23" idx="2"/>
          </p:cNvCxnSpPr>
          <p:nvPr/>
        </p:nvCxnSpPr>
        <p:spPr>
          <a:xfrm flipV="1">
            <a:off x="4972670" y="3498570"/>
            <a:ext cx="1846848" cy="2114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65" idx="6"/>
            <a:endCxn id="22" idx="2"/>
          </p:cNvCxnSpPr>
          <p:nvPr/>
        </p:nvCxnSpPr>
        <p:spPr>
          <a:xfrm flipV="1">
            <a:off x="4972670" y="2457004"/>
            <a:ext cx="1833794" cy="315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endCxn id="66" idx="2"/>
          </p:cNvCxnSpPr>
          <p:nvPr/>
        </p:nvCxnSpPr>
        <p:spPr>
          <a:xfrm>
            <a:off x="4988066" y="4536454"/>
            <a:ext cx="1857560" cy="107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4" idx="6"/>
            <a:endCxn id="24" idx="2"/>
          </p:cNvCxnSpPr>
          <p:nvPr/>
        </p:nvCxnSpPr>
        <p:spPr>
          <a:xfrm>
            <a:off x="4982828" y="4540135"/>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4972671"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4992119" y="2457003"/>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4975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4972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7419785"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7419785" y="3607318"/>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4446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4671047" y="22687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4453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4678002" y="3306767"/>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線接點 160"/>
          <p:cNvCxnSpPr/>
          <p:nvPr/>
        </p:nvCxnSpPr>
        <p:spPr>
          <a:xfrm>
            <a:off x="4446711" y="4663840"/>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線接點 161"/>
          <p:cNvCxnSpPr/>
          <p:nvPr/>
        </p:nvCxnSpPr>
        <p:spPr>
          <a:xfrm flipV="1">
            <a:off x="4671047" y="4376765"/>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線接點 162"/>
          <p:cNvCxnSpPr/>
          <p:nvPr/>
        </p:nvCxnSpPr>
        <p:spPr>
          <a:xfrm>
            <a:off x="4453666" y="572523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線接點 163"/>
          <p:cNvCxnSpPr/>
          <p:nvPr/>
        </p:nvCxnSpPr>
        <p:spPr>
          <a:xfrm flipV="1">
            <a:off x="4678002" y="5438161"/>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6883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7108087" y="5438327"/>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線接點 166"/>
          <p:cNvCxnSpPr/>
          <p:nvPr/>
        </p:nvCxnSpPr>
        <p:spPr>
          <a:xfrm>
            <a:off x="6905631" y="4641749"/>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線接點 167"/>
          <p:cNvCxnSpPr/>
          <p:nvPr/>
        </p:nvCxnSpPr>
        <p:spPr>
          <a:xfrm flipV="1">
            <a:off x="7129967" y="4354674"/>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6854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7079250" y="331719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線接點 170"/>
          <p:cNvCxnSpPr/>
          <p:nvPr/>
        </p:nvCxnSpPr>
        <p:spPr>
          <a:xfrm>
            <a:off x="6861618" y="2534186"/>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線接點 171"/>
          <p:cNvCxnSpPr/>
          <p:nvPr/>
        </p:nvCxnSpPr>
        <p:spPr>
          <a:xfrm flipV="1">
            <a:off x="7085954" y="2247111"/>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4795874" y="4581583"/>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4" name="文字方塊 173"/>
          <p:cNvSpPr txBox="1"/>
          <p:nvPr/>
        </p:nvSpPr>
        <p:spPr>
          <a:xfrm>
            <a:off x="4788972" y="5679829"/>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5" name="文字方塊 174"/>
          <p:cNvSpPr txBox="1"/>
          <p:nvPr/>
        </p:nvSpPr>
        <p:spPr>
          <a:xfrm>
            <a:off x="7256989" y="198446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sp>
        <p:nvSpPr>
          <p:cNvPr id="176" name="文字方塊 175"/>
          <p:cNvSpPr txBox="1"/>
          <p:nvPr/>
        </p:nvSpPr>
        <p:spPr>
          <a:xfrm>
            <a:off x="7266702" y="4010202"/>
            <a:ext cx="514457" cy="523220"/>
          </a:xfrm>
          <a:prstGeom prst="rect">
            <a:avLst/>
          </a:prstGeom>
          <a:noFill/>
        </p:spPr>
        <p:txBody>
          <a:bodyPr wrap="square" rtlCol="0">
            <a:spAutoFit/>
          </a:bodyPr>
          <a:lstStyle/>
          <a:p>
            <a:pPr algn="ctr"/>
            <a:r>
              <a:rPr lang="en-US" altLang="zh-TW" sz="2800" dirty="0">
                <a:solidFill>
                  <a:srgbClr val="FF0000"/>
                </a:solidFill>
              </a:rPr>
              <a:t>0</a:t>
            </a:r>
            <a:endParaRPr lang="zh-TW" altLang="en-US" sz="2800" dirty="0">
              <a:solidFill>
                <a:srgbClr val="FF0000"/>
              </a:solidFill>
            </a:endParaRPr>
          </a:p>
        </p:txBody>
      </p:sp>
      <p:grpSp>
        <p:nvGrpSpPr>
          <p:cNvPr id="76" name="群組 75"/>
          <p:cNvGrpSpPr/>
          <p:nvPr/>
        </p:nvGrpSpPr>
        <p:grpSpPr>
          <a:xfrm>
            <a:off x="7799254" y="19181"/>
            <a:ext cx="2709950" cy="2809363"/>
            <a:chOff x="6200673" y="3815455"/>
            <a:chExt cx="2709950" cy="2809363"/>
          </a:xfrm>
        </p:grpSpPr>
        <p:cxnSp>
          <p:nvCxnSpPr>
            <p:cNvPr id="78" name="直線單箭頭接點 7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82" name="直線接點 81"/>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3" name="直線接點 8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cxnSp>
        <p:nvCxnSpPr>
          <p:cNvPr id="86" name="直線接點 85"/>
          <p:cNvCxnSpPr/>
          <p:nvPr/>
        </p:nvCxnSpPr>
        <p:spPr>
          <a:xfrm flipH="1">
            <a:off x="4499385" y="2268726"/>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flipH="1">
            <a:off x="4491109" y="3306566"/>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p:cNvCxnSpPr/>
          <p:nvPr/>
        </p:nvCxnSpPr>
        <p:spPr>
          <a:xfrm flipH="1">
            <a:off x="6907110" y="3314332"/>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接點 88"/>
          <p:cNvCxnSpPr/>
          <p:nvPr/>
        </p:nvCxnSpPr>
        <p:spPr>
          <a:xfrm flipH="1">
            <a:off x="6958100" y="5431484"/>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93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74" grpId="0"/>
      <p:bldP spid="175" grpId="0"/>
      <p:bldP spid="17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endParaRPr lang="zh-TW" altLang="en-US" dirty="0"/>
          </a:p>
        </p:txBody>
      </p:sp>
      <p:cxnSp>
        <p:nvCxnSpPr>
          <p:cNvPr id="5" name="直線單箭頭接點 4"/>
          <p:cNvCxnSpPr/>
          <p:nvPr/>
        </p:nvCxnSpPr>
        <p:spPr>
          <a:xfrm>
            <a:off x="8890800" y="4376764"/>
            <a:ext cx="7013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a:off x="8866916" y="3597961"/>
            <a:ext cx="72521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群組 66"/>
          <p:cNvGrpSpPr/>
          <p:nvPr/>
        </p:nvGrpSpPr>
        <p:grpSpPr>
          <a:xfrm>
            <a:off x="2482664" y="3219325"/>
            <a:ext cx="342900" cy="461962"/>
            <a:chOff x="1378935" y="1958800"/>
            <a:chExt cx="342900" cy="461962"/>
          </a:xfrm>
        </p:grpSpPr>
        <p:sp>
          <p:nvSpPr>
            <p:cNvPr id="9" name="矩形 8"/>
            <p:cNvSpPr/>
            <p:nvPr/>
          </p:nvSpPr>
          <p:spPr>
            <a:xfrm>
              <a:off x="1378935" y="205405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1391634" y="1958800"/>
            <a:ext cx="325438" cy="461962"/>
          </p:xfrm>
          <a:graphic>
            <a:graphicData uri="http://schemas.openxmlformats.org/presentationml/2006/ole">
              <mc:AlternateContent xmlns:mc="http://schemas.openxmlformats.org/markup-compatibility/2006">
                <mc:Choice xmlns:v="urn:schemas-microsoft-com:vml" Requires="v">
                  <p:oleObj spid="_x0000_s34818" name="方程式" r:id="rId3" imgW="152280" imgH="215640" progId="Equation.3">
                    <p:embed/>
                  </p:oleObj>
                </mc:Choice>
                <mc:Fallback>
                  <p:oleObj name="方程式" r:id="rId3" imgW="152280" imgH="215640" progId="Equation.3">
                    <p:embed/>
                    <p:pic>
                      <p:nvPicPr>
                        <p:cNvPr id="10" name="Object 12"/>
                        <p:cNvPicPr>
                          <a:picLocks noChangeAspect="1" noChangeArrowheads="1"/>
                        </p:cNvPicPr>
                        <p:nvPr/>
                      </p:nvPicPr>
                      <p:blipFill>
                        <a:blip r:embed="rId4"/>
                        <a:srcRect/>
                        <a:stretch>
                          <a:fillRect/>
                        </a:stretch>
                      </p:blipFill>
                      <p:spPr bwMode="auto">
                        <a:xfrm>
                          <a:off x="1391634" y="195880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8" name="群組 67"/>
          <p:cNvGrpSpPr/>
          <p:nvPr/>
        </p:nvGrpSpPr>
        <p:grpSpPr>
          <a:xfrm>
            <a:off x="2505547" y="4354674"/>
            <a:ext cx="376238" cy="461963"/>
            <a:chOff x="1373117" y="2541529"/>
            <a:chExt cx="376238" cy="461963"/>
          </a:xfrm>
        </p:grpSpPr>
        <p:sp>
          <p:nvSpPr>
            <p:cNvPr id="8" name="矩形 7"/>
            <p:cNvSpPr/>
            <p:nvPr/>
          </p:nvSpPr>
          <p:spPr>
            <a:xfrm>
              <a:off x="1373117" y="26243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1396930" y="2541529"/>
            <a:ext cx="352425" cy="461963"/>
          </p:xfrm>
          <a:graphic>
            <a:graphicData uri="http://schemas.openxmlformats.org/presentationml/2006/ole">
              <mc:AlternateContent xmlns:mc="http://schemas.openxmlformats.org/markup-compatibility/2006">
                <mc:Choice xmlns:v="urn:schemas-microsoft-com:vml" Requires="v">
                  <p:oleObj spid="_x0000_s34819" name="方程式" r:id="rId5" imgW="164880" imgH="215640" progId="Equation.3">
                    <p:embed/>
                  </p:oleObj>
                </mc:Choice>
                <mc:Fallback>
                  <p:oleObj name="方程式" r:id="rId5" imgW="164880" imgH="215640" progId="Equation.3">
                    <p:embed/>
                    <p:pic>
                      <p:nvPicPr>
                        <p:cNvPr id="11" name="Object 12"/>
                        <p:cNvPicPr>
                          <a:picLocks noChangeAspect="1" noChangeArrowheads="1"/>
                        </p:cNvPicPr>
                        <p:nvPr/>
                      </p:nvPicPr>
                      <p:blipFill>
                        <a:blip r:embed="rId6"/>
                        <a:srcRect/>
                        <a:stretch>
                          <a:fillRect/>
                        </a:stretch>
                      </p:blipFill>
                      <p:spPr bwMode="auto">
                        <a:xfrm>
                          <a:off x="1396930" y="254152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2" name="橢圓 11"/>
          <p:cNvSpPr/>
          <p:nvPr/>
        </p:nvSpPr>
        <p:spPr>
          <a:xfrm>
            <a:off x="4398512" y="21699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4400854" y="319537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9685636" y="3316091"/>
          <a:ext cx="352425" cy="461962"/>
        </p:xfrm>
        <a:graphic>
          <a:graphicData uri="http://schemas.openxmlformats.org/presentationml/2006/ole">
            <mc:AlternateContent xmlns:mc="http://schemas.openxmlformats.org/markup-compatibility/2006">
              <mc:Choice xmlns:v="urn:schemas-microsoft-com:vml" Requires="v">
                <p:oleObj spid="_x0000_s34820" name="方程式" r:id="rId7" imgW="164880" imgH="215640" progId="Equation.3">
                  <p:embed/>
                </p:oleObj>
              </mc:Choice>
              <mc:Fallback>
                <p:oleObj name="方程式" r:id="rId7" imgW="164880" imgH="215640" progId="Equation.3">
                  <p:embed/>
                  <p:pic>
                    <p:nvPicPr>
                      <p:cNvPr id="20" name="Object 12"/>
                      <p:cNvPicPr>
                        <a:picLocks noChangeAspect="1" noChangeArrowheads="1"/>
                      </p:cNvPicPr>
                      <p:nvPr/>
                    </p:nvPicPr>
                    <p:blipFill>
                      <a:blip r:embed="rId8"/>
                      <a:srcRect/>
                      <a:stretch>
                        <a:fillRect/>
                      </a:stretch>
                    </p:blipFill>
                    <p:spPr bwMode="auto">
                      <a:xfrm>
                        <a:off x="9685636" y="3316091"/>
                        <a:ext cx="352425"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2"/>
          <p:cNvGraphicFramePr>
            <a:graphicFrameLocks noChangeAspect="1"/>
          </p:cNvGraphicFramePr>
          <p:nvPr>
            <p:extLst/>
          </p:nvPr>
        </p:nvGraphicFramePr>
        <p:xfrm>
          <a:off x="9658648" y="4099269"/>
          <a:ext cx="379412" cy="461963"/>
        </p:xfrm>
        <a:graphic>
          <a:graphicData uri="http://schemas.openxmlformats.org/presentationml/2006/ole">
            <mc:AlternateContent xmlns:mc="http://schemas.openxmlformats.org/markup-compatibility/2006">
              <mc:Choice xmlns:v="urn:schemas-microsoft-com:vml" Requires="v">
                <p:oleObj spid="_x0000_s34821" name="方程式" r:id="rId9" imgW="177480" imgH="215640" progId="Equation.3">
                  <p:embed/>
                </p:oleObj>
              </mc:Choice>
              <mc:Fallback>
                <p:oleObj name="方程式" r:id="rId9" imgW="177480" imgH="215640" progId="Equation.3">
                  <p:embed/>
                  <p:pic>
                    <p:nvPicPr>
                      <p:cNvPr id="21" name="Object 12"/>
                      <p:cNvPicPr>
                        <a:picLocks noChangeAspect="1" noChangeArrowheads="1"/>
                      </p:cNvPicPr>
                      <p:nvPr/>
                    </p:nvPicPr>
                    <p:blipFill>
                      <a:blip r:embed="rId10"/>
                      <a:srcRect/>
                      <a:stretch>
                        <a:fillRect/>
                      </a:stretch>
                    </p:blipFill>
                    <p:spPr bwMode="auto">
                      <a:xfrm>
                        <a:off x="9658648" y="409926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橢圓 22"/>
          <p:cNvSpPr/>
          <p:nvPr/>
        </p:nvSpPr>
        <p:spPr>
          <a:xfrm>
            <a:off x="6819518" y="321149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8579837" y="332023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27"/>
          <p:cNvSpPr/>
          <p:nvPr/>
        </p:nvSpPr>
        <p:spPr>
          <a:xfrm>
            <a:off x="8582179" y="408014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39" name="直線單箭頭接點 38"/>
          <p:cNvCxnSpPr>
            <a:stCxn id="12" idx="6"/>
            <a:endCxn id="23" idx="2"/>
          </p:cNvCxnSpPr>
          <p:nvPr/>
        </p:nvCxnSpPr>
        <p:spPr>
          <a:xfrm>
            <a:off x="4972670" y="2457005"/>
            <a:ext cx="1846848" cy="10415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0" idx="3"/>
            <a:endCxn id="12" idx="2"/>
          </p:cNvCxnSpPr>
          <p:nvPr/>
        </p:nvCxnSpPr>
        <p:spPr>
          <a:xfrm flipV="1">
            <a:off x="2820802" y="2457004"/>
            <a:ext cx="1577711" cy="9933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9" idx="3"/>
            <a:endCxn id="13" idx="2"/>
          </p:cNvCxnSpPr>
          <p:nvPr/>
        </p:nvCxnSpPr>
        <p:spPr>
          <a:xfrm flipV="1">
            <a:off x="2825564" y="3482457"/>
            <a:ext cx="1575290" cy="35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1" idx="3"/>
            <a:endCxn id="12" idx="2"/>
          </p:cNvCxnSpPr>
          <p:nvPr/>
        </p:nvCxnSpPr>
        <p:spPr>
          <a:xfrm flipV="1">
            <a:off x="2881786" y="2457004"/>
            <a:ext cx="1516727" cy="21286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8" idx="3"/>
            <a:endCxn id="13" idx="2"/>
          </p:cNvCxnSpPr>
          <p:nvPr/>
        </p:nvCxnSpPr>
        <p:spPr>
          <a:xfrm flipV="1">
            <a:off x="2848448" y="3482457"/>
            <a:ext cx="1552407" cy="11265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23" idx="6"/>
          </p:cNvCxnSpPr>
          <p:nvPr/>
        </p:nvCxnSpPr>
        <p:spPr>
          <a:xfrm>
            <a:off x="7393676" y="3498570"/>
            <a:ext cx="1152868" cy="89951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23" idx="6"/>
          </p:cNvCxnSpPr>
          <p:nvPr/>
        </p:nvCxnSpPr>
        <p:spPr>
          <a:xfrm>
            <a:off x="7393676" y="3498570"/>
            <a:ext cx="1152868" cy="107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845626" y="53258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4" name="直線單箭頭接點 123"/>
          <p:cNvCxnSpPr/>
          <p:nvPr/>
        </p:nvCxnSpPr>
        <p:spPr>
          <a:xfrm>
            <a:off x="4972671" y="3498569"/>
            <a:ext cx="18627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3" idx="6"/>
            <a:endCxn id="66" idx="2"/>
          </p:cNvCxnSpPr>
          <p:nvPr/>
        </p:nvCxnSpPr>
        <p:spPr>
          <a:xfrm>
            <a:off x="4975012" y="3482456"/>
            <a:ext cx="1870614" cy="21304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12" idx="6"/>
            <a:endCxn id="66" idx="2"/>
          </p:cNvCxnSpPr>
          <p:nvPr/>
        </p:nvCxnSpPr>
        <p:spPr>
          <a:xfrm>
            <a:off x="4972670" y="2457004"/>
            <a:ext cx="1872956" cy="31559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a:stCxn id="66" idx="6"/>
            <a:endCxn id="28" idx="2"/>
          </p:cNvCxnSpPr>
          <p:nvPr/>
        </p:nvCxnSpPr>
        <p:spPr>
          <a:xfrm flipV="1">
            <a:off x="7419785" y="4367226"/>
            <a:ext cx="1162395" cy="1245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40"/>
          <p:cNvCxnSpPr>
            <a:stCxn id="66" idx="6"/>
            <a:endCxn id="27" idx="2"/>
          </p:cNvCxnSpPr>
          <p:nvPr/>
        </p:nvCxnSpPr>
        <p:spPr>
          <a:xfrm flipV="1">
            <a:off x="7419785" y="3607318"/>
            <a:ext cx="1160053" cy="20055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接點 144"/>
          <p:cNvCxnSpPr/>
          <p:nvPr/>
        </p:nvCxnSpPr>
        <p:spPr>
          <a:xfrm>
            <a:off x="4446711" y="2555801"/>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接點 145"/>
          <p:cNvCxnSpPr/>
          <p:nvPr/>
        </p:nvCxnSpPr>
        <p:spPr>
          <a:xfrm flipV="1">
            <a:off x="4671047" y="2268726"/>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線接點 158"/>
          <p:cNvCxnSpPr/>
          <p:nvPr/>
        </p:nvCxnSpPr>
        <p:spPr>
          <a:xfrm>
            <a:off x="4453666" y="359384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線接點 159"/>
          <p:cNvCxnSpPr/>
          <p:nvPr/>
        </p:nvCxnSpPr>
        <p:spPr>
          <a:xfrm flipV="1">
            <a:off x="4678002" y="3306767"/>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線接點 164"/>
          <p:cNvCxnSpPr/>
          <p:nvPr/>
        </p:nvCxnSpPr>
        <p:spPr>
          <a:xfrm>
            <a:off x="6883751" y="5725402"/>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線接點 165"/>
          <p:cNvCxnSpPr/>
          <p:nvPr/>
        </p:nvCxnSpPr>
        <p:spPr>
          <a:xfrm flipV="1">
            <a:off x="7108087" y="5438327"/>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線接點 168"/>
          <p:cNvCxnSpPr/>
          <p:nvPr/>
        </p:nvCxnSpPr>
        <p:spPr>
          <a:xfrm>
            <a:off x="6854914" y="3604268"/>
            <a:ext cx="22433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線接點 169"/>
          <p:cNvCxnSpPr/>
          <p:nvPr/>
        </p:nvCxnSpPr>
        <p:spPr>
          <a:xfrm flipV="1">
            <a:off x="7079250" y="3317193"/>
            <a:ext cx="197226" cy="287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3047925" y="1501737"/>
            <a:ext cx="386080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A Thinner linear network</a:t>
            </a:r>
            <a:endParaRPr lang="zh-TW" altLang="en-US" sz="2800" dirty="0"/>
          </a:p>
        </p:txBody>
      </p:sp>
      <p:cxnSp>
        <p:nvCxnSpPr>
          <p:cNvPr id="6" name="直線接點 5"/>
          <p:cNvCxnSpPr/>
          <p:nvPr/>
        </p:nvCxnSpPr>
        <p:spPr>
          <a:xfrm flipH="1">
            <a:off x="4499385" y="2268726"/>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直線接點 79"/>
          <p:cNvCxnSpPr/>
          <p:nvPr/>
        </p:nvCxnSpPr>
        <p:spPr>
          <a:xfrm flipH="1">
            <a:off x="4491109" y="3306566"/>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直線接點 80"/>
          <p:cNvCxnSpPr/>
          <p:nvPr/>
        </p:nvCxnSpPr>
        <p:spPr>
          <a:xfrm flipH="1">
            <a:off x="6907110" y="3314332"/>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直線接點 81"/>
          <p:cNvCxnSpPr/>
          <p:nvPr/>
        </p:nvCxnSpPr>
        <p:spPr>
          <a:xfrm flipH="1">
            <a:off x="6958100" y="5431484"/>
            <a:ext cx="362857" cy="3628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矩形圖說文字 14"/>
          <p:cNvSpPr/>
          <p:nvPr/>
        </p:nvSpPr>
        <p:spPr>
          <a:xfrm>
            <a:off x="3068169" y="4910176"/>
            <a:ext cx="2862430" cy="1016000"/>
          </a:xfrm>
          <a:prstGeom prst="wedgeRectCallout">
            <a:avLst>
              <a:gd name="adj1" fmla="val -27942"/>
              <a:gd name="adj2" fmla="val -1375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800" dirty="0"/>
              <a:t>Do not have smaller gradients</a:t>
            </a:r>
            <a:endParaRPr lang="zh-TW" altLang="en-US" sz="2800" dirty="0"/>
          </a:p>
        </p:txBody>
      </p:sp>
      <p:grpSp>
        <p:nvGrpSpPr>
          <p:cNvPr id="45" name="群組 44"/>
          <p:cNvGrpSpPr/>
          <p:nvPr/>
        </p:nvGrpSpPr>
        <p:grpSpPr>
          <a:xfrm>
            <a:off x="7799254" y="19181"/>
            <a:ext cx="2709950" cy="2809363"/>
            <a:chOff x="6200673" y="3815455"/>
            <a:chExt cx="2709950" cy="2809363"/>
          </a:xfrm>
        </p:grpSpPr>
        <p:cxnSp>
          <p:nvCxnSpPr>
            <p:cNvPr id="46" name="直線單箭頭接點 45"/>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字方塊 51"/>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54" name="直線接點 53"/>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直線接點 5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p:cNvSpPr txBox="1"/>
                <p:nvPr/>
              </p:nvSpPr>
              <p:spPr>
                <a:xfrm>
                  <a:off x="6401952" y="5321208"/>
                  <a:ext cx="8180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=0</m:t>
                        </m:r>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6401952" y="5321208"/>
                  <a:ext cx="818044" cy="369332"/>
                </a:xfrm>
                <a:prstGeom prst="rect">
                  <a:avLst/>
                </a:prstGeom>
                <a:blipFill rotWithShape="0">
                  <a:blip r:embed="rId22"/>
                  <a:stretch>
                    <a:fillRect l="-4478" r="-8955" b="-655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293191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r>
              <a:rPr lang="en-US" altLang="zh-TW" dirty="0"/>
              <a:t> - variant</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4" name="群組 3"/>
          <p:cNvGrpSpPr/>
          <p:nvPr/>
        </p:nvGrpSpPr>
        <p:grpSpPr>
          <a:xfrm>
            <a:off x="2623160" y="2138131"/>
            <a:ext cx="3065937" cy="3267845"/>
            <a:chOff x="7326642" y="417698"/>
            <a:chExt cx="3065937" cy="3267845"/>
          </a:xfrm>
        </p:grpSpPr>
        <p:grpSp>
          <p:nvGrpSpPr>
            <p:cNvPr id="5" name="群組 4"/>
            <p:cNvGrpSpPr/>
            <p:nvPr/>
          </p:nvGrpSpPr>
          <p:grpSpPr>
            <a:xfrm>
              <a:off x="7326642" y="876180"/>
              <a:ext cx="3065937" cy="2809363"/>
              <a:chOff x="5844686" y="3815455"/>
              <a:chExt cx="3065937" cy="2809363"/>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11" name="直線接點 10"/>
              <p:cNvCxnSpPr/>
              <p:nvPr/>
            </p:nvCxnSpPr>
            <p:spPr>
              <a:xfrm flipV="1">
                <a:off x="6200673" y="5708803"/>
                <a:ext cx="1265453" cy="33385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p:cNvSpPr txBox="1"/>
                  <p:nvPr/>
                </p:nvSpPr>
                <p:spPr>
                  <a:xfrm>
                    <a:off x="5844686" y="6082863"/>
                    <a:ext cx="13747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=0.01</m:t>
                          </m:r>
                          <m:r>
                            <a:rPr lang="en-US" altLang="zh-TW" sz="2400" i="1">
                              <a:latin typeface="Cambria Math" panose="02040503050406030204" pitchFamily="18" charset="0"/>
                            </a:rPr>
                            <m:t>𝑧</m:t>
                          </m:r>
                        </m:oMath>
                      </m:oMathPara>
                    </a14:m>
                    <a:endParaRPr lang="zh-TW" altLang="en-US" sz="2400" dirty="0"/>
                  </a:p>
                </p:txBody>
              </p:sp>
            </mc:Choice>
            <mc:Fallback xmlns="">
              <p:sp>
                <p:nvSpPr>
                  <p:cNvPr id="14" name="文字方塊 13"/>
                  <p:cNvSpPr txBox="1">
                    <a:spLocks noRot="1" noChangeAspect="1" noMove="1" noResize="1" noEditPoints="1" noAdjustHandles="1" noChangeArrowheads="1" noChangeShapeType="1" noTextEdit="1"/>
                  </p:cNvSpPr>
                  <p:nvPr/>
                </p:nvSpPr>
                <p:spPr>
                  <a:xfrm>
                    <a:off x="5844686" y="6082863"/>
                    <a:ext cx="1374735" cy="369332"/>
                  </a:xfrm>
                  <a:prstGeom prst="rect">
                    <a:avLst/>
                  </a:prstGeom>
                  <a:blipFill rotWithShape="0">
                    <a:blip r:embed="rId22"/>
                    <a:stretch>
                      <a:fillRect l="-2212" r="-2655" b="-6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6" name="文字方塊 5"/>
                <p:cNvSpPr txBox="1"/>
                <p:nvPr/>
              </p:nvSpPr>
              <p:spPr>
                <a:xfrm>
                  <a:off x="7926576" y="417698"/>
                  <a:ext cx="19864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𝐿𝑒𝑎𝑘𝑦</m:t>
                        </m:r>
                        <m:r>
                          <a:rPr lang="en-US" altLang="zh-TW" sz="2800" i="1">
                            <a:latin typeface="Cambria Math" panose="02040503050406030204" pitchFamily="18" charset="0"/>
                          </a:rPr>
                          <m:t> </m:t>
                        </m:r>
                        <m:r>
                          <a:rPr lang="en-US" altLang="zh-TW" sz="2800" i="1">
                            <a:latin typeface="Cambria Math" panose="02040503050406030204" pitchFamily="18" charset="0"/>
                          </a:rPr>
                          <m:t>𝑅𝑒𝐿𝑈</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7926576" y="417698"/>
                  <a:ext cx="1986441" cy="430887"/>
                </a:xfrm>
                <a:prstGeom prst="rect">
                  <a:avLst/>
                </a:prstGeom>
                <a:blipFill rotWithShape="0">
                  <a:blip r:embed="rId23"/>
                  <a:stretch>
                    <a:fillRect/>
                  </a:stretch>
                </a:blipFill>
              </p:spPr>
              <p:txBody>
                <a:bodyPr/>
                <a:lstStyle/>
                <a:p>
                  <a:r>
                    <a:rPr lang="zh-TW" altLang="en-US">
                      <a:noFill/>
                    </a:rPr>
                    <a:t> </a:t>
                  </a:r>
                </a:p>
              </p:txBody>
            </p:sp>
          </mc:Fallback>
        </mc:AlternateContent>
      </p:grpSp>
      <p:grpSp>
        <p:nvGrpSpPr>
          <p:cNvPr id="15" name="群組 14"/>
          <p:cNvGrpSpPr/>
          <p:nvPr/>
        </p:nvGrpSpPr>
        <p:grpSpPr>
          <a:xfrm>
            <a:off x="6449769" y="2168302"/>
            <a:ext cx="3053828" cy="3328700"/>
            <a:chOff x="7434636" y="356843"/>
            <a:chExt cx="3053828" cy="3328700"/>
          </a:xfrm>
        </p:grpSpPr>
        <p:grpSp>
          <p:nvGrpSpPr>
            <p:cNvPr id="16" name="群組 15"/>
            <p:cNvGrpSpPr/>
            <p:nvPr/>
          </p:nvGrpSpPr>
          <p:grpSpPr>
            <a:xfrm>
              <a:off x="7434636" y="876180"/>
              <a:ext cx="2957943" cy="2809363"/>
              <a:chOff x="5952680" y="3815455"/>
              <a:chExt cx="2957943" cy="2809363"/>
            </a:xfrm>
          </p:grpSpPr>
          <p:cxnSp>
            <p:nvCxnSpPr>
              <p:cNvPr id="18" name="直線單箭頭接點 17"/>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p:cNvSpPr txBox="1"/>
                  <p:nvPr/>
                </p:nvSpPr>
                <p:spPr>
                  <a:xfrm>
                    <a:off x="8687357" y="5527718"/>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8687357" y="5527718"/>
                    <a:ext cx="223266" cy="369332"/>
                  </a:xfrm>
                  <a:prstGeom prst="rect">
                    <a:avLst/>
                  </a:prstGeom>
                  <a:blipFill rotWithShape="0">
                    <a:blip r:embed="rId19"/>
                    <a:stretch>
                      <a:fillRect l="-16216" r="-1621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7313865" y="3815455"/>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7313865" y="3815455"/>
                    <a:ext cx="247953" cy="369332"/>
                  </a:xfrm>
                  <a:prstGeom prst="rect">
                    <a:avLst/>
                  </a:prstGeom>
                  <a:blipFill rotWithShape="0">
                    <a:blip r:embed="rId20"/>
                    <a:stretch>
                      <a:fillRect l="-17500" r="-15000"/>
                    </a:stretch>
                  </a:blipFill>
                </p:spPr>
                <p:txBody>
                  <a:bodyPr/>
                  <a:lstStyle/>
                  <a:p>
                    <a:r>
                      <a:rPr lang="zh-TW" altLang="en-US">
                        <a:noFill/>
                      </a:rPr>
                      <a:t> </a:t>
                    </a:r>
                  </a:p>
                </p:txBody>
              </p:sp>
            </mc:Fallback>
          </mc:AlternateContent>
          <p:cxnSp>
            <p:nvCxnSpPr>
              <p:cNvPr id="22" name="直線接點 21"/>
              <p:cNvCxnSpPr/>
              <p:nvPr/>
            </p:nvCxnSpPr>
            <p:spPr>
              <a:xfrm flipV="1">
                <a:off x="6200673" y="5708803"/>
                <a:ext cx="1265453" cy="333850"/>
              </a:xfrm>
              <a:prstGeom prst="line">
                <a:avLst/>
              </a:prstGeom>
              <a:ln w="76200">
                <a:solidFill>
                  <a:srgbClr val="00B050"/>
                </a:solidFill>
              </a:ln>
            </p:spPr>
            <p:style>
              <a:lnRef idx="3">
                <a:schemeClr val="accent5"/>
              </a:lnRef>
              <a:fillRef idx="0">
                <a:schemeClr val="accent5"/>
              </a:fillRef>
              <a:effectRef idx="2">
                <a:schemeClr val="accent5"/>
              </a:effectRef>
              <a:fontRef idx="minor">
                <a:schemeClr val="tx1"/>
              </a:fontRef>
            </p:style>
          </p:cxnSp>
          <p:cxnSp>
            <p:nvCxnSpPr>
              <p:cNvPr id="23" name="直線接點 22"/>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字方塊 23"/>
                  <p:cNvSpPr txBox="1"/>
                  <p:nvPr/>
                </p:nvSpPr>
                <p:spPr>
                  <a:xfrm>
                    <a:off x="7985942" y="4252893"/>
                    <a:ext cx="8024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en-US" altLang="zh-TW" sz="2400" i="1">
                              <a:latin typeface="Cambria Math" panose="02040503050406030204" pitchFamily="18" charset="0"/>
                            </a:rPr>
                            <m:t>𝑧</m:t>
                          </m:r>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7985942" y="4252893"/>
                    <a:ext cx="802464" cy="369332"/>
                  </a:xfrm>
                  <a:prstGeom prst="rect">
                    <a:avLst/>
                  </a:prstGeom>
                  <a:blipFill rotWithShape="0">
                    <a:blip r:embed="rId21"/>
                    <a:stretch>
                      <a:fillRect l="-4545" r="-37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952680" y="6055863"/>
                    <a:ext cx="986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r>
                            <a:rPr lang="en-US" altLang="zh-TW" sz="2400" i="1">
                              <a:latin typeface="Cambria Math" panose="02040503050406030204" pitchFamily="18" charset="0"/>
                            </a:rPr>
                            <m:t>=</m:t>
                          </m:r>
                          <m:r>
                            <a:rPr lang="zh-TW" altLang="en-US" sz="2400" i="1">
                              <a:latin typeface="Cambria Math" panose="02040503050406030204" pitchFamily="18" charset="0"/>
                            </a:rPr>
                            <m:t>𝛼</m:t>
                          </m:r>
                          <m:r>
                            <a:rPr lang="en-US" altLang="zh-TW" sz="2400" i="1">
                              <a:latin typeface="Cambria Math" panose="02040503050406030204" pitchFamily="18" charset="0"/>
                            </a:rPr>
                            <m:t>𝑧</m:t>
                          </m:r>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952680" y="6055863"/>
                    <a:ext cx="986809" cy="369332"/>
                  </a:xfrm>
                  <a:prstGeom prst="rect">
                    <a:avLst/>
                  </a:prstGeom>
                  <a:blipFill rotWithShape="0">
                    <a:blip r:embed="rId24"/>
                    <a:stretch>
                      <a:fillRect l="-3704" r="-3086"/>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7" name="文字方塊 16"/>
                <p:cNvSpPr txBox="1"/>
                <p:nvPr/>
              </p:nvSpPr>
              <p:spPr>
                <a:xfrm>
                  <a:off x="7599083" y="356843"/>
                  <a:ext cx="28893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𝑃𝑎𝑟𝑎𝑚𝑒𝑡𝑟𝑖𝑐</m:t>
                        </m:r>
                        <m:r>
                          <a:rPr lang="en-US" altLang="zh-TW" sz="2800" i="1">
                            <a:latin typeface="Cambria Math" panose="02040503050406030204" pitchFamily="18" charset="0"/>
                          </a:rPr>
                          <m:t> </m:t>
                        </m:r>
                        <m:r>
                          <a:rPr lang="en-US" altLang="zh-TW" sz="2800" i="1">
                            <a:latin typeface="Cambria Math" panose="02040503050406030204" pitchFamily="18" charset="0"/>
                          </a:rPr>
                          <m:t>𝑅𝑒𝐿𝑈</m:t>
                        </m:r>
                      </m:oMath>
                    </m:oMathPara>
                  </a14:m>
                  <a:endParaRPr lang="zh-TW" altLang="en-US" sz="28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7599083" y="356843"/>
                  <a:ext cx="2889381" cy="430887"/>
                </a:xfrm>
                <a:prstGeom prst="rect">
                  <a:avLst/>
                </a:prstGeom>
                <a:blipFill rotWithShape="0">
                  <a:blip r:embed="rId25"/>
                  <a:stretch>
                    <a:fillRect/>
                  </a:stretch>
                </a:blipFill>
              </p:spPr>
              <p:txBody>
                <a:bodyPr/>
                <a:lstStyle/>
                <a:p>
                  <a:r>
                    <a:rPr lang="zh-TW" altLang="en-US">
                      <a:noFill/>
                    </a:rPr>
                    <a:t> </a:t>
                  </a:r>
                </a:p>
              </p:txBody>
            </p:sp>
          </mc:Fallback>
        </mc:AlternateContent>
      </p:grpSp>
      <p:sp>
        <p:nvSpPr>
          <p:cNvPr id="26" name="文字方塊 25"/>
          <p:cNvSpPr txBox="1"/>
          <p:nvPr/>
        </p:nvSpPr>
        <p:spPr>
          <a:xfrm>
            <a:off x="6614216" y="5758282"/>
            <a:ext cx="272233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l-GR" altLang="zh-TW" sz="2400" dirty="0"/>
              <a:t>α</a:t>
            </a:r>
            <a:r>
              <a:rPr lang="en-US" altLang="zh-TW" sz="2400" dirty="0"/>
              <a:t> also learned by gradient descent</a:t>
            </a:r>
            <a:endParaRPr lang="zh-TW" altLang="en-US" sz="2400" dirty="0"/>
          </a:p>
        </p:txBody>
      </p:sp>
    </p:spTree>
    <p:extLst>
      <p:ext uri="{BB962C8B-B14F-4D97-AF65-F5344CB8AC3E}">
        <p14:creationId xmlns:p14="http://schemas.microsoft.com/office/powerpoint/2010/main" val="33885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接點 31"/>
          <p:cNvCxnSpPr/>
          <p:nvPr/>
        </p:nvCxnSpPr>
        <p:spPr>
          <a:xfrm>
            <a:off x="5158740" y="4977403"/>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5973136" y="5020298"/>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1558230" y="3049868"/>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558230" y="3049868"/>
                <a:ext cx="1400487" cy="830997"/>
              </a:xfrm>
              <a:prstGeom prst="rect">
                <a:avLst/>
              </a:prstGeom>
              <a:blipFill>
                <a:blip r:embed="rId4"/>
                <a:stretch>
                  <a:fillRect t="-5839"/>
                </a:stretch>
              </a:blipFill>
            </p:spPr>
            <p:txBody>
              <a:bodyPr/>
              <a:lstStyle/>
              <a:p>
                <a:r>
                  <a:rPr lang="zh-TW" altLang="en-US">
                    <a:noFill/>
                  </a:rPr>
                  <a:t> </a:t>
                </a:r>
              </a:p>
            </p:txBody>
          </p:sp>
        </mc:Fallback>
      </mc:AlternateContent>
      <p:cxnSp>
        <p:nvCxnSpPr>
          <p:cNvPr id="5" name="直線單箭頭接點 4"/>
          <p:cNvCxnSpPr/>
          <p:nvPr/>
        </p:nvCxnSpPr>
        <p:spPr>
          <a:xfrm>
            <a:off x="2050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extLst/>
          </p:nvPr>
        </p:nvGraphicFramePr>
        <p:xfrm>
          <a:off x="9814383" y="6032024"/>
          <a:ext cx="327025" cy="298450"/>
        </p:xfrm>
        <a:graphic>
          <a:graphicData uri="http://schemas.openxmlformats.org/presentationml/2006/ole">
            <mc:AlternateContent xmlns:mc="http://schemas.openxmlformats.org/markup-compatibility/2006">
              <mc:Choice xmlns:v="urn:schemas-microsoft-com:vml" Requires="v">
                <p:oleObj spid="_x0000_s18436" name="方程式" r:id="rId5" imgW="152280" imgH="139680" progId="Equation.3">
                  <p:embed/>
                </p:oleObj>
              </mc:Choice>
              <mc:Fallback>
                <p:oleObj name="方程式" r:id="rId5" imgW="152280" imgH="139680" progId="Equation.3">
                  <p:embed/>
                  <p:pic>
                    <p:nvPicPr>
                      <p:cNvPr id="6" name="Object 12"/>
                      <p:cNvPicPr>
                        <a:picLocks noChangeAspect="1" noChangeArrowheads="1"/>
                      </p:cNvPicPr>
                      <p:nvPr/>
                    </p:nvPicPr>
                    <p:blipFill>
                      <a:blip r:embed="rId6"/>
                      <a:srcRect/>
                      <a:stretch>
                        <a:fillRect/>
                      </a:stretch>
                    </p:blipFill>
                    <p:spPr bwMode="auto">
                      <a:xfrm>
                        <a:off x="9814383" y="6032024"/>
                        <a:ext cx="327025" cy="298450"/>
                      </a:xfrm>
                      <a:prstGeom prst="rect">
                        <a:avLst/>
                      </a:prstGeom>
                      <a:noFill/>
                      <a:extLst/>
                    </p:spPr>
                  </p:pic>
                </p:oleObj>
              </mc:Fallback>
            </mc:AlternateContent>
          </a:graphicData>
        </a:graphic>
      </p:graphicFrame>
      <p:cxnSp>
        <p:nvCxnSpPr>
          <p:cNvPr id="7" name="直線單箭頭接點 6"/>
          <p:cNvCxnSpPr/>
          <p:nvPr/>
        </p:nvCxnSpPr>
        <p:spPr>
          <a:xfrm flipV="1">
            <a:off x="2863907" y="2445531"/>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2518530" y="235647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9185489" y="2360157"/>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3597695" y="2366223"/>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25000" dirty="0"/>
          </a:p>
        </p:txBody>
      </p:sp>
      <p:sp>
        <p:nvSpPr>
          <p:cNvPr id="12" name="橢圓 11"/>
          <p:cNvSpPr/>
          <p:nvPr/>
        </p:nvSpPr>
        <p:spPr>
          <a:xfrm>
            <a:off x="3418643" y="584022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3495466" y="4455076"/>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3610441" y="2800380"/>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3610441" y="2800380"/>
                <a:ext cx="4406380" cy="624273"/>
              </a:xfrm>
              <a:prstGeom prst="rect">
                <a:avLst/>
              </a:prstGeom>
              <a:blipFill>
                <a:blip r:embed="rId7"/>
                <a:stretch>
                  <a:fillRect l="-1798" b="-8738"/>
                </a:stretch>
              </a:blipFill>
            </p:spPr>
            <p:txBody>
              <a:bodyPr/>
              <a:lstStyle/>
              <a:p>
                <a:r>
                  <a:rPr lang="zh-TW" altLang="en-US">
                    <a:noFill/>
                  </a:rPr>
                  <a:t> </a:t>
                </a:r>
              </a:p>
            </p:txBody>
          </p:sp>
        </mc:Fallback>
      </mc:AlternateContent>
      <p:sp>
        <p:nvSpPr>
          <p:cNvPr id="15" name="矩形 14"/>
          <p:cNvSpPr/>
          <p:nvPr/>
        </p:nvSpPr>
        <p:spPr>
          <a:xfrm>
            <a:off x="3260305" y="5979160"/>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2795970"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向右箭號 31"/>
          <p:cNvSpPr/>
          <p:nvPr/>
        </p:nvSpPr>
        <p:spPr>
          <a:xfrm>
            <a:off x="3687266" y="5859757"/>
            <a:ext cx="1331649"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橢圓 26"/>
          <p:cNvSpPr/>
          <p:nvPr/>
        </p:nvSpPr>
        <p:spPr>
          <a:xfrm>
            <a:off x="5059535" y="5892003"/>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 name="文字方塊 28"/>
              <p:cNvSpPr txBox="1"/>
              <p:nvPr/>
            </p:nvSpPr>
            <p:spPr>
              <a:xfrm>
                <a:off x="6858181" y="2870560"/>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0</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6858181" y="2870560"/>
                <a:ext cx="3322139" cy="793551"/>
              </a:xfrm>
              <a:prstGeom prst="rect">
                <a:avLst/>
              </a:prstGeom>
              <a:blipFill>
                <a:blip r:embed="rId8"/>
                <a:stretch>
                  <a:fillRect/>
                </a:stretch>
              </a:blipFill>
            </p:spPr>
            <p:txBody>
              <a:bodyPr/>
              <a:lstStyle/>
              <a:p>
                <a:r>
                  <a:rPr lang="zh-TW" altLang="en-US">
                    <a:noFill/>
                  </a:rPr>
                  <a:t> </a:t>
                </a:r>
              </a:p>
            </p:txBody>
          </p:sp>
        </mc:Fallback>
      </mc:AlternateContent>
      <p:sp>
        <p:nvSpPr>
          <p:cNvPr id="31" name="橢圓 30"/>
          <p:cNvSpPr/>
          <p:nvPr/>
        </p:nvSpPr>
        <p:spPr>
          <a:xfrm>
            <a:off x="5059535" y="5877489"/>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p:cNvCxnSpPr/>
          <p:nvPr/>
        </p:nvCxnSpPr>
        <p:spPr>
          <a:xfrm>
            <a:off x="4464041" y="4973721"/>
            <a:ext cx="1298213" cy="20277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5873822" y="5858170"/>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向右箭號 31"/>
          <p:cNvSpPr/>
          <p:nvPr/>
        </p:nvSpPr>
        <p:spPr>
          <a:xfrm>
            <a:off x="5258048" y="5885468"/>
            <a:ext cx="578067"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9" name="文字方塊 38"/>
              <p:cNvSpPr txBox="1"/>
              <p:nvPr/>
            </p:nvSpPr>
            <p:spPr>
              <a:xfrm>
                <a:off x="3603778" y="3592120"/>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sub>
                    </m:sSub>
                  </m:oMath>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3603778" y="3592120"/>
                <a:ext cx="4406380" cy="624273"/>
              </a:xfrm>
              <a:prstGeom prst="rect">
                <a:avLst/>
              </a:prstGeom>
              <a:blipFill>
                <a:blip r:embed="rId9"/>
                <a:stretch>
                  <a:fillRect l="-1798" b="-87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6839678" y="3690959"/>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sub>
                      </m:sSub>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6839678" y="3690959"/>
                <a:ext cx="3322139" cy="793551"/>
              </a:xfrm>
              <a:prstGeom prst="rect">
                <a:avLst/>
              </a:prstGeom>
              <a:blipFill>
                <a:blip r:embed="rId10"/>
                <a:stretch>
                  <a:fillRect/>
                </a:stretch>
              </a:blipFill>
            </p:spPr>
            <p:txBody>
              <a:bodyPr/>
              <a:lstStyle/>
              <a:p>
                <a:r>
                  <a:rPr lang="zh-TW" altLang="en-US">
                    <a:noFill/>
                  </a:rPr>
                  <a:t> </a:t>
                </a:r>
              </a:p>
            </p:txBody>
          </p:sp>
        </mc:Fallback>
      </mc:AlternateContent>
      <p:sp>
        <p:nvSpPr>
          <p:cNvPr id="22" name="文字方塊 21"/>
          <p:cNvSpPr txBox="1"/>
          <p:nvPr/>
        </p:nvSpPr>
        <p:spPr>
          <a:xfrm>
            <a:off x="4469325" y="4284520"/>
            <a:ext cx="2773154" cy="461665"/>
          </a:xfrm>
          <a:prstGeom prst="rect">
            <a:avLst/>
          </a:prstGeom>
          <a:noFill/>
        </p:spPr>
        <p:txBody>
          <a:bodyPr wrap="square" rtlCol="0">
            <a:spAutoFit/>
          </a:bodyPr>
          <a:lstStyle/>
          <a:p>
            <a:r>
              <a:rPr lang="en-US" altLang="zh-TW" sz="2400" dirty="0">
                <a:solidFill>
                  <a:srgbClr val="0070C0"/>
                </a:solidFill>
              </a:rPr>
              <a:t>…… Many iteration</a:t>
            </a:r>
            <a:endParaRPr lang="zh-TW" altLang="en-US" sz="2400" dirty="0">
              <a:solidFill>
                <a:srgbClr val="0070C0"/>
              </a:solidFill>
            </a:endParaRPr>
          </a:p>
        </p:txBody>
      </p:sp>
      <p:sp>
        <p:nvSpPr>
          <p:cNvPr id="41" name="橢圓 40"/>
          <p:cNvSpPr/>
          <p:nvPr/>
        </p:nvSpPr>
        <p:spPr>
          <a:xfrm>
            <a:off x="7362387" y="5877489"/>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9081379" y="5901065"/>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 name="直線接點 42"/>
          <p:cNvCxnSpPr/>
          <p:nvPr/>
        </p:nvCxnSpPr>
        <p:spPr>
          <a:xfrm>
            <a:off x="9182976" y="6011479"/>
            <a:ext cx="0" cy="523521"/>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008" name="文字方塊 43007"/>
          <p:cNvSpPr txBox="1"/>
          <p:nvPr/>
        </p:nvSpPr>
        <p:spPr>
          <a:xfrm>
            <a:off x="6856699" y="4902745"/>
            <a:ext cx="121592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Local minima</a:t>
            </a:r>
            <a:endParaRPr lang="zh-TW" altLang="en-US" sz="2400" dirty="0"/>
          </a:p>
        </p:txBody>
      </p:sp>
      <p:sp>
        <p:nvSpPr>
          <p:cNvPr id="46" name="文字方塊 45"/>
          <p:cNvSpPr txBox="1"/>
          <p:nvPr/>
        </p:nvSpPr>
        <p:spPr>
          <a:xfrm>
            <a:off x="8558004" y="5029474"/>
            <a:ext cx="128430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global minima</a:t>
            </a:r>
            <a:endParaRPr lang="zh-TW" altLang="en-US" sz="2400" dirty="0"/>
          </a:p>
        </p:txBody>
      </p:sp>
      <p:sp>
        <p:nvSpPr>
          <p:cNvPr id="47" name="矩形 46"/>
          <p:cNvSpPr/>
          <p:nvPr/>
        </p:nvSpPr>
        <p:spPr>
          <a:xfrm>
            <a:off x="4920286" y="6019182"/>
            <a:ext cx="508473" cy="461665"/>
          </a:xfrm>
          <a:prstGeom prst="rect">
            <a:avLst/>
          </a:prstGeom>
        </p:spPr>
        <p:txBody>
          <a:bodyPr wrap="none">
            <a:spAutoFit/>
          </a:bodyPr>
          <a:lstStyle/>
          <a:p>
            <a:r>
              <a:rPr lang="en-US" altLang="zh-TW" sz="2400" dirty="0"/>
              <a:t>w</a:t>
            </a:r>
            <a:r>
              <a:rPr lang="en-US" altLang="zh-TW" sz="2400" baseline="30000" dirty="0"/>
              <a:t>1</a:t>
            </a:r>
            <a:endParaRPr lang="zh-TW" altLang="en-US" sz="2400" baseline="30000" dirty="0"/>
          </a:p>
        </p:txBody>
      </p:sp>
      <p:sp>
        <p:nvSpPr>
          <p:cNvPr id="48" name="矩形 47"/>
          <p:cNvSpPr/>
          <p:nvPr/>
        </p:nvSpPr>
        <p:spPr>
          <a:xfrm>
            <a:off x="5712753" y="6025440"/>
            <a:ext cx="508473" cy="461665"/>
          </a:xfrm>
          <a:prstGeom prst="rect">
            <a:avLst/>
          </a:prstGeom>
        </p:spPr>
        <p:txBody>
          <a:bodyPr wrap="none">
            <a:spAutoFit/>
          </a:bodyPr>
          <a:lstStyle/>
          <a:p>
            <a:r>
              <a:rPr lang="en-US" altLang="zh-TW" sz="2400" dirty="0"/>
              <a:t>w</a:t>
            </a:r>
            <a:r>
              <a:rPr lang="en-US" altLang="zh-TW" sz="2400" baseline="30000" dirty="0"/>
              <a:t>2</a:t>
            </a:r>
            <a:endParaRPr lang="zh-TW" altLang="en-US" sz="2400" baseline="30000" dirty="0"/>
          </a:p>
        </p:txBody>
      </p:sp>
      <p:sp>
        <p:nvSpPr>
          <p:cNvPr id="49" name="矩形 48"/>
          <p:cNvSpPr/>
          <p:nvPr/>
        </p:nvSpPr>
        <p:spPr>
          <a:xfrm>
            <a:off x="7262168" y="6034580"/>
            <a:ext cx="503664" cy="461665"/>
          </a:xfrm>
          <a:prstGeom prst="rect">
            <a:avLst/>
          </a:prstGeom>
        </p:spPr>
        <p:txBody>
          <a:bodyPr wrap="none">
            <a:spAutoFit/>
          </a:bodyPr>
          <a:lstStyle/>
          <a:p>
            <a:r>
              <a:rPr lang="en-US" altLang="zh-TW" sz="2400" dirty="0" err="1"/>
              <a:t>w</a:t>
            </a:r>
            <a:r>
              <a:rPr lang="en-US" altLang="zh-TW" sz="2400" baseline="30000" dirty="0" err="1"/>
              <a:t>T</a:t>
            </a:r>
            <a:endParaRPr lang="zh-TW" altLang="en-US" sz="2400" baseline="30000" dirty="0"/>
          </a:p>
        </p:txBody>
      </p:sp>
      <mc:AlternateContent xmlns:mc="http://schemas.openxmlformats.org/markup-compatibility/2006">
        <mc:Choice xmlns:a14="http://schemas.microsoft.com/office/drawing/2010/main" Requires="a14">
          <p:sp>
            <p:nvSpPr>
              <p:cNvPr id="38" name="矩形 37"/>
              <p:cNvSpPr/>
              <p:nvPr/>
            </p:nvSpPr>
            <p:spPr>
              <a:xfrm>
                <a:off x="7772332" y="1356090"/>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38" name="矩形 37"/>
              <p:cNvSpPr>
                <a:spLocks noRot="1" noChangeAspect="1" noMove="1" noResize="1" noEditPoints="1" noAdjustHandles="1" noChangeArrowheads="1" noChangeShapeType="1" noTextEdit="1"/>
              </p:cNvSpPr>
              <p:nvPr/>
            </p:nvSpPr>
            <p:spPr>
              <a:xfrm>
                <a:off x="7772332" y="1356090"/>
                <a:ext cx="2809615" cy="572849"/>
              </a:xfrm>
              <a:prstGeom prst="rect">
                <a:avLst/>
              </a:prstGeom>
              <a:blipFill>
                <a:blip r:embed="rId11"/>
                <a:stretch>
                  <a:fillRect b="-106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716819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0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9" grpId="0"/>
      <p:bldP spid="40" grpId="0"/>
      <p:bldP spid="22" grpId="0"/>
      <p:bldP spid="41" grpId="0" animBg="1"/>
      <p:bldP spid="42" grpId="0" animBg="1"/>
      <p:bldP spid="43008" grpId="0" animBg="1"/>
      <p:bldP spid="46" grpId="0" animBg="1"/>
      <p:bldP spid="48" grpId="0"/>
      <p:bldP spid="4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矩形 141"/>
          <p:cNvSpPr/>
          <p:nvPr/>
        </p:nvSpPr>
        <p:spPr>
          <a:xfrm>
            <a:off x="7923240" y="2520594"/>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6" name="橢圓 225"/>
          <p:cNvSpPr/>
          <p:nvPr/>
        </p:nvSpPr>
        <p:spPr>
          <a:xfrm>
            <a:off x="7803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7" name="橢圓 226"/>
          <p:cNvSpPr/>
          <p:nvPr/>
        </p:nvSpPr>
        <p:spPr>
          <a:xfrm>
            <a:off x="7794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0" name="矩形 139"/>
          <p:cNvSpPr/>
          <p:nvPr/>
        </p:nvSpPr>
        <p:spPr>
          <a:xfrm>
            <a:off x="4101046"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5" name="橢圓 224"/>
          <p:cNvSpPr/>
          <p:nvPr/>
        </p:nvSpPr>
        <p:spPr>
          <a:xfrm>
            <a:off x="3979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24" name="橢圓 223"/>
          <p:cNvSpPr/>
          <p:nvPr/>
        </p:nvSpPr>
        <p:spPr>
          <a:xfrm>
            <a:off x="3970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3" name="矩形 142"/>
          <p:cNvSpPr/>
          <p:nvPr/>
        </p:nvSpPr>
        <p:spPr>
          <a:xfrm>
            <a:off x="9831181" y="2877443"/>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1" name="矩形 140"/>
          <p:cNvSpPr/>
          <p:nvPr/>
        </p:nvSpPr>
        <p:spPr>
          <a:xfrm>
            <a:off x="6010956"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9" name="矩形 138"/>
          <p:cNvSpPr/>
          <p:nvPr/>
        </p:nvSpPr>
        <p:spPr>
          <a:xfrm>
            <a:off x="2010913"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endParaRPr lang="zh-TW" altLang="en-US" sz="1800" dirty="0">
              <a:solidFill>
                <a:srgbClr val="0000FF"/>
              </a:solidFill>
            </a:endParaRPr>
          </a:p>
          <a:p>
            <a:endParaRPr lang="en-US" altLang="zh-TW" dirty="0"/>
          </a:p>
        </p:txBody>
      </p:sp>
      <p:sp>
        <p:nvSpPr>
          <p:cNvPr id="8" name="橢圓 7"/>
          <p:cNvSpPr/>
          <p:nvPr/>
        </p:nvSpPr>
        <p:spPr>
          <a:xfrm>
            <a:off x="5003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75" name="群組 74"/>
          <p:cNvGrpSpPr/>
          <p:nvPr/>
        </p:nvGrpSpPr>
        <p:grpSpPr>
          <a:xfrm>
            <a:off x="2053187" y="3388339"/>
            <a:ext cx="342900" cy="461962"/>
            <a:chOff x="600453" y="3988847"/>
            <a:chExt cx="342900" cy="461962"/>
          </a:xfrm>
        </p:grpSpPr>
        <p:sp>
          <p:nvSpPr>
            <p:cNvPr id="30" name="矩形 2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35842" name="方程式" r:id="rId4" imgW="152280" imgH="215640" progId="Equation.3">
                    <p:embed/>
                  </p:oleObj>
                </mc:Choice>
                <mc:Fallback>
                  <p:oleObj name="方程式" r:id="rId4" imgW="152280" imgH="215640" progId="Equation.3">
                    <p:embed/>
                    <p:pic>
                      <p:nvPicPr>
                        <p:cNvPr id="31" name="Object 12"/>
                        <p:cNvPicPr>
                          <a:picLocks noChangeAspect="1" noChangeArrowheads="1"/>
                        </p:cNvPicPr>
                        <p:nvPr/>
                      </p:nvPicPr>
                      <p:blipFill>
                        <a:blip r:embed="rId5"/>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6" name="群組 75"/>
          <p:cNvGrpSpPr/>
          <p:nvPr/>
        </p:nvGrpSpPr>
        <p:grpSpPr>
          <a:xfrm>
            <a:off x="2055452" y="4238062"/>
            <a:ext cx="376238" cy="461963"/>
            <a:chOff x="594635" y="4571576"/>
            <a:chExt cx="376238" cy="461963"/>
          </a:xfrm>
        </p:grpSpPr>
        <p:sp>
          <p:nvSpPr>
            <p:cNvPr id="29" name="矩形 28"/>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2"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35843" name="方程式" r:id="rId6" imgW="164880" imgH="215640" progId="Equation.3">
                    <p:embed/>
                  </p:oleObj>
                </mc:Choice>
                <mc:Fallback>
                  <p:oleObj name="方程式" r:id="rId6" imgW="164880" imgH="215640" progId="Equation.3">
                    <p:embed/>
                    <p:pic>
                      <p:nvPicPr>
                        <p:cNvPr id="32" name="Object 12"/>
                        <p:cNvPicPr>
                          <a:picLocks noChangeAspect="1" noChangeArrowheads="1"/>
                        </p:cNvPicPr>
                        <p:nvPr/>
                      </p:nvPicPr>
                      <p:blipFill>
                        <a:blip r:embed="rId7"/>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668282" y="2734479"/>
            <a:ext cx="1134648" cy="461665"/>
          </a:xfrm>
          <a:prstGeom prst="rect">
            <a:avLst/>
          </a:prstGeom>
          <a:noFill/>
        </p:spPr>
        <p:txBody>
          <a:bodyPr wrap="square" rtlCol="0">
            <a:spAutoFit/>
          </a:bodyPr>
          <a:lstStyle/>
          <a:p>
            <a:pPr algn="ctr"/>
            <a:r>
              <a:rPr lang="en-US" altLang="zh-TW" sz="2400" dirty="0"/>
              <a:t>Input</a:t>
            </a:r>
          </a:p>
        </p:txBody>
      </p:sp>
      <p:sp>
        <p:nvSpPr>
          <p:cNvPr id="52" name="橢圓 51"/>
          <p:cNvSpPr/>
          <p:nvPr/>
        </p:nvSpPr>
        <p:spPr>
          <a:xfrm>
            <a:off x="5011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85" name="群組 84"/>
          <p:cNvGrpSpPr/>
          <p:nvPr/>
        </p:nvGrpSpPr>
        <p:grpSpPr>
          <a:xfrm>
            <a:off x="3501455" y="2531732"/>
            <a:ext cx="926032" cy="523220"/>
            <a:chOff x="3518823" y="2481252"/>
            <a:chExt cx="926032" cy="523220"/>
          </a:xfrm>
        </p:grpSpPr>
        <p:grpSp>
          <p:nvGrpSpPr>
            <p:cNvPr id="36" name="群組 35"/>
            <p:cNvGrpSpPr/>
            <p:nvPr/>
          </p:nvGrpSpPr>
          <p:grpSpPr>
            <a:xfrm>
              <a:off x="3518823" y="2481252"/>
              <a:ext cx="311569" cy="523220"/>
              <a:chOff x="3518823" y="2481252"/>
              <a:chExt cx="311569" cy="523220"/>
            </a:xfrm>
          </p:grpSpPr>
          <p:sp>
            <p:nvSpPr>
              <p:cNvPr id="11" name="矩形 1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文字方塊 1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0" name="文字方塊 79"/>
                <p:cNvSpPr txBox="1"/>
                <p:nvPr/>
              </p:nvSpPr>
              <p:spPr>
                <a:xfrm>
                  <a:off x="4206008" y="2571873"/>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5</m:t>
                        </m:r>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206008" y="2571873"/>
                  <a:ext cx="238847" cy="369332"/>
                </a:xfrm>
                <a:prstGeom prst="rect">
                  <a:avLst/>
                </a:prstGeom>
                <a:blipFill rotWithShape="0">
                  <a:blip r:embed="rId8"/>
                  <a:stretch>
                    <a:fillRect/>
                  </a:stretch>
                </a:blipFill>
              </p:spPr>
              <p:txBody>
                <a:bodyPr/>
                <a:lstStyle/>
                <a:p>
                  <a:r>
                    <a:rPr lang="zh-TW" altLang="en-US">
                      <a:noFill/>
                    </a:rPr>
                    <a:t> </a:t>
                  </a:r>
                </a:p>
              </p:txBody>
            </p:sp>
          </mc:Fallback>
        </mc:AlternateContent>
        <p:cxnSp>
          <p:nvCxnSpPr>
            <p:cNvPr id="83" name="直線單箭頭接點 8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群組 85"/>
          <p:cNvGrpSpPr/>
          <p:nvPr/>
        </p:nvGrpSpPr>
        <p:grpSpPr>
          <a:xfrm>
            <a:off x="3512988" y="3397713"/>
            <a:ext cx="926169" cy="523220"/>
            <a:chOff x="3518823" y="2481252"/>
            <a:chExt cx="926169" cy="523220"/>
          </a:xfrm>
        </p:grpSpPr>
        <p:grpSp>
          <p:nvGrpSpPr>
            <p:cNvPr id="87" name="群組 86"/>
            <p:cNvGrpSpPr/>
            <p:nvPr/>
          </p:nvGrpSpPr>
          <p:grpSpPr>
            <a:xfrm>
              <a:off x="3518823" y="2481252"/>
              <a:ext cx="311569" cy="523220"/>
              <a:chOff x="3518823" y="2481252"/>
              <a:chExt cx="311569" cy="523220"/>
            </a:xfrm>
          </p:grpSpPr>
          <p:sp>
            <p:nvSpPr>
              <p:cNvPr id="90" name="矩形 8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1" name="文字方塊 9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88" name="文字方塊 87"/>
                <p:cNvSpPr txBox="1"/>
                <p:nvPr/>
              </p:nvSpPr>
              <p:spPr>
                <a:xfrm>
                  <a:off x="4206145" y="2546534"/>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7</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206145" y="2546534"/>
                  <a:ext cx="238847" cy="369332"/>
                </a:xfrm>
                <a:prstGeom prst="rect">
                  <a:avLst/>
                </a:prstGeom>
                <a:blipFill rotWithShape="0">
                  <a:blip r:embed="rId9"/>
                  <a:stretch>
                    <a:fillRect/>
                  </a:stretch>
                </a:blipFill>
              </p:spPr>
              <p:txBody>
                <a:bodyPr/>
                <a:lstStyle/>
                <a:p>
                  <a:r>
                    <a:rPr lang="zh-TW" altLang="en-US">
                      <a:noFill/>
                    </a:rPr>
                    <a:t> </a:t>
                  </a:r>
                </a:p>
              </p:txBody>
            </p:sp>
          </mc:Fallback>
        </mc:AlternateContent>
        <p:cxnSp>
          <p:nvCxnSpPr>
            <p:cNvPr id="89" name="直線單箭頭接點 8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p:cNvGrpSpPr/>
          <p:nvPr/>
        </p:nvGrpSpPr>
        <p:grpSpPr>
          <a:xfrm>
            <a:off x="3511968" y="4263694"/>
            <a:ext cx="1155650" cy="523220"/>
            <a:chOff x="3518823" y="2481252"/>
            <a:chExt cx="1155650" cy="523220"/>
          </a:xfrm>
        </p:grpSpPr>
        <p:grpSp>
          <p:nvGrpSpPr>
            <p:cNvPr id="93" name="群組 92"/>
            <p:cNvGrpSpPr/>
            <p:nvPr/>
          </p:nvGrpSpPr>
          <p:grpSpPr>
            <a:xfrm>
              <a:off x="3518823" y="2481252"/>
              <a:ext cx="311569" cy="523220"/>
              <a:chOff x="3518823" y="2481252"/>
              <a:chExt cx="311569" cy="523220"/>
            </a:xfrm>
          </p:grpSpPr>
          <p:sp>
            <p:nvSpPr>
              <p:cNvPr id="96" name="矩形 95"/>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文字方塊 96"/>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p:cxnSp>
          <p:nvCxnSpPr>
            <p:cNvPr id="95" name="直線單箭頭接點 94"/>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p:cNvSpPr txBox="1"/>
                <p:nvPr/>
              </p:nvSpPr>
              <p:spPr>
                <a:xfrm>
                  <a:off x="4206396" y="2533432"/>
                  <a:ext cx="46807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−1</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206396" y="2533432"/>
                  <a:ext cx="468077"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98" name="群組 97"/>
          <p:cNvGrpSpPr/>
          <p:nvPr/>
        </p:nvGrpSpPr>
        <p:grpSpPr>
          <a:xfrm>
            <a:off x="3510148" y="5205858"/>
            <a:ext cx="926032" cy="523220"/>
            <a:chOff x="3518823" y="2481252"/>
            <a:chExt cx="926032" cy="523220"/>
          </a:xfrm>
        </p:grpSpPr>
        <p:grpSp>
          <p:nvGrpSpPr>
            <p:cNvPr id="99" name="群組 98"/>
            <p:cNvGrpSpPr/>
            <p:nvPr/>
          </p:nvGrpSpPr>
          <p:grpSpPr>
            <a:xfrm>
              <a:off x="3518823" y="2481252"/>
              <a:ext cx="311569" cy="523220"/>
              <a:chOff x="3518823" y="2481252"/>
              <a:chExt cx="311569" cy="523220"/>
            </a:xfrm>
          </p:grpSpPr>
          <p:sp>
            <p:nvSpPr>
              <p:cNvPr id="102" name="矩形 10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3" name="文字方塊 10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00" name="文字方塊 99"/>
                <p:cNvSpPr txBox="1"/>
                <p:nvPr/>
              </p:nvSpPr>
              <p:spPr>
                <a:xfrm>
                  <a:off x="4206008" y="2545696"/>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1</m:t>
                        </m:r>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206008" y="2545696"/>
                  <a:ext cx="238847" cy="369332"/>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101" name="直線單箭頭接點 10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04" name="文字方塊 103"/>
              <p:cNvSpPr txBox="1"/>
              <p:nvPr/>
            </p:nvSpPr>
            <p:spPr>
              <a:xfrm>
                <a:off x="6069039" y="3036457"/>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7</m:t>
                      </m:r>
                    </m:oMath>
                  </m:oMathPara>
                </a14:m>
                <a:endParaRPr lang="zh-TW" altLang="en-US" sz="2400" dirty="0"/>
              </a:p>
            </p:txBody>
          </p:sp>
        </mc:Choice>
        <mc:Fallback>
          <p:sp>
            <p:nvSpPr>
              <p:cNvPr id="104" name="文字方塊 103"/>
              <p:cNvSpPr txBox="1">
                <a:spLocks noRot="1" noChangeAspect="1" noMove="1" noResize="1" noEditPoints="1" noAdjustHandles="1" noChangeArrowheads="1" noChangeShapeType="1" noTextEdit="1"/>
              </p:cNvSpPr>
              <p:nvPr/>
            </p:nvSpPr>
            <p:spPr>
              <a:xfrm>
                <a:off x="6069039" y="3036457"/>
                <a:ext cx="238847" cy="36933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5" name="文字方塊 104"/>
              <p:cNvSpPr txBox="1"/>
              <p:nvPr/>
            </p:nvSpPr>
            <p:spPr>
              <a:xfrm>
                <a:off x="6055979" y="4847629"/>
                <a:ext cx="238847" cy="369332"/>
              </a:xfrm>
              <a:prstGeom prst="rect">
                <a:avLst/>
              </a:prstGeom>
            </p:spPr>
            <p:style>
              <a:lnRef idx="0">
                <a:schemeClr val="accent5"/>
              </a:lnRef>
              <a:fillRef idx="3">
                <a:schemeClr val="accent5"/>
              </a:fillRef>
              <a:effectRef idx="3">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1</m:t>
                      </m:r>
                    </m:oMath>
                  </m:oMathPara>
                </a14:m>
                <a:endParaRPr lang="zh-TW" altLang="en-US" sz="24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6055979" y="4847629"/>
                <a:ext cx="238847" cy="369332"/>
              </a:xfrm>
              <a:prstGeom prst="rect">
                <a:avLst/>
              </a:prstGeom>
              <a:blipFill>
                <a:blip r:embed="rId13"/>
                <a:stretch>
                  <a:fillRect/>
                </a:stretch>
              </a:blipFill>
            </p:spPr>
            <p:txBody>
              <a:bodyPr/>
              <a:lstStyle/>
              <a:p>
                <a:r>
                  <a:rPr lang="zh-TW" altLang="en-US">
                    <a:noFill/>
                  </a:rPr>
                  <a:t> </a:t>
                </a:r>
              </a:p>
            </p:txBody>
          </p:sp>
        </mc:Fallback>
      </mc:AlternateContent>
      <p:sp>
        <p:nvSpPr>
          <p:cNvPr id="106" name="橢圓 105"/>
          <p:cNvSpPr/>
          <p:nvPr/>
        </p:nvSpPr>
        <p:spPr>
          <a:xfrm>
            <a:off x="8839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107" name="橢圓 106"/>
          <p:cNvSpPr/>
          <p:nvPr/>
        </p:nvSpPr>
        <p:spPr>
          <a:xfrm>
            <a:off x="8847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108" name="群組 107"/>
          <p:cNvGrpSpPr/>
          <p:nvPr/>
        </p:nvGrpSpPr>
        <p:grpSpPr>
          <a:xfrm>
            <a:off x="7337804" y="2531732"/>
            <a:ext cx="862776" cy="523220"/>
            <a:chOff x="3518823" y="2481252"/>
            <a:chExt cx="862776" cy="523220"/>
          </a:xfrm>
        </p:grpSpPr>
        <p:grpSp>
          <p:nvGrpSpPr>
            <p:cNvPr id="109" name="群組 108"/>
            <p:cNvGrpSpPr/>
            <p:nvPr/>
          </p:nvGrpSpPr>
          <p:grpSpPr>
            <a:xfrm>
              <a:off x="3518823" y="2481252"/>
              <a:ext cx="311569" cy="523220"/>
              <a:chOff x="3518823" y="2481252"/>
              <a:chExt cx="311569" cy="523220"/>
            </a:xfrm>
          </p:grpSpPr>
          <p:sp>
            <p:nvSpPr>
              <p:cNvPr id="112" name="矩形 111"/>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3" name="文字方塊 112"/>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0" name="文字方塊 109"/>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1</m:t>
                        </m:r>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4"/>
                  <a:stretch>
                    <a:fillRect l="-23810" r="-26190" b="-3175"/>
                  </a:stretch>
                </a:blipFill>
              </p:spPr>
              <p:txBody>
                <a:bodyPr/>
                <a:lstStyle/>
                <a:p>
                  <a:r>
                    <a:rPr lang="zh-TW" altLang="en-US">
                      <a:noFill/>
                    </a:rPr>
                    <a:t> </a:t>
                  </a:r>
                </a:p>
              </p:txBody>
            </p:sp>
          </mc:Fallback>
        </mc:AlternateContent>
        <p:cxnSp>
          <p:nvCxnSpPr>
            <p:cNvPr id="111" name="直線單箭頭接點 110"/>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4" name="群組 113"/>
          <p:cNvGrpSpPr/>
          <p:nvPr/>
        </p:nvGrpSpPr>
        <p:grpSpPr>
          <a:xfrm>
            <a:off x="7349336" y="3397713"/>
            <a:ext cx="862776" cy="523220"/>
            <a:chOff x="3518823" y="2481252"/>
            <a:chExt cx="862776" cy="523220"/>
          </a:xfrm>
        </p:grpSpPr>
        <p:grpSp>
          <p:nvGrpSpPr>
            <p:cNvPr id="115" name="群組 114"/>
            <p:cNvGrpSpPr/>
            <p:nvPr/>
          </p:nvGrpSpPr>
          <p:grpSpPr>
            <a:xfrm>
              <a:off x="3518823" y="2481252"/>
              <a:ext cx="311569" cy="523220"/>
              <a:chOff x="3518823" y="2481252"/>
              <a:chExt cx="311569" cy="523220"/>
            </a:xfrm>
          </p:grpSpPr>
          <p:sp>
            <p:nvSpPr>
              <p:cNvPr id="118" name="矩形 117"/>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9" name="文字方塊 118"/>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16" name="文字方塊 115"/>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5"/>
                  <a:stretch>
                    <a:fillRect l="-26190" r="-23810" b="-1563"/>
                  </a:stretch>
                </a:blipFill>
              </p:spPr>
              <p:txBody>
                <a:bodyPr/>
                <a:lstStyle/>
                <a:p>
                  <a:r>
                    <a:rPr lang="zh-TW" altLang="en-US">
                      <a:noFill/>
                    </a:rPr>
                    <a:t> </a:t>
                  </a:r>
                </a:p>
              </p:txBody>
            </p:sp>
          </mc:Fallback>
        </mc:AlternateContent>
        <p:cxnSp>
          <p:nvCxnSpPr>
            <p:cNvPr id="117" name="直線單箭頭接點 116"/>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0" name="群組 119"/>
          <p:cNvGrpSpPr/>
          <p:nvPr/>
        </p:nvGrpSpPr>
        <p:grpSpPr>
          <a:xfrm>
            <a:off x="7348317" y="4263694"/>
            <a:ext cx="862776" cy="523220"/>
            <a:chOff x="3518823" y="2481252"/>
            <a:chExt cx="862776" cy="523220"/>
          </a:xfrm>
        </p:grpSpPr>
        <p:grpSp>
          <p:nvGrpSpPr>
            <p:cNvPr id="121" name="群組 120"/>
            <p:cNvGrpSpPr/>
            <p:nvPr/>
          </p:nvGrpSpPr>
          <p:grpSpPr>
            <a:xfrm>
              <a:off x="3518823" y="2481252"/>
              <a:ext cx="311569" cy="523220"/>
              <a:chOff x="3518823" y="2481252"/>
              <a:chExt cx="311569" cy="523220"/>
            </a:xfrm>
          </p:grpSpPr>
          <p:sp>
            <p:nvSpPr>
              <p:cNvPr id="124" name="矩形 123"/>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5" name="文字方塊 124"/>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2" name="文字方塊 121"/>
                <p:cNvSpPr txBox="1"/>
                <p:nvPr/>
              </p:nvSpPr>
              <p:spPr>
                <a:xfrm>
                  <a:off x="4142752"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4</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238847" cy="369332"/>
                </a:xfrm>
                <a:prstGeom prst="rect">
                  <a:avLst/>
                </a:prstGeom>
                <a:blipFill rotWithShape="0">
                  <a:blip r:embed="rId16"/>
                  <a:stretch>
                    <a:fillRect l="-26190" r="-23810" b="-1563"/>
                  </a:stretch>
                </a:blipFill>
              </p:spPr>
              <p:txBody>
                <a:bodyPr/>
                <a:lstStyle/>
                <a:p>
                  <a:r>
                    <a:rPr lang="zh-TW" altLang="en-US">
                      <a:noFill/>
                    </a:rPr>
                    <a:t> </a:t>
                  </a:r>
                </a:p>
              </p:txBody>
            </p:sp>
          </mc:Fallback>
        </mc:AlternateContent>
        <p:cxnSp>
          <p:nvCxnSpPr>
            <p:cNvPr id="123" name="直線單箭頭接點 122"/>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6" name="群組 125"/>
          <p:cNvGrpSpPr/>
          <p:nvPr/>
        </p:nvGrpSpPr>
        <p:grpSpPr>
          <a:xfrm>
            <a:off x="7346497" y="5205858"/>
            <a:ext cx="877290" cy="523220"/>
            <a:chOff x="3518823" y="2481252"/>
            <a:chExt cx="877290" cy="523220"/>
          </a:xfrm>
        </p:grpSpPr>
        <p:grpSp>
          <p:nvGrpSpPr>
            <p:cNvPr id="127" name="群組 126"/>
            <p:cNvGrpSpPr/>
            <p:nvPr/>
          </p:nvGrpSpPr>
          <p:grpSpPr>
            <a:xfrm>
              <a:off x="3518823" y="2481252"/>
              <a:ext cx="311569" cy="523220"/>
              <a:chOff x="3518823" y="2481252"/>
              <a:chExt cx="311569" cy="523220"/>
            </a:xfrm>
          </p:grpSpPr>
          <p:sp>
            <p:nvSpPr>
              <p:cNvPr id="130" name="矩形 129"/>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1" name="文字方塊 130"/>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128" name="文字方塊 127"/>
                <p:cNvSpPr txBox="1"/>
                <p:nvPr/>
              </p:nvSpPr>
              <p:spPr>
                <a:xfrm>
                  <a:off x="4157266" y="2545696"/>
                  <a:ext cx="238847"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3</m:t>
                        </m:r>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57266" y="2545696"/>
                  <a:ext cx="238847" cy="369332"/>
                </a:xfrm>
                <a:prstGeom prst="rect">
                  <a:avLst/>
                </a:prstGeom>
                <a:blipFill rotWithShape="0">
                  <a:blip r:embed="rId17"/>
                  <a:stretch>
                    <a:fillRect l="-26190" r="-23810" b="-3175"/>
                  </a:stretch>
                </a:blipFill>
              </p:spPr>
              <p:txBody>
                <a:bodyPr/>
                <a:lstStyle/>
                <a:p>
                  <a:r>
                    <a:rPr lang="zh-TW" altLang="en-US">
                      <a:noFill/>
                    </a:rPr>
                    <a:t> </a:t>
                  </a:r>
                </a:p>
              </p:txBody>
            </p:sp>
          </mc:Fallback>
        </mc:AlternateContent>
        <p:cxnSp>
          <p:nvCxnSpPr>
            <p:cNvPr id="129" name="直線單箭頭接點 128"/>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2" name="文字方塊 131"/>
              <p:cNvSpPr txBox="1"/>
              <p:nvPr/>
            </p:nvSpPr>
            <p:spPr>
              <a:xfrm>
                <a:off x="9931132" y="3064687"/>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oMath>
                  </m:oMathPara>
                </a14:m>
                <a:endParaRPr lang="zh-TW" altLang="en-US" sz="2400" dirty="0"/>
              </a:p>
            </p:txBody>
          </p:sp>
        </mc:Choice>
        <mc:Fallback>
          <p:sp>
            <p:nvSpPr>
              <p:cNvPr id="132" name="文字方塊 131"/>
              <p:cNvSpPr txBox="1">
                <a:spLocks noRot="1" noChangeAspect="1" noMove="1" noResize="1" noEditPoints="1" noAdjustHandles="1" noChangeArrowheads="1" noChangeShapeType="1" noTextEdit="1"/>
              </p:cNvSpPr>
              <p:nvPr/>
            </p:nvSpPr>
            <p:spPr>
              <a:xfrm>
                <a:off x="9931132" y="3064687"/>
                <a:ext cx="238848" cy="369332"/>
              </a:xfrm>
              <a:prstGeom prst="rect">
                <a:avLst/>
              </a:prstGeom>
              <a:blipFill>
                <a:blip r:embed="rId18"/>
                <a:stretch>
                  <a:fillRect l="-23810" r="-26190" b="-317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3" name="文字方塊 132"/>
              <p:cNvSpPr txBox="1"/>
              <p:nvPr/>
            </p:nvSpPr>
            <p:spPr>
              <a:xfrm>
                <a:off x="9934778" y="4878525"/>
                <a:ext cx="238848" cy="369332"/>
              </a:xfrm>
              <a:prstGeom prst="rect">
                <a:avLst/>
              </a:prstGeom>
            </p:spPr>
            <p:style>
              <a:lnRef idx="3">
                <a:schemeClr val="lt1"/>
              </a:lnRef>
              <a:fillRef idx="1">
                <a:schemeClr val="accent5"/>
              </a:fillRef>
              <a:effectRef idx="1">
                <a:schemeClr val="accent5"/>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4</m:t>
                      </m:r>
                    </m:oMath>
                  </m:oMathPara>
                </a14:m>
                <a:endParaRPr lang="zh-TW" altLang="en-US" sz="2400" dirty="0"/>
              </a:p>
            </p:txBody>
          </p:sp>
        </mc:Choice>
        <mc:Fallback>
          <p:sp>
            <p:nvSpPr>
              <p:cNvPr id="133" name="文字方塊 132"/>
              <p:cNvSpPr txBox="1">
                <a:spLocks noRot="1" noChangeAspect="1" noMove="1" noResize="1" noEditPoints="1" noAdjustHandles="1" noChangeArrowheads="1" noChangeShapeType="1" noTextEdit="1"/>
              </p:cNvSpPr>
              <p:nvPr/>
            </p:nvSpPr>
            <p:spPr>
              <a:xfrm>
                <a:off x="9934778" y="4878525"/>
                <a:ext cx="238848" cy="369332"/>
              </a:xfrm>
              <a:prstGeom prst="rect">
                <a:avLst/>
              </a:prstGeom>
              <a:blipFill>
                <a:blip r:embed="rId19"/>
                <a:stretch>
                  <a:fillRect l="-26190" r="-23810" b="-3125"/>
                </a:stretch>
              </a:blipFill>
            </p:spPr>
            <p:txBody>
              <a:bodyPr/>
              <a:lstStyle/>
              <a:p>
                <a:r>
                  <a:rPr lang="zh-TW" altLang="en-US">
                    <a:noFill/>
                  </a:rPr>
                  <a:t> </a:t>
                </a:r>
              </a:p>
            </p:txBody>
          </p:sp>
        </mc:Fallback>
      </mc:AlternateContent>
      <p:cxnSp>
        <p:nvCxnSpPr>
          <p:cNvPr id="144" name="直線單箭頭接點 143"/>
          <p:cNvCxnSpPr/>
          <p:nvPr/>
        </p:nvCxnSpPr>
        <p:spPr>
          <a:xfrm>
            <a:off x="5817227"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a:off x="5826224"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a:off x="9660737"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147"/>
          <p:cNvCxnSpPr/>
          <p:nvPr/>
        </p:nvCxnSpPr>
        <p:spPr>
          <a:xfrm>
            <a:off x="9669734"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線單箭頭接點 151"/>
          <p:cNvCxnSpPr>
            <a:endCxn id="11" idx="1"/>
          </p:cNvCxnSpPr>
          <p:nvPr/>
        </p:nvCxnSpPr>
        <p:spPr>
          <a:xfrm flipV="1">
            <a:off x="2362677"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a:stCxn id="31" idx="3"/>
            <a:endCxn id="91" idx="1"/>
          </p:cNvCxnSpPr>
          <p:nvPr/>
        </p:nvCxnSpPr>
        <p:spPr>
          <a:xfrm>
            <a:off x="2391325" y="3619321"/>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線單箭頭接點 162"/>
          <p:cNvCxnSpPr>
            <a:stCxn id="30" idx="3"/>
            <a:endCxn id="96" idx="1"/>
          </p:cNvCxnSpPr>
          <p:nvPr/>
        </p:nvCxnSpPr>
        <p:spPr>
          <a:xfrm>
            <a:off x="2396088"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直線單箭頭接點 165"/>
          <p:cNvCxnSpPr>
            <a:stCxn id="30" idx="3"/>
            <a:endCxn id="103" idx="1"/>
          </p:cNvCxnSpPr>
          <p:nvPr/>
        </p:nvCxnSpPr>
        <p:spPr>
          <a:xfrm>
            <a:off x="2396088" y="3655040"/>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線單箭頭接點 168"/>
          <p:cNvCxnSpPr>
            <a:stCxn id="32" idx="3"/>
            <a:endCxn id="11" idx="1"/>
          </p:cNvCxnSpPr>
          <p:nvPr/>
        </p:nvCxnSpPr>
        <p:spPr>
          <a:xfrm flipV="1">
            <a:off x="2431691" y="2805936"/>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直線單箭頭接點 171"/>
          <p:cNvCxnSpPr>
            <a:stCxn id="32" idx="3"/>
            <a:endCxn id="90" idx="1"/>
          </p:cNvCxnSpPr>
          <p:nvPr/>
        </p:nvCxnSpPr>
        <p:spPr>
          <a:xfrm flipV="1">
            <a:off x="2431691"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32" idx="3"/>
            <a:endCxn id="102" idx="1"/>
          </p:cNvCxnSpPr>
          <p:nvPr/>
        </p:nvCxnSpPr>
        <p:spPr>
          <a:xfrm>
            <a:off x="2431690" y="4469043"/>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32" idx="3"/>
            <a:endCxn id="96" idx="1"/>
          </p:cNvCxnSpPr>
          <p:nvPr/>
        </p:nvCxnSpPr>
        <p:spPr>
          <a:xfrm>
            <a:off x="2431690" y="4469043"/>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stCxn id="104" idx="3"/>
          </p:cNvCxnSpPr>
          <p:nvPr/>
        </p:nvCxnSpPr>
        <p:spPr>
          <a:xfrm flipV="1">
            <a:off x="6307886" y="2802303"/>
            <a:ext cx="1003733" cy="4188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stCxn id="104" idx="3"/>
          </p:cNvCxnSpPr>
          <p:nvPr/>
        </p:nvCxnSpPr>
        <p:spPr>
          <a:xfrm>
            <a:off x="6307886" y="3221124"/>
            <a:ext cx="1026797" cy="434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stCxn id="104" idx="3"/>
          </p:cNvCxnSpPr>
          <p:nvPr/>
        </p:nvCxnSpPr>
        <p:spPr>
          <a:xfrm>
            <a:off x="6307885" y="3221124"/>
            <a:ext cx="1014246" cy="13131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stCxn id="104" idx="3"/>
          </p:cNvCxnSpPr>
          <p:nvPr/>
        </p:nvCxnSpPr>
        <p:spPr>
          <a:xfrm>
            <a:off x="6307885" y="3221123"/>
            <a:ext cx="1023958" cy="22427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stCxn id="105" idx="3"/>
          </p:cNvCxnSpPr>
          <p:nvPr/>
        </p:nvCxnSpPr>
        <p:spPr>
          <a:xfrm flipV="1">
            <a:off x="6294826" y="2802303"/>
            <a:ext cx="1016793" cy="2229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05" idx="3"/>
          </p:cNvCxnSpPr>
          <p:nvPr/>
        </p:nvCxnSpPr>
        <p:spPr>
          <a:xfrm flipV="1">
            <a:off x="6294826" y="3668283"/>
            <a:ext cx="1028325" cy="136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05" idx="3"/>
          </p:cNvCxnSpPr>
          <p:nvPr/>
        </p:nvCxnSpPr>
        <p:spPr>
          <a:xfrm>
            <a:off x="6294825" y="5032296"/>
            <a:ext cx="1025486" cy="444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05" idx="3"/>
          </p:cNvCxnSpPr>
          <p:nvPr/>
        </p:nvCxnSpPr>
        <p:spPr>
          <a:xfrm flipV="1">
            <a:off x="6294825" y="4534265"/>
            <a:ext cx="1027306" cy="4980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單箭頭接點 198"/>
          <p:cNvCxnSpPr>
            <a:stCxn id="110" idx="3"/>
            <a:endCxn id="106" idx="2"/>
          </p:cNvCxnSpPr>
          <p:nvPr/>
        </p:nvCxnSpPr>
        <p:spPr>
          <a:xfrm>
            <a:off x="8200580" y="2780843"/>
            <a:ext cx="638956" cy="442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endCxn id="106" idx="2"/>
          </p:cNvCxnSpPr>
          <p:nvPr/>
        </p:nvCxnSpPr>
        <p:spPr>
          <a:xfrm flipV="1">
            <a:off x="8303198" y="3222888"/>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a:endCxn id="107" idx="2"/>
          </p:cNvCxnSpPr>
          <p:nvPr/>
        </p:nvCxnSpPr>
        <p:spPr>
          <a:xfrm>
            <a:off x="8323988" y="4557558"/>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a:stCxn id="128" idx="3"/>
            <a:endCxn id="107" idx="2"/>
          </p:cNvCxnSpPr>
          <p:nvPr/>
        </p:nvCxnSpPr>
        <p:spPr>
          <a:xfrm flipV="1">
            <a:off x="8223788" y="5049442"/>
            <a:ext cx="623603" cy="4055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a:off x="4502821" y="2792923"/>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flipV="1">
            <a:off x="4468669" y="3232820"/>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4489459" y="4567490"/>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線單箭頭接點 221"/>
          <p:cNvCxnSpPr/>
          <p:nvPr/>
        </p:nvCxnSpPr>
        <p:spPr>
          <a:xfrm flipV="1">
            <a:off x="4511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4941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
        <p:nvSpPr>
          <p:cNvPr id="145" name="矩形 144"/>
          <p:cNvSpPr/>
          <p:nvPr/>
        </p:nvSpPr>
        <p:spPr>
          <a:xfrm>
            <a:off x="2555330" y="5997408"/>
            <a:ext cx="7379448"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You can have more than 2 elements in a group.</a:t>
            </a:r>
          </a:p>
        </p:txBody>
      </p:sp>
      <p:sp>
        <p:nvSpPr>
          <p:cNvPr id="4" name="矩形 3"/>
          <p:cNvSpPr/>
          <p:nvPr/>
        </p:nvSpPr>
        <p:spPr>
          <a:xfrm>
            <a:off x="3998598" y="2539841"/>
            <a:ext cx="1881191" cy="13326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4744743" y="2440971"/>
            <a:ext cx="1139669" cy="461665"/>
          </a:xfrm>
          <a:prstGeom prst="rect">
            <a:avLst/>
          </a:prstGeom>
          <a:noFill/>
        </p:spPr>
        <p:txBody>
          <a:bodyPr wrap="square" rtlCol="0">
            <a:spAutoFit/>
          </a:bodyPr>
          <a:lstStyle/>
          <a:p>
            <a:pPr algn="ctr"/>
            <a:r>
              <a:rPr lang="en-US" altLang="zh-TW" sz="2400" dirty="0">
                <a:solidFill>
                  <a:srgbClr val="FF0000"/>
                </a:solidFill>
              </a:rPr>
              <a:t>neuron</a:t>
            </a:r>
            <a:endParaRPr lang="zh-TW" altLang="en-US" sz="2400" dirty="0">
              <a:solidFill>
                <a:srgbClr val="FF0000"/>
              </a:solidFill>
            </a:endParaRPr>
          </a:p>
        </p:txBody>
      </p:sp>
    </p:spTree>
    <p:extLst>
      <p:ext uri="{BB962C8B-B14F-4D97-AF65-F5344CB8AC3E}">
        <p14:creationId xmlns:p14="http://schemas.microsoft.com/office/powerpoint/2010/main" val="169021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8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8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8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4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2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0"/>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3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0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0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4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226" grpId="0" animBg="1"/>
      <p:bldP spid="227" grpId="0" animBg="1"/>
      <p:bldP spid="140" grpId="0" animBg="1"/>
      <p:bldP spid="225" grpId="0" animBg="1"/>
      <p:bldP spid="224" grpId="0" animBg="1"/>
      <p:bldP spid="143" grpId="0" animBg="1"/>
      <p:bldP spid="141" grpId="0" animBg="1"/>
      <p:bldP spid="139" grpId="0" animBg="1"/>
      <p:bldP spid="8" grpId="0" animBg="1"/>
      <p:bldP spid="35" grpId="0"/>
      <p:bldP spid="52" grpId="0" animBg="1"/>
      <p:bldP spid="104" grpId="0" animBg="1"/>
      <p:bldP spid="105" grpId="0" animBg="1"/>
      <p:bldP spid="106" grpId="0" animBg="1"/>
      <p:bldP spid="107" grpId="0" animBg="1"/>
      <p:bldP spid="132" grpId="0" animBg="1"/>
      <p:bldP spid="133" grpId="0" animBg="1"/>
      <p:bldP spid="145" grpId="0" animBg="1"/>
      <p:bldP spid="4" grpId="0" animBg="1"/>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5608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36866"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36867"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ext uri="{D42A27DB-BD31-4B8C-83A1-F6EECF244321}">
                        <p14:modId xmlns:p14="http://schemas.microsoft.com/office/powerpoint/2010/main" val="3097357816"/>
                      </p:ext>
                    </p:extLst>
                  </p:nvPr>
                </p:nvGraphicFramePr>
                <p:xfrm>
                  <a:off x="647192" y="4641200"/>
                  <a:ext cx="269875" cy="379412"/>
                </p:xfrm>
                <a:graphic>
                  <a:graphicData uri="http://schemas.openxmlformats.org/presentationml/2006/ole">
                    <mc:AlternateContent>
                      <mc:Choice xmlns:v="urn:schemas-microsoft-com:vml" Requires="v">
                        <p:oleObj spid="_x0000_s27879"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1</m:t>
                                </m:r>
                              </m:sub>
                              <m:sup/>
                            </m:sSubSup>
                            <m:r>
                              <a:rPr lang="en-US" altLang="zh-TW" sz="2000" i="1">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6" name="文字方塊 75"/>
              <p:cNvSpPr txBox="1"/>
              <p:nvPr/>
            </p:nvSpPr>
            <p:spPr>
              <a:xfrm>
                <a:off x="6709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p:sp>
            <p:nvSpPr>
              <p:cNvPr id="76" name="文字方塊 75"/>
              <p:cNvSpPr txBox="1">
                <a:spLocks noRot="1" noChangeAspect="1" noMove="1" noResize="1" noEditPoints="1" noAdjustHandles="1" noChangeArrowheads="1" noChangeShapeType="1" noTextEdit="1"/>
              </p:cNvSpPr>
              <p:nvPr/>
            </p:nvSpPr>
            <p:spPr>
              <a:xfrm>
                <a:off x="6709596" y="1893715"/>
                <a:ext cx="305596" cy="369332"/>
              </a:xfrm>
              <a:prstGeom prst="rect">
                <a:avLst/>
              </a:prstGeom>
              <a:blipFill>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7" name="文字方塊 106"/>
              <p:cNvSpPr txBox="1"/>
              <p:nvPr/>
            </p:nvSpPr>
            <p:spPr>
              <a:xfrm>
                <a:off x="7155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p:sp>
            <p:nvSpPr>
              <p:cNvPr id="107" name="文字方塊 106"/>
              <p:cNvSpPr txBox="1">
                <a:spLocks noRot="1" noChangeAspect="1" noMove="1" noResize="1" noEditPoints="1" noAdjustHandles="1" noChangeArrowheads="1" noChangeShapeType="1" noTextEdit="1"/>
              </p:cNvSpPr>
              <p:nvPr/>
            </p:nvSpPr>
            <p:spPr>
              <a:xfrm>
                <a:off x="7155334" y="2208573"/>
                <a:ext cx="242374" cy="369332"/>
              </a:xfrm>
              <a:prstGeom prst="rect">
                <a:avLst/>
              </a:prstGeom>
              <a:blipFill>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8" name="文字方塊 107"/>
              <p:cNvSpPr txBox="1"/>
              <p:nvPr/>
            </p:nvSpPr>
            <p:spPr>
              <a:xfrm>
                <a:off x="6547413" y="2512864"/>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p:sp>
            <p:nvSpPr>
              <p:cNvPr id="108" name="文字方塊 107"/>
              <p:cNvSpPr txBox="1">
                <a:spLocks noRot="1" noChangeAspect="1" noMove="1" noResize="1" noEditPoints="1" noAdjustHandles="1" noChangeArrowheads="1" noChangeShapeType="1" noTextEdit="1"/>
              </p:cNvSpPr>
              <p:nvPr/>
            </p:nvSpPr>
            <p:spPr>
              <a:xfrm>
                <a:off x="6547413" y="2512864"/>
                <a:ext cx="238847" cy="369332"/>
              </a:xfrm>
              <a:prstGeom prst="rect">
                <a:avLst/>
              </a:prstGeom>
              <a:blipFill>
                <a:blip r:embed="rId17"/>
                <a:stretch>
                  <a:fillRect l="-28205" r="-33333"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9" name="文字方塊 108"/>
              <p:cNvSpPr txBox="1"/>
              <p:nvPr/>
            </p:nvSpPr>
            <p:spPr>
              <a:xfrm>
                <a:off x="6715292" y="3050669"/>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m:t>
                      </m:r>
                    </m:oMath>
                  </m:oMathPara>
                </a14:m>
                <a:endParaRPr lang="zh-TW" altLang="en-US" sz="2400" dirty="0">
                  <a:solidFill>
                    <a:srgbClr val="FF0000"/>
                  </a:solidFill>
                </a:endParaRPr>
              </a:p>
            </p:txBody>
          </p:sp>
        </mc:Choice>
        <mc:Fallback>
          <p:sp>
            <p:nvSpPr>
              <p:cNvPr id="109" name="文字方塊 108"/>
              <p:cNvSpPr txBox="1">
                <a:spLocks noRot="1" noChangeAspect="1" noMove="1" noResize="1" noEditPoints="1" noAdjustHandles="1" noChangeArrowheads="1" noChangeShapeType="1" noTextEdit="1"/>
              </p:cNvSpPr>
              <p:nvPr/>
            </p:nvSpPr>
            <p:spPr>
              <a:xfrm>
                <a:off x="6715292" y="3050669"/>
                <a:ext cx="238848" cy="369332"/>
              </a:xfrm>
              <a:prstGeom prst="rect">
                <a:avLst/>
              </a:prstGeom>
              <a:blipFill>
                <a:blip r:embed="rId18"/>
                <a:stretch>
                  <a:fillRect l="-30769" r="-30769" b="-6557"/>
                </a:stretch>
              </a:blipFill>
            </p:spPr>
            <p:txBody>
              <a:bodyPr/>
              <a:lstStyle/>
              <a:p>
                <a:r>
                  <a:rPr lang="zh-TW" altLang="en-US">
                    <a:noFill/>
                  </a:rPr>
                  <a:t> </a:t>
                </a:r>
              </a:p>
            </p:txBody>
          </p:sp>
        </mc:Fallback>
      </mc:AlternateContent>
      <p:cxnSp>
        <p:nvCxnSpPr>
          <p:cNvPr id="90" name="直線單箭頭接點 89"/>
          <p:cNvCxnSpPr/>
          <p:nvPr/>
        </p:nvCxnSpPr>
        <p:spPr>
          <a:xfrm>
            <a:off x="2513015"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2513016"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2" name="文字方塊 91"/>
              <p:cNvSpPr txBox="1"/>
              <p:nvPr/>
            </p:nvSpPr>
            <p:spPr>
              <a:xfrm>
                <a:off x="4999699"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p:sp>
            <p:nvSpPr>
              <p:cNvPr id="92" name="文字方塊 91"/>
              <p:cNvSpPr txBox="1">
                <a:spLocks noRot="1" noChangeAspect="1" noMove="1" noResize="1" noEditPoints="1" noAdjustHandles="1" noChangeArrowheads="1" noChangeShapeType="1" noTextEdit="1"/>
              </p:cNvSpPr>
              <p:nvPr/>
            </p:nvSpPr>
            <p:spPr>
              <a:xfrm>
                <a:off x="4999699" y="5200574"/>
                <a:ext cx="241733" cy="369332"/>
              </a:xfrm>
              <a:prstGeom prst="rect">
                <a:avLst/>
              </a:prstGeom>
              <a:blipFill>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2817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4003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文字方塊 97"/>
              <p:cNvSpPr txBox="1"/>
              <p:nvPr/>
            </p:nvSpPr>
            <p:spPr>
              <a:xfrm>
                <a:off x="4735548"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𝑤𝑥</m:t>
                      </m:r>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98" name="文字方塊 97"/>
              <p:cNvSpPr txBox="1">
                <a:spLocks noRot="1" noChangeAspect="1" noMove="1" noResize="1" noEditPoints="1" noAdjustHandles="1" noChangeArrowheads="1" noChangeShapeType="1" noTextEdit="1"/>
              </p:cNvSpPr>
              <p:nvPr/>
            </p:nvSpPr>
            <p:spPr>
              <a:xfrm>
                <a:off x="4735548" y="4637469"/>
                <a:ext cx="1563377" cy="369332"/>
              </a:xfrm>
              <a:prstGeom prst="rect">
                <a:avLst/>
              </a:prstGeom>
              <a:blipFill>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9" name="文字方塊 98"/>
              <p:cNvSpPr txBox="1"/>
              <p:nvPr/>
            </p:nvSpPr>
            <p:spPr>
              <a:xfrm>
                <a:off x="4358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p:sp>
            <p:nvSpPr>
              <p:cNvPr id="99" name="文字方塊 98"/>
              <p:cNvSpPr txBox="1">
                <a:spLocks noRot="1" noChangeAspect="1" noMove="1" noResize="1" noEditPoints="1" noAdjustHandles="1" noChangeArrowheads="1" noChangeShapeType="1" noTextEdit="1"/>
              </p:cNvSpPr>
              <p:nvPr/>
            </p:nvSpPr>
            <p:spPr>
              <a:xfrm>
                <a:off x="4358601" y="4268767"/>
                <a:ext cx="247952" cy="369332"/>
              </a:xfrm>
              <a:prstGeom prst="rect">
                <a:avLst/>
              </a:prstGeom>
              <a:blipFill>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1973175" y="1739499"/>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36868"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ext uri="{D42A27DB-BD31-4B8C-83A1-F6EECF244321}">
                        <p14:modId xmlns:p14="http://schemas.microsoft.com/office/powerpoint/2010/main" val="2081887252"/>
                      </p:ext>
                    </p:extLst>
                  </p:nvPr>
                </p:nvGraphicFramePr>
                <p:xfrm>
                  <a:off x="640112" y="4069919"/>
                  <a:ext cx="271462" cy="300037"/>
                </p:xfrm>
                <a:graphic>
                  <a:graphicData uri="http://schemas.openxmlformats.org/presentationml/2006/ole">
                    <mc:AlternateContent>
                      <mc:Choice xmlns:v="urn:schemas-microsoft-com:vml" Requires="v">
                        <p:oleObj spid="_x0000_s27880"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36869"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ext uri="{D42A27DB-BD31-4B8C-83A1-F6EECF244321}">
                        <p14:modId xmlns:p14="http://schemas.microsoft.com/office/powerpoint/2010/main" val="2444729993"/>
                      </p:ext>
                    </p:extLst>
                  </p:nvPr>
                </p:nvGraphicFramePr>
                <p:xfrm>
                  <a:off x="668926" y="4624766"/>
                  <a:ext cx="188912" cy="354013"/>
                </p:xfrm>
                <a:graphic>
                  <a:graphicData uri="http://schemas.openxmlformats.org/presentationml/2006/ole">
                    <mc:AlternateContent>
                      <mc:Choice xmlns:v="urn:schemas-microsoft-com:vml" Requires="v">
                        <p:oleObj spid="_x0000_s27881"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3159883" y="4320582"/>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3885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6805911"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6805912"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文字方塊 96"/>
              <p:cNvSpPr txBox="1"/>
              <p:nvPr/>
            </p:nvSpPr>
            <p:spPr>
              <a:xfrm>
                <a:off x="9292595"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p:sp>
            <p:nvSpPr>
              <p:cNvPr id="97" name="文字方塊 96"/>
              <p:cNvSpPr txBox="1">
                <a:spLocks noRot="1" noChangeAspect="1" noMove="1" noResize="1" noEditPoints="1" noAdjustHandles="1" noChangeArrowheads="1" noChangeShapeType="1" noTextEdit="1"/>
              </p:cNvSpPr>
              <p:nvPr/>
            </p:nvSpPr>
            <p:spPr>
              <a:xfrm>
                <a:off x="9292595" y="5286532"/>
                <a:ext cx="241733" cy="369332"/>
              </a:xfrm>
              <a:prstGeom prst="rect">
                <a:avLst/>
              </a:prstGeom>
              <a:blipFill>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8296051" y="4370062"/>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5" name="文字方塊 104"/>
              <p:cNvSpPr txBox="1"/>
              <p:nvPr/>
            </p:nvSpPr>
            <p:spPr>
              <a:xfrm>
                <a:off x="8775474"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𝑤𝑥</m:t>
                      </m:r>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8775474" y="4867053"/>
                <a:ext cx="1686103" cy="369332"/>
              </a:xfrm>
              <a:prstGeom prst="rect">
                <a:avLst/>
              </a:prstGeom>
              <a:blipFill>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2" name="文字方塊 111"/>
              <p:cNvSpPr txBox="1"/>
              <p:nvPr/>
            </p:nvSpPr>
            <p:spPr>
              <a:xfrm>
                <a:off x="8651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p:sp>
            <p:nvSpPr>
              <p:cNvPr id="112" name="文字方塊 111"/>
              <p:cNvSpPr txBox="1">
                <a:spLocks noRot="1" noChangeAspect="1" noMove="1" noResize="1" noEditPoints="1" noAdjustHandles="1" noChangeArrowheads="1" noChangeShapeType="1" noTextEdit="1"/>
              </p:cNvSpPr>
              <p:nvPr/>
            </p:nvSpPr>
            <p:spPr>
              <a:xfrm>
                <a:off x="8651497" y="4354725"/>
                <a:ext cx="247952" cy="369332"/>
              </a:xfrm>
              <a:prstGeom prst="rect">
                <a:avLst/>
              </a:prstGeom>
              <a:blipFill>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7452779" y="4406540"/>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6805911" y="5347721"/>
            <a:ext cx="15782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6805911" y="5415293"/>
            <a:ext cx="231884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8" name="文字方塊 117"/>
              <p:cNvSpPr txBox="1"/>
              <p:nvPr/>
            </p:nvSpPr>
            <p:spPr>
              <a:xfrm>
                <a:off x="8375910" y="5535181"/>
                <a:ext cx="754374" cy="369332"/>
              </a:xfrm>
              <a:prstGeom prst="rect">
                <a:avLst/>
              </a:prstGeom>
              <a:noFill/>
            </p:spPr>
            <p:txBody>
              <a:bodyPr wrap="none" lIns="0" tIns="0" rIns="0" bIns="0"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oMath>
                </a14:m>
                <a:r>
                  <a:rPr lang="en-US" altLang="zh-TW" sz="2400" dirty="0"/>
                  <a:t>0</a:t>
                </a:r>
                <a:endParaRPr lang="zh-TW" altLang="en-US" sz="2400" dirty="0"/>
              </a:p>
            </p:txBody>
          </p:sp>
        </mc:Choice>
        <mc:Fallback>
          <p:sp>
            <p:nvSpPr>
              <p:cNvPr id="118" name="文字方塊 117"/>
              <p:cNvSpPr txBox="1">
                <a:spLocks noRot="1" noChangeAspect="1" noMove="1" noResize="1" noEditPoints="1" noAdjustHandles="1" noChangeArrowheads="1" noChangeShapeType="1" noTextEdit="1"/>
              </p:cNvSpPr>
              <p:nvPr/>
            </p:nvSpPr>
            <p:spPr>
              <a:xfrm>
                <a:off x="8375910" y="5535181"/>
                <a:ext cx="754374" cy="369332"/>
              </a:xfrm>
              <a:prstGeom prst="rect">
                <a:avLst/>
              </a:prstGeom>
              <a:blipFill>
                <a:blip r:embed="rId37"/>
                <a:stretch>
                  <a:fillRect l="-9677" t="-24590" r="-23387" b="-49180"/>
                </a:stretch>
              </a:blipFill>
            </p:spPr>
            <p:txBody>
              <a:bodyPr/>
              <a:lstStyle/>
              <a:p>
                <a:r>
                  <a:rPr lang="zh-TW" altLang="en-US">
                    <a:noFill/>
                  </a:rPr>
                  <a:t> </a:t>
                </a:r>
              </a:p>
            </p:txBody>
          </p:sp>
        </mc:Fallback>
      </mc:AlternateContent>
      <p:sp>
        <p:nvSpPr>
          <p:cNvPr id="77" name="矩形 76"/>
          <p:cNvSpPr/>
          <p:nvPr/>
        </p:nvSpPr>
        <p:spPr>
          <a:xfrm>
            <a:off x="4941333" y="764223"/>
            <a:ext cx="508002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ltLang="zh-TW" sz="2800" dirty="0" err="1"/>
              <a:t>ReLU</a:t>
            </a:r>
            <a:r>
              <a:rPr lang="en-US" altLang="zh-TW" sz="2800" dirty="0"/>
              <a:t> is a special cases of </a:t>
            </a:r>
            <a:r>
              <a:rPr lang="en-US" altLang="zh-TW" sz="2800" dirty="0" err="1"/>
              <a:t>Maxout</a:t>
            </a:r>
            <a:endParaRPr lang="en-US" altLang="zh-TW" sz="2800" dirty="0"/>
          </a:p>
        </p:txBody>
      </p:sp>
    </p:spTree>
    <p:extLst>
      <p:ext uri="{BB962C8B-B14F-4D97-AF65-F5344CB8AC3E}">
        <p14:creationId xmlns:p14="http://schemas.microsoft.com/office/powerpoint/2010/main" val="236918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07" grpId="0"/>
      <p:bldP spid="108" grpId="0"/>
      <p:bldP spid="109" grpId="0"/>
      <p:bldP spid="92" grpId="0"/>
      <p:bldP spid="98" grpId="0"/>
      <p:bldP spid="99" grpId="0"/>
      <p:bldP spid="97" grpId="0"/>
      <p:bldP spid="105" grpId="0"/>
      <p:bldP spid="112" grpId="0"/>
      <p:bldP spid="1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endParaRPr lang="zh-TW" altLang="en-US" dirty="0"/>
          </a:p>
        </p:txBody>
      </p:sp>
      <p:grpSp>
        <p:nvGrpSpPr>
          <p:cNvPr id="100" name="群組 99"/>
          <p:cNvGrpSpPr/>
          <p:nvPr/>
        </p:nvGrpSpPr>
        <p:grpSpPr>
          <a:xfrm>
            <a:off x="5608242" y="1556468"/>
            <a:ext cx="4676536" cy="2352826"/>
            <a:chOff x="116454" y="2497936"/>
            <a:chExt cx="4676536" cy="2352826"/>
          </a:xfrm>
        </p:grpSpPr>
        <p:sp>
          <p:nvSpPr>
            <p:cNvPr id="6" name="橢圓 5"/>
            <p:cNvSpPr/>
            <p:nvPr/>
          </p:nvSpPr>
          <p:spPr>
            <a:xfrm>
              <a:off x="2446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 name="矩形 7"/>
            <p:cNvSpPr/>
            <p:nvPr/>
          </p:nvSpPr>
          <p:spPr>
            <a:xfrm>
              <a:off x="486912"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橢圓 8"/>
            <p:cNvSpPr/>
            <p:nvPr/>
          </p:nvSpPr>
          <p:spPr>
            <a:xfrm>
              <a:off x="3479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0" name="群組 9"/>
            <p:cNvGrpSpPr/>
            <p:nvPr/>
          </p:nvGrpSpPr>
          <p:grpSpPr>
            <a:xfrm>
              <a:off x="529187" y="3469485"/>
              <a:ext cx="342900" cy="357004"/>
              <a:chOff x="600453" y="4069993"/>
              <a:chExt cx="342900" cy="357004"/>
            </a:xfrm>
          </p:grpSpPr>
          <p:sp>
            <p:nvSpPr>
              <p:cNvPr id="11" name="矩形 10"/>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2" name="Object 12"/>
                  <p:cNvGraphicFramePr>
                    <a:graphicFrameLocks noChangeAspect="1"/>
                  </p:cNvGraphicFramePr>
                  <p:nvPr>
                    <p:extLst/>
                  </p:nvPr>
                </p:nvGraphicFramePr>
                <p:xfrm>
                  <a:off x="639400" y="4069993"/>
                  <a:ext cx="271462" cy="300037"/>
                </p:xfrm>
                <a:graphic>
                  <a:graphicData uri="http://schemas.openxmlformats.org/presentationml/2006/ole">
                    <mc:AlternateContent>
                      <mc:Choice xmlns:v="urn:schemas-microsoft-com:vml" Requires="v">
                        <p:oleObj spid="_x0000_s37890" name="方程式" r:id="rId3" imgW="126720" imgH="139680" progId="Equation.3">
                          <p:embed/>
                        </p:oleObj>
                      </mc:Choice>
                      <mc:Fallback>
                        <p:oleObj name="方程式" r:id="rId3" imgW="126720" imgH="139680" progId="Equation.3">
                          <p:embed/>
                          <p:pic>
                            <p:nvPicPr>
                              <p:cNvPr id="12" name="Object 12"/>
                              <p:cNvPicPr>
                                <a:picLocks noChangeAspect="1" noChangeArrowheads="1"/>
                              </p:cNvPicPr>
                              <p:nvPr/>
                            </p:nvPicPr>
                            <p:blipFill>
                              <a:blip r:embed="rId4"/>
                              <a:srcRect/>
                              <a:stretch>
                                <a:fillRect/>
                              </a:stretch>
                            </p:blipFill>
                            <p:spPr bwMode="auto">
                              <a:xfrm>
                                <a:off x="639400" y="4069993"/>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2" name="Object 12"/>
                  <p:cNvGraphicFramePr>
                    <a:graphicFrameLocks noChangeAspect="1"/>
                  </p:cNvGraphicFramePr>
                  <p:nvPr>
                    <p:extLst>
                      <p:ext uri="{D42A27DB-BD31-4B8C-83A1-F6EECF244321}">
                        <p14:modId xmlns:p14="http://schemas.microsoft.com/office/powerpoint/2010/main" val="156607142"/>
                      </p:ext>
                    </p:extLst>
                  </p:nvPr>
                </p:nvGraphicFramePr>
                <p:xfrm>
                  <a:off x="613152" y="3988847"/>
                  <a:ext cx="325438" cy="461962"/>
                </p:xfrm>
                <a:graphic>
                  <a:graphicData uri="http://schemas.openxmlformats.org/presentationml/2006/ole">
                    <mc:AlternateContent>
                      <mc:Choice xmlns:v="urn:schemas-microsoft-com:vml" Requires="v">
                        <p:oleObj spid="_x0000_s27658"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13" name="群組 12"/>
            <p:cNvGrpSpPr/>
            <p:nvPr/>
          </p:nvGrpSpPr>
          <p:grpSpPr>
            <a:xfrm>
              <a:off x="531452" y="4319668"/>
              <a:ext cx="342900" cy="352425"/>
              <a:chOff x="594635" y="4653183"/>
              <a:chExt cx="342900" cy="352425"/>
            </a:xfrm>
          </p:grpSpPr>
          <p:sp>
            <p:nvSpPr>
              <p:cNvPr id="14" name="矩形 13"/>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15" name="Object 12"/>
                  <p:cNvGraphicFramePr>
                    <a:graphicFrameLocks noChangeAspect="1"/>
                  </p:cNvGraphicFramePr>
                  <p:nvPr>
                    <p:extLst/>
                  </p:nvPr>
                </p:nvGraphicFramePr>
                <p:xfrm>
                  <a:off x="686445" y="4653183"/>
                  <a:ext cx="188913" cy="352425"/>
                </p:xfrm>
                <a:graphic>
                  <a:graphicData uri="http://schemas.openxmlformats.org/presentationml/2006/ole">
                    <mc:AlternateContent>
                      <mc:Choice xmlns:v="urn:schemas-microsoft-com:vml" Requires="v">
                        <p:oleObj spid="_x0000_s37891" name="方程式" r:id="rId7" imgW="88560" imgH="164880" progId="Equation.3">
                          <p:embed/>
                        </p:oleObj>
                      </mc:Choice>
                      <mc:Fallback>
                        <p:oleObj name="方程式" r:id="rId7" imgW="88560" imgH="164880" progId="Equation.3">
                          <p:embed/>
                          <p:pic>
                            <p:nvPicPr>
                              <p:cNvPr id="15" name="Object 12"/>
                              <p:cNvPicPr>
                                <a:picLocks noChangeAspect="1" noChangeArrowheads="1"/>
                              </p:cNvPicPr>
                              <p:nvPr/>
                            </p:nvPicPr>
                            <p:blipFill>
                              <a:blip r:embed="rId8"/>
                              <a:srcRect/>
                              <a:stretch>
                                <a:fillRect/>
                              </a:stretch>
                            </p:blipFill>
                            <p:spPr bwMode="auto">
                              <a:xfrm>
                                <a:off x="686445" y="4653183"/>
                                <a:ext cx="188913" cy="352425"/>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5" name="Object 12"/>
                  <p:cNvGraphicFramePr>
                    <a:graphicFrameLocks noChangeAspect="1"/>
                  </p:cNvGraphicFramePr>
                  <p:nvPr>
                    <p:extLst/>
                  </p:nvPr>
                </p:nvGraphicFramePr>
                <p:xfrm>
                  <a:off x="647192" y="4641200"/>
                  <a:ext cx="269875" cy="379412"/>
                </p:xfrm>
                <a:graphic>
                  <a:graphicData uri="http://schemas.openxmlformats.org/presentationml/2006/ole">
                    <mc:AlternateContent>
                      <mc:Choice xmlns:v="urn:schemas-microsoft-com:vml" Requires="v">
                        <p:oleObj spid="_x0000_s58411" name="方程式" r:id="rId9" imgW="126720" imgH="177480" progId="Equation.3">
                          <p:embed/>
                        </p:oleObj>
                      </mc:Choice>
                      <mc:Fallback>
                        <p:oleObj name="方程式" r:id="rId9" imgW="126720" imgH="177480" progId="Equation.3">
                          <p:embed/>
                          <p:pic>
                            <p:nvPicPr>
                              <p:cNvPr id="0" name=""/>
                              <p:cNvPicPr>
                                <a:picLocks noChangeAspect="1" noChangeArrowheads="1"/>
                              </p:cNvPicPr>
                              <p:nvPr/>
                            </p:nvPicPr>
                            <p:blipFill>
                              <a:blip r:embed="rId10"/>
                              <a:srcRect/>
                              <a:stretch>
                                <a:fillRect/>
                              </a:stretch>
                            </p:blipFill>
                            <p:spPr bwMode="auto">
                              <a:xfrm>
                                <a:off x="647192" y="4641200"/>
                                <a:ext cx="2698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16" name="文字方塊 15"/>
            <p:cNvSpPr txBox="1"/>
            <p:nvPr/>
          </p:nvSpPr>
          <p:spPr>
            <a:xfrm>
              <a:off x="116454" y="2922416"/>
              <a:ext cx="1134648" cy="461665"/>
            </a:xfrm>
            <a:prstGeom prst="rect">
              <a:avLst/>
            </a:prstGeom>
            <a:noFill/>
          </p:spPr>
          <p:txBody>
            <a:bodyPr wrap="square" rtlCol="0">
              <a:spAutoFit/>
            </a:bodyPr>
            <a:lstStyle/>
            <a:p>
              <a:pPr algn="ctr"/>
              <a:r>
                <a:rPr lang="en-US" altLang="zh-TW" sz="2400" dirty="0"/>
                <a:t>Input</a:t>
              </a:r>
            </a:p>
          </p:txBody>
        </p:sp>
        <p:grpSp>
          <p:nvGrpSpPr>
            <p:cNvPr id="19" name="群組 18"/>
            <p:cNvGrpSpPr/>
            <p:nvPr/>
          </p:nvGrpSpPr>
          <p:grpSpPr>
            <a:xfrm>
              <a:off x="1977455" y="2531732"/>
              <a:ext cx="1107017" cy="523220"/>
              <a:chOff x="3518823" y="2481252"/>
              <a:chExt cx="1107017" cy="523220"/>
            </a:xfrm>
          </p:grpSpPr>
          <p:grpSp>
            <p:nvGrpSpPr>
              <p:cNvPr id="20" name="群組 19"/>
              <p:cNvGrpSpPr/>
              <p:nvPr/>
            </p:nvGrpSpPr>
            <p:grpSpPr>
              <a:xfrm>
                <a:off x="3518823" y="2481252"/>
                <a:ext cx="311569" cy="523220"/>
                <a:chOff x="3518823" y="2481252"/>
                <a:chExt cx="311569" cy="523220"/>
              </a:xfrm>
            </p:grpSpPr>
            <p:sp>
              <p:nvSpPr>
                <p:cNvPr id="23" name="矩形 2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文字方塊 2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1" name="文字方塊 20"/>
                  <p:cNvSpPr txBox="1"/>
                  <p:nvPr/>
                </p:nvSpPr>
                <p:spPr>
                  <a:xfrm>
                    <a:off x="4173280" y="2513104"/>
                    <a:ext cx="452560" cy="406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sSubSup>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4173280" y="2513104"/>
                    <a:ext cx="452560" cy="406330"/>
                  </a:xfrm>
                  <a:prstGeom prst="rect">
                    <a:avLst/>
                  </a:prstGeom>
                  <a:blipFill rotWithShape="0">
                    <a:blip r:embed="rId11"/>
                    <a:stretch>
                      <a:fillRect/>
                    </a:stretch>
                  </a:blipFill>
                </p:spPr>
                <p:txBody>
                  <a:bodyPr/>
                  <a:lstStyle/>
                  <a:p>
                    <a:r>
                      <a:rPr lang="zh-TW" altLang="en-US">
                        <a:noFill/>
                      </a:rPr>
                      <a:t> </a:t>
                    </a:r>
                  </a:p>
                </p:txBody>
              </p:sp>
            </mc:Fallback>
          </mc:AlternateContent>
          <p:cxnSp>
            <p:nvCxnSpPr>
              <p:cNvPr id="22" name="直線單箭頭接點 2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群組 24"/>
            <p:cNvGrpSpPr/>
            <p:nvPr/>
          </p:nvGrpSpPr>
          <p:grpSpPr>
            <a:xfrm>
              <a:off x="1988987" y="3397713"/>
              <a:ext cx="1095348" cy="523220"/>
              <a:chOff x="3518823" y="2481252"/>
              <a:chExt cx="1095348" cy="523220"/>
            </a:xfrm>
          </p:grpSpPr>
          <p:grpSp>
            <p:nvGrpSpPr>
              <p:cNvPr id="26" name="群組 25"/>
              <p:cNvGrpSpPr/>
              <p:nvPr/>
            </p:nvGrpSpPr>
            <p:grpSpPr>
              <a:xfrm>
                <a:off x="3518823" y="2481252"/>
                <a:ext cx="311569" cy="523220"/>
                <a:chOff x="3518823" y="2481252"/>
                <a:chExt cx="311569" cy="523220"/>
              </a:xfrm>
            </p:grpSpPr>
            <p:sp>
              <p:nvSpPr>
                <p:cNvPr id="29" name="矩形 2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2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7" name="文字方塊 26"/>
                  <p:cNvSpPr txBox="1"/>
                  <p:nvPr/>
                </p:nvSpPr>
                <p:spPr>
                  <a:xfrm>
                    <a:off x="4161611" y="2516174"/>
                    <a:ext cx="452560" cy="407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sSub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61611" y="2516174"/>
                    <a:ext cx="452560" cy="407035"/>
                  </a:xfrm>
                  <a:prstGeom prst="rect">
                    <a:avLst/>
                  </a:prstGeom>
                  <a:blipFill rotWithShape="0">
                    <a:blip r:embed="rId12"/>
                    <a:stretch>
                      <a:fillRect/>
                    </a:stretch>
                  </a:blipFill>
                </p:spPr>
                <p:txBody>
                  <a:bodyPr/>
                  <a:lstStyle/>
                  <a:p>
                    <a:r>
                      <a:rPr lang="zh-TW" altLang="en-US">
                        <a:noFill/>
                      </a:rPr>
                      <a:t> </a:t>
                    </a:r>
                  </a:p>
                </p:txBody>
              </p:sp>
            </mc:Fallback>
          </mc:AlternateContent>
          <p:cxnSp>
            <p:nvCxnSpPr>
              <p:cNvPr id="28" name="直線單箭頭接點 2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字方塊 42"/>
                <p:cNvSpPr txBox="1"/>
                <p:nvPr/>
              </p:nvSpPr>
              <p:spPr>
                <a:xfrm>
                  <a:off x="4545038" y="303645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545038" y="3036457"/>
                  <a:ext cx="247952" cy="369332"/>
                </a:xfrm>
                <a:prstGeom prst="rect">
                  <a:avLst/>
                </a:prstGeom>
                <a:blipFill rotWithShape="0">
                  <a:blip r:embed="rId13"/>
                  <a:stretch>
                    <a:fillRect l="-14634" r="-14634"/>
                  </a:stretch>
                </a:blipFill>
              </p:spPr>
              <p:txBody>
                <a:bodyPr/>
                <a:lstStyle/>
                <a:p>
                  <a:r>
                    <a:rPr lang="zh-TW" altLang="en-US">
                      <a:noFill/>
                    </a:rPr>
                    <a:t> </a:t>
                  </a:r>
                </a:p>
              </p:txBody>
            </p:sp>
          </mc:Fallback>
        </mc:AlternateContent>
        <p:cxnSp>
          <p:nvCxnSpPr>
            <p:cNvPr id="47" name="直線單箭頭接點 46"/>
            <p:cNvCxnSpPr/>
            <p:nvPr/>
          </p:nvCxnSpPr>
          <p:spPr>
            <a:xfrm>
              <a:off x="4293226"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字方塊 48"/>
                <p:cNvSpPr txBox="1"/>
                <p:nvPr/>
              </p:nvSpPr>
              <p:spPr>
                <a:xfrm>
                  <a:off x="3255793" y="3579480"/>
                  <a:ext cx="1489702" cy="3628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1</m:t>
                                </m:r>
                              </m:sub>
                              <m:sup/>
                            </m:sSubSup>
                            <m:r>
                              <a:rPr lang="en-US" altLang="zh-TW" sz="2000" i="1">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sSubSup>
                          </m:e>
                        </m:d>
                      </m:oMath>
                    </m:oMathPara>
                  </a14:m>
                  <a:endParaRPr lang="zh-TW" altLang="en-US" sz="20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3255793" y="3579480"/>
                  <a:ext cx="1489702" cy="362856"/>
                </a:xfrm>
                <a:prstGeom prst="rect">
                  <a:avLst/>
                </a:prstGeom>
                <a:blipFill rotWithShape="0">
                  <a:blip r:embed="rId14"/>
                  <a:stretch>
                    <a:fillRect l="-2049" b="-11864"/>
                  </a:stretch>
                </a:blipFill>
              </p:spPr>
              <p:txBody>
                <a:bodyPr/>
                <a:lstStyle/>
                <a:p>
                  <a:r>
                    <a:rPr lang="zh-TW" altLang="en-US">
                      <a:noFill/>
                    </a:rPr>
                    <a:t> </a:t>
                  </a:r>
                </a:p>
              </p:txBody>
            </p:sp>
          </mc:Fallback>
        </mc:AlternateContent>
        <p:cxnSp>
          <p:nvCxnSpPr>
            <p:cNvPr id="50" name="直線單箭頭接點 49"/>
            <p:cNvCxnSpPr/>
            <p:nvPr/>
          </p:nvCxnSpPr>
          <p:spPr>
            <a:xfrm flipV="1">
              <a:off x="838676"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867324" y="3619320"/>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907690" y="2805935"/>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907690"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78820" y="2792922"/>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2944668" y="3232819"/>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6" name="文字方塊 75"/>
              <p:cNvSpPr txBox="1"/>
              <p:nvPr/>
            </p:nvSpPr>
            <p:spPr>
              <a:xfrm>
                <a:off x="6709596" y="1893715"/>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p:sp>
            <p:nvSpPr>
              <p:cNvPr id="76" name="文字方塊 75"/>
              <p:cNvSpPr txBox="1">
                <a:spLocks noRot="1" noChangeAspect="1" noMove="1" noResize="1" noEditPoints="1" noAdjustHandles="1" noChangeArrowheads="1" noChangeShapeType="1" noTextEdit="1"/>
              </p:cNvSpPr>
              <p:nvPr/>
            </p:nvSpPr>
            <p:spPr>
              <a:xfrm>
                <a:off x="6709596" y="1893715"/>
                <a:ext cx="305596" cy="369332"/>
              </a:xfrm>
              <a:prstGeom prst="rect">
                <a:avLst/>
              </a:prstGeom>
              <a:blipFill>
                <a:blip r:embed="rId15"/>
                <a:stretch>
                  <a:fillRect l="-14000" r="-1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7" name="文字方塊 106"/>
              <p:cNvSpPr txBox="1"/>
              <p:nvPr/>
            </p:nvSpPr>
            <p:spPr>
              <a:xfrm>
                <a:off x="7155334" y="2208573"/>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p:sp>
            <p:nvSpPr>
              <p:cNvPr id="107" name="文字方塊 106"/>
              <p:cNvSpPr txBox="1">
                <a:spLocks noRot="1" noChangeAspect="1" noMove="1" noResize="1" noEditPoints="1" noAdjustHandles="1" noChangeArrowheads="1" noChangeShapeType="1" noTextEdit="1"/>
              </p:cNvSpPr>
              <p:nvPr/>
            </p:nvSpPr>
            <p:spPr>
              <a:xfrm>
                <a:off x="7155334" y="2208573"/>
                <a:ext cx="242374" cy="369332"/>
              </a:xfrm>
              <a:prstGeom prst="rect">
                <a:avLst/>
              </a:prstGeom>
              <a:blipFill>
                <a:blip r:embed="rId16"/>
                <a:stretch>
                  <a:fillRect l="-30000" r="-27500"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8" name="文字方塊 107"/>
              <p:cNvSpPr txBox="1"/>
              <p:nvPr/>
            </p:nvSpPr>
            <p:spPr>
              <a:xfrm>
                <a:off x="6445562" y="2716760"/>
                <a:ext cx="4082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𝑤</m:t>
                          </m:r>
                        </m:e>
                        <m:sup>
                          <m:r>
                            <a:rPr lang="en-US" altLang="zh-TW" sz="2400" i="1">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p:sp>
            <p:nvSpPr>
              <p:cNvPr id="108" name="文字方塊 107"/>
              <p:cNvSpPr txBox="1">
                <a:spLocks noRot="1" noChangeAspect="1" noMove="1" noResize="1" noEditPoints="1" noAdjustHandles="1" noChangeArrowheads="1" noChangeShapeType="1" noTextEdit="1"/>
              </p:cNvSpPr>
              <p:nvPr/>
            </p:nvSpPr>
            <p:spPr>
              <a:xfrm>
                <a:off x="6445562" y="2716760"/>
                <a:ext cx="408252" cy="369332"/>
              </a:xfrm>
              <a:prstGeom prst="rect">
                <a:avLst/>
              </a:prstGeom>
              <a:blipFill>
                <a:blip r:embed="rId17"/>
                <a:stretch>
                  <a:fillRect l="-8955" r="-298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9" name="文字方塊 108"/>
              <p:cNvSpPr txBox="1"/>
              <p:nvPr/>
            </p:nvSpPr>
            <p:spPr>
              <a:xfrm>
                <a:off x="6774673" y="3151524"/>
                <a:ext cx="3382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𝑏</m:t>
                          </m:r>
                        </m:e>
                        <m:sup>
                          <m:r>
                            <a:rPr lang="en-US" altLang="zh-TW" sz="2400" i="1">
                              <a:solidFill>
                                <a:srgbClr val="FF0000"/>
                              </a:solidFill>
                              <a:latin typeface="Cambria Math" panose="02040503050406030204" pitchFamily="18" charset="0"/>
                            </a:rPr>
                            <m:t>′</m:t>
                          </m:r>
                        </m:sup>
                      </m:sSup>
                    </m:oMath>
                  </m:oMathPara>
                </a14:m>
                <a:endParaRPr lang="zh-TW" altLang="en-US" sz="2400" dirty="0">
                  <a:solidFill>
                    <a:srgbClr val="FF0000"/>
                  </a:solidFill>
                </a:endParaRPr>
              </a:p>
            </p:txBody>
          </p:sp>
        </mc:Choice>
        <mc:Fallback>
          <p:sp>
            <p:nvSpPr>
              <p:cNvPr id="109" name="文字方塊 108"/>
              <p:cNvSpPr txBox="1">
                <a:spLocks noRot="1" noChangeAspect="1" noMove="1" noResize="1" noEditPoints="1" noAdjustHandles="1" noChangeArrowheads="1" noChangeShapeType="1" noTextEdit="1"/>
              </p:cNvSpPr>
              <p:nvPr/>
            </p:nvSpPr>
            <p:spPr>
              <a:xfrm>
                <a:off x="6774673" y="3151524"/>
                <a:ext cx="338298" cy="369332"/>
              </a:xfrm>
              <a:prstGeom prst="rect">
                <a:avLst/>
              </a:prstGeom>
              <a:blipFill>
                <a:blip r:embed="rId18"/>
                <a:stretch>
                  <a:fillRect l="-21429" r="-1786" b="-6557"/>
                </a:stretch>
              </a:blipFill>
            </p:spPr>
            <p:txBody>
              <a:bodyPr/>
              <a:lstStyle/>
              <a:p>
                <a:r>
                  <a:rPr lang="zh-TW" altLang="en-US">
                    <a:noFill/>
                  </a:rPr>
                  <a:t> </a:t>
                </a:r>
              </a:p>
            </p:txBody>
          </p:sp>
        </mc:Fallback>
      </mc:AlternateContent>
      <p:cxnSp>
        <p:nvCxnSpPr>
          <p:cNvPr id="90" name="直線單箭頭接點 89"/>
          <p:cNvCxnSpPr/>
          <p:nvPr/>
        </p:nvCxnSpPr>
        <p:spPr>
          <a:xfrm>
            <a:off x="2513015" y="5387356"/>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rot="16200000">
            <a:off x="2513016" y="5060505"/>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2" name="文字方塊 91"/>
              <p:cNvSpPr txBox="1"/>
              <p:nvPr/>
            </p:nvSpPr>
            <p:spPr>
              <a:xfrm>
                <a:off x="4999699" y="5200574"/>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p:sp>
            <p:nvSpPr>
              <p:cNvPr id="92" name="文字方塊 91"/>
              <p:cNvSpPr txBox="1">
                <a:spLocks noRot="1" noChangeAspect="1" noMove="1" noResize="1" noEditPoints="1" noAdjustHandles="1" noChangeArrowheads="1" noChangeShapeType="1" noTextEdit="1"/>
              </p:cNvSpPr>
              <p:nvPr/>
            </p:nvSpPr>
            <p:spPr>
              <a:xfrm>
                <a:off x="4999699" y="5200574"/>
                <a:ext cx="241733" cy="369332"/>
              </a:xfrm>
              <a:prstGeom prst="rect">
                <a:avLst/>
              </a:prstGeom>
              <a:blipFill>
                <a:blip r:embed="rId19"/>
                <a:stretch>
                  <a:fillRect l="-15000" r="-15000"/>
                </a:stretch>
              </a:blipFill>
            </p:spPr>
            <p:txBody>
              <a:bodyPr/>
              <a:lstStyle/>
              <a:p>
                <a:r>
                  <a:rPr lang="zh-TW" altLang="en-US">
                    <a:noFill/>
                  </a:rPr>
                  <a:t> </a:t>
                </a:r>
              </a:p>
            </p:txBody>
          </p:sp>
        </mc:Fallback>
      </mc:AlternateContent>
      <p:cxnSp>
        <p:nvCxnSpPr>
          <p:cNvPr id="95" name="直線接點 94"/>
          <p:cNvCxnSpPr/>
          <p:nvPr/>
        </p:nvCxnSpPr>
        <p:spPr>
          <a:xfrm>
            <a:off x="2817086" y="5337649"/>
            <a:ext cx="123716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flipV="1">
            <a:off x="4003155" y="4284104"/>
            <a:ext cx="959230" cy="107929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文字方塊 97"/>
              <p:cNvSpPr txBox="1"/>
              <p:nvPr/>
            </p:nvSpPr>
            <p:spPr>
              <a:xfrm>
                <a:off x="4735548" y="4637469"/>
                <a:ext cx="1563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𝑤𝑥</m:t>
                      </m:r>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98" name="文字方塊 97"/>
              <p:cNvSpPr txBox="1">
                <a:spLocks noRot="1" noChangeAspect="1" noMove="1" noResize="1" noEditPoints="1" noAdjustHandles="1" noChangeArrowheads="1" noChangeShapeType="1" noTextEdit="1"/>
              </p:cNvSpPr>
              <p:nvPr/>
            </p:nvSpPr>
            <p:spPr>
              <a:xfrm>
                <a:off x="4735548" y="4637469"/>
                <a:ext cx="1563377" cy="369332"/>
              </a:xfrm>
              <a:prstGeom prst="rect">
                <a:avLst/>
              </a:prstGeom>
              <a:blipFill>
                <a:blip r:embed="rId20"/>
                <a:stretch>
                  <a:fillRect l="-2344" r="-3906" b="-8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9" name="文字方塊 98"/>
              <p:cNvSpPr txBox="1"/>
              <p:nvPr/>
            </p:nvSpPr>
            <p:spPr>
              <a:xfrm>
                <a:off x="4358601" y="4268767"/>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p:sp>
            <p:nvSpPr>
              <p:cNvPr id="99" name="文字方塊 98"/>
              <p:cNvSpPr txBox="1">
                <a:spLocks noRot="1" noChangeAspect="1" noMove="1" noResize="1" noEditPoints="1" noAdjustHandles="1" noChangeArrowheads="1" noChangeShapeType="1" noTextEdit="1"/>
              </p:cNvSpPr>
              <p:nvPr/>
            </p:nvSpPr>
            <p:spPr>
              <a:xfrm>
                <a:off x="4358601" y="4268767"/>
                <a:ext cx="247952" cy="369332"/>
              </a:xfrm>
              <a:prstGeom prst="rect">
                <a:avLst/>
              </a:prstGeom>
              <a:blipFill>
                <a:blip r:embed="rId21"/>
                <a:stretch>
                  <a:fillRect l="-17073" r="-12195"/>
                </a:stretch>
              </a:blipFill>
            </p:spPr>
            <p:txBody>
              <a:bodyPr/>
              <a:lstStyle/>
              <a:p>
                <a:r>
                  <a:rPr lang="zh-TW" altLang="en-US">
                    <a:noFill/>
                  </a:rPr>
                  <a:t> </a:t>
                </a:r>
              </a:p>
            </p:txBody>
          </p:sp>
        </mc:Fallback>
      </mc:AlternateContent>
      <p:grpSp>
        <p:nvGrpSpPr>
          <p:cNvPr id="4" name="群組 3"/>
          <p:cNvGrpSpPr/>
          <p:nvPr/>
        </p:nvGrpSpPr>
        <p:grpSpPr>
          <a:xfrm>
            <a:off x="1973175" y="1739499"/>
            <a:ext cx="3323439" cy="2074697"/>
            <a:chOff x="275481" y="2091614"/>
            <a:chExt cx="3323439" cy="2074697"/>
          </a:xfrm>
        </p:grpSpPr>
        <p:sp>
          <p:nvSpPr>
            <p:cNvPr id="78" name="矩形 77"/>
            <p:cNvSpPr/>
            <p:nvPr/>
          </p:nvSpPr>
          <p:spPr>
            <a:xfrm>
              <a:off x="617452" y="2689173"/>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79" name="群組 78"/>
            <p:cNvGrpSpPr/>
            <p:nvPr/>
          </p:nvGrpSpPr>
          <p:grpSpPr>
            <a:xfrm>
              <a:off x="659727" y="2784960"/>
              <a:ext cx="342900" cy="357078"/>
              <a:chOff x="600453" y="4069919"/>
              <a:chExt cx="342900" cy="357078"/>
            </a:xfrm>
          </p:grpSpPr>
          <p:sp>
            <p:nvSpPr>
              <p:cNvPr id="80" name="矩形 79"/>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37892" name="方程式" r:id="rId22" imgW="126720" imgH="139680" progId="Equation.3">
                          <p:embed/>
                        </p:oleObj>
                      </mc:Choice>
                      <mc:Fallback>
                        <p:oleObj name="方程式" r:id="rId22" imgW="126720" imgH="139680" progId="Equation.3">
                          <p:embed/>
                          <p:pic>
                            <p:nvPicPr>
                              <p:cNvPr id="81" name="Object 12"/>
                              <p:cNvPicPr>
                                <a:picLocks noChangeAspect="1" noChangeArrowheads="1"/>
                              </p:cNvPicPr>
                              <p:nvPr/>
                            </p:nvPicPr>
                            <p:blipFill>
                              <a:blip r:embed="rId23"/>
                              <a:srcRect/>
                              <a:stretch>
                                <a:fillRect/>
                              </a:stretch>
                            </p:blipFill>
                            <p:spPr bwMode="auto">
                              <a:xfrm>
                                <a:off x="640112" y="4069919"/>
                                <a:ext cx="271462" cy="300037"/>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1" name="Object 12"/>
                  <p:cNvGraphicFramePr>
                    <a:graphicFrameLocks noChangeAspect="1"/>
                  </p:cNvGraphicFramePr>
                  <p:nvPr>
                    <p:extLst/>
                  </p:nvPr>
                </p:nvGraphicFramePr>
                <p:xfrm>
                  <a:off x="640112" y="4069919"/>
                  <a:ext cx="271462" cy="300037"/>
                </p:xfrm>
                <a:graphic>
                  <a:graphicData uri="http://schemas.openxmlformats.org/presentationml/2006/ole">
                    <mc:AlternateContent>
                      <mc:Choice xmlns:v="urn:schemas-microsoft-com:vml" Requires="v">
                        <p:oleObj spid="_x0000_s58412" name="方程式" r:id="rId24" imgW="126720" imgH="139680" progId="Equation.3">
                          <p:embed/>
                        </p:oleObj>
                      </mc:Choice>
                      <mc:Fallback>
                        <p:oleObj name="方程式" r:id="rId24" imgW="126720" imgH="139680" progId="Equation.3">
                          <p:embed/>
                          <p:pic>
                            <p:nvPicPr>
                              <p:cNvPr id="0" name=""/>
                              <p:cNvPicPr>
                                <a:picLocks noChangeAspect="1" noChangeArrowheads="1"/>
                              </p:cNvPicPr>
                              <p:nvPr/>
                            </p:nvPicPr>
                            <p:blipFill>
                              <a:blip r:embed="rId25"/>
                              <a:srcRect/>
                              <a:stretch>
                                <a:fillRect/>
                              </a:stretch>
                            </p:blipFill>
                            <p:spPr bwMode="auto">
                              <a:xfrm>
                                <a:off x="640112" y="4069919"/>
                                <a:ext cx="271462"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p:nvGrpSpPr>
            <p:cNvPr id="82" name="群組 81"/>
            <p:cNvGrpSpPr/>
            <p:nvPr/>
          </p:nvGrpSpPr>
          <p:grpSpPr>
            <a:xfrm>
              <a:off x="661992" y="3606800"/>
              <a:ext cx="342900" cy="372560"/>
              <a:chOff x="594635" y="4624766"/>
              <a:chExt cx="342900" cy="372560"/>
            </a:xfrm>
          </p:grpSpPr>
          <p:sp>
            <p:nvSpPr>
              <p:cNvPr id="83" name="矩形 82"/>
              <p:cNvSpPr/>
              <p:nvPr/>
            </p:nvSpPr>
            <p:spPr>
              <a:xfrm>
                <a:off x="594635" y="4654426"/>
                <a:ext cx="342900" cy="3429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37893" name="方程式" r:id="rId26" imgW="88560" imgH="164880" progId="Equation.3">
                          <p:embed/>
                        </p:oleObj>
                      </mc:Choice>
                      <mc:Fallback>
                        <p:oleObj name="方程式" r:id="rId26" imgW="88560" imgH="164880" progId="Equation.3">
                          <p:embed/>
                          <p:pic>
                            <p:nvPicPr>
                              <p:cNvPr id="84" name="Object 12"/>
                              <p:cNvPicPr>
                                <a:picLocks noChangeAspect="1" noChangeArrowheads="1"/>
                              </p:cNvPicPr>
                              <p:nvPr/>
                            </p:nvPicPr>
                            <p:blipFill>
                              <a:blip r:embed="rId27"/>
                              <a:srcRect/>
                              <a:stretch>
                                <a:fillRect/>
                              </a:stretch>
                            </p:blipFill>
                            <p:spPr bwMode="auto">
                              <a:xfrm>
                                <a:off x="668926" y="4624766"/>
                                <a:ext cx="188912" cy="354013"/>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84" name="Object 12"/>
                  <p:cNvGraphicFramePr>
                    <a:graphicFrameLocks noChangeAspect="1"/>
                  </p:cNvGraphicFramePr>
                  <p:nvPr>
                    <p:extLst/>
                  </p:nvPr>
                </p:nvGraphicFramePr>
                <p:xfrm>
                  <a:off x="668926" y="4624766"/>
                  <a:ext cx="188912" cy="354013"/>
                </p:xfrm>
                <a:graphic>
                  <a:graphicData uri="http://schemas.openxmlformats.org/presentationml/2006/ole">
                    <mc:AlternateContent>
                      <mc:Choice xmlns:v="urn:schemas-microsoft-com:vml" Requires="v">
                        <p:oleObj spid="_x0000_s58413" name="方程式" r:id="rId28" imgW="88560" imgH="164880" progId="Equation.3">
                          <p:embed/>
                        </p:oleObj>
                      </mc:Choice>
                      <mc:Fallback>
                        <p:oleObj name="方程式" r:id="rId28" imgW="88560" imgH="164880" progId="Equation.3">
                          <p:embed/>
                          <p:pic>
                            <p:nvPicPr>
                              <p:cNvPr id="0" name=""/>
                              <p:cNvPicPr>
                                <a:picLocks noChangeAspect="1" noChangeArrowheads="1"/>
                              </p:cNvPicPr>
                              <p:nvPr/>
                            </p:nvPicPr>
                            <p:blipFill>
                              <a:blip r:embed="rId29"/>
                              <a:srcRect/>
                              <a:stretch>
                                <a:fillRect/>
                              </a:stretch>
                            </p:blipFill>
                            <p:spPr bwMode="auto">
                              <a:xfrm>
                                <a:off x="668926" y="4624766"/>
                                <a:ext cx="188912"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sp>
          <p:nvSpPr>
            <p:cNvPr id="85" name="文字方塊 84"/>
            <p:cNvSpPr txBox="1"/>
            <p:nvPr/>
          </p:nvSpPr>
          <p:spPr>
            <a:xfrm>
              <a:off x="275481" y="2265205"/>
              <a:ext cx="1134648" cy="461665"/>
            </a:xfrm>
            <a:prstGeom prst="rect">
              <a:avLst/>
            </a:prstGeom>
            <a:noFill/>
          </p:spPr>
          <p:txBody>
            <a:bodyPr wrap="square" rtlCol="0">
              <a:spAutoFit/>
            </a:bodyPr>
            <a:lstStyle/>
            <a:p>
              <a:pPr algn="ctr"/>
              <a:r>
                <a:rPr lang="en-US" altLang="zh-TW" sz="2400" dirty="0"/>
                <a:t>Input</a:t>
              </a:r>
            </a:p>
          </p:txBody>
        </p:sp>
        <p:sp>
          <p:nvSpPr>
            <p:cNvPr id="86" name="橢圓 85"/>
            <p:cNvSpPr/>
            <p:nvPr/>
          </p:nvSpPr>
          <p:spPr>
            <a:xfrm>
              <a:off x="2057743" y="2221946"/>
              <a:ext cx="981595"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err="1"/>
                <a:t>ReLU</a:t>
              </a: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1827699" y="2091614"/>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1827699" y="2091614"/>
                  <a:ext cx="223266" cy="369332"/>
                </a:xfrm>
                <a:prstGeom prst="rect">
                  <a:avLst/>
                </a:prstGeom>
                <a:blipFill rotWithShape="0">
                  <a:blip r:embed="rId30"/>
                  <a:stretch>
                    <a:fillRect l="-16216" r="-16216"/>
                  </a:stretch>
                </a:blipFill>
              </p:spPr>
              <p:txBody>
                <a:bodyPr/>
                <a:lstStyle/>
                <a:p>
                  <a:r>
                    <a:rPr lang="zh-TW" altLang="en-US">
                      <a:noFill/>
                    </a:rPr>
                    <a:t> </a:t>
                  </a:r>
                </a:p>
              </p:txBody>
            </p:sp>
          </mc:Fallback>
        </mc:AlternateContent>
        <p:cxnSp>
          <p:nvCxnSpPr>
            <p:cNvPr id="88" name="直線單箭頭接點 87"/>
            <p:cNvCxnSpPr/>
            <p:nvPr/>
          </p:nvCxnSpPr>
          <p:spPr>
            <a:xfrm>
              <a:off x="3046881" y="254351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81" idx="3"/>
              <a:endCxn id="86" idx="2"/>
            </p:cNvCxnSpPr>
            <p:nvPr/>
          </p:nvCxnSpPr>
          <p:spPr>
            <a:xfrm flipV="1">
              <a:off x="997864" y="2509025"/>
              <a:ext cx="1059879" cy="4258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3" idx="3"/>
              <a:endCxn id="86" idx="2"/>
            </p:cNvCxnSpPr>
            <p:nvPr/>
          </p:nvCxnSpPr>
          <p:spPr>
            <a:xfrm flipV="1">
              <a:off x="1004892" y="2509025"/>
              <a:ext cx="1052851" cy="1298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1417289" y="2318726"/>
                  <a:ext cx="3055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𝑤</m:t>
                        </m:r>
                      </m:oMath>
                    </m:oMathPara>
                  </a14:m>
                  <a:endParaRPr lang="zh-TW" altLang="en-US" sz="2400" dirty="0">
                    <a:solidFill>
                      <a:srgbClr val="0000FF"/>
                    </a:solidFill>
                  </a:endParaRPr>
                </a:p>
              </p:txBody>
            </p:sp>
          </mc:Choice>
          <mc:Fallback xmlns="">
            <p:sp>
              <p:nvSpPr>
                <p:cNvPr id="110" name="文字方塊 109"/>
                <p:cNvSpPr txBox="1">
                  <a:spLocks noRot="1" noChangeAspect="1" noMove="1" noResize="1" noEditPoints="1" noAdjustHandles="1" noChangeArrowheads="1" noChangeShapeType="1" noTextEdit="1"/>
                </p:cNvSpPr>
                <p:nvPr/>
              </p:nvSpPr>
              <p:spPr>
                <a:xfrm>
                  <a:off x="1417289" y="2318726"/>
                  <a:ext cx="305596" cy="369332"/>
                </a:xfrm>
                <a:prstGeom prst="rect">
                  <a:avLst/>
                </a:prstGeom>
                <a:blipFill rotWithShape="0">
                  <a:blip r:embed="rId31"/>
                  <a:stretch>
                    <a:fillRect l="-14000" r="-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1444771" y="3236981"/>
                  <a:ext cx="2423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0000FF"/>
                            </a:solidFill>
                            <a:latin typeface="Cambria Math" panose="02040503050406030204" pitchFamily="18" charset="0"/>
                          </a:rPr>
                          <m:t>𝑏</m:t>
                        </m:r>
                      </m:oMath>
                    </m:oMathPara>
                  </a14:m>
                  <a:endParaRPr lang="zh-TW" altLang="en-US" sz="2400" dirty="0">
                    <a:solidFill>
                      <a:srgbClr val="0000FF"/>
                    </a:solidFill>
                  </a:endParaRPr>
                </a:p>
              </p:txBody>
            </p:sp>
          </mc:Choice>
          <mc:Fallback xmlns="">
            <p:sp>
              <p:nvSpPr>
                <p:cNvPr id="111" name="文字方塊 110"/>
                <p:cNvSpPr txBox="1">
                  <a:spLocks noRot="1" noChangeAspect="1" noMove="1" noResize="1" noEditPoints="1" noAdjustHandles="1" noChangeArrowheads="1" noChangeShapeType="1" noTextEdit="1"/>
                </p:cNvSpPr>
                <p:nvPr/>
              </p:nvSpPr>
              <p:spPr>
                <a:xfrm>
                  <a:off x="1444771" y="3236981"/>
                  <a:ext cx="242374" cy="369332"/>
                </a:xfrm>
                <a:prstGeom prst="rect">
                  <a:avLst/>
                </a:prstGeom>
                <a:blipFill rotWithShape="0">
                  <a:blip r:embed="rId32"/>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3350967" y="2318726"/>
                  <a:ext cx="2479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xmlns="">
            <p:sp>
              <p:nvSpPr>
                <p:cNvPr id="66" name="文字方塊 65"/>
                <p:cNvSpPr txBox="1">
                  <a:spLocks noRot="1" noChangeAspect="1" noMove="1" noResize="1" noEditPoints="1" noAdjustHandles="1" noChangeArrowheads="1" noChangeShapeType="1" noTextEdit="1"/>
                </p:cNvSpPr>
                <p:nvPr/>
              </p:nvSpPr>
              <p:spPr>
                <a:xfrm>
                  <a:off x="3350967" y="2318726"/>
                  <a:ext cx="247953" cy="369332"/>
                </a:xfrm>
                <a:prstGeom prst="rect">
                  <a:avLst/>
                </a:prstGeom>
                <a:blipFill rotWithShape="0">
                  <a:blip r:embed="rId33"/>
                  <a:stretch>
                    <a:fillRect l="-14634" r="-14634"/>
                  </a:stretch>
                </a:blipFill>
              </p:spPr>
              <p:txBody>
                <a:bodyPr/>
                <a:lstStyle/>
                <a:p>
                  <a:r>
                    <a:rPr lang="zh-TW" altLang="en-US">
                      <a:noFill/>
                    </a:rPr>
                    <a:t> </a:t>
                  </a:r>
                </a:p>
              </p:txBody>
            </p:sp>
          </mc:Fallback>
        </mc:AlternateContent>
      </p:grpSp>
      <p:cxnSp>
        <p:nvCxnSpPr>
          <p:cNvPr id="70" name="直線接點 69"/>
          <p:cNvCxnSpPr/>
          <p:nvPr/>
        </p:nvCxnSpPr>
        <p:spPr>
          <a:xfrm flipV="1">
            <a:off x="3159883" y="4320582"/>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6" name="群組 35"/>
          <p:cNvGrpSpPr/>
          <p:nvPr/>
        </p:nvGrpSpPr>
        <p:grpSpPr>
          <a:xfrm>
            <a:off x="3885348" y="2474855"/>
            <a:ext cx="745190" cy="410010"/>
            <a:chOff x="2696326" y="2924634"/>
            <a:chExt cx="745190" cy="410010"/>
          </a:xfrm>
        </p:grpSpPr>
        <p:cxnSp>
          <p:nvCxnSpPr>
            <p:cNvPr id="74" name="直線接點 73"/>
            <p:cNvCxnSpPr/>
            <p:nvPr/>
          </p:nvCxnSpPr>
          <p:spPr>
            <a:xfrm>
              <a:off x="2696326" y="3308897"/>
              <a:ext cx="431888"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直線接點 74"/>
            <p:cNvCxnSpPr/>
            <p:nvPr/>
          </p:nvCxnSpPr>
          <p:spPr>
            <a:xfrm flipV="1">
              <a:off x="3077115" y="2924634"/>
              <a:ext cx="364401" cy="41001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9" name="直線單箭頭接點 88"/>
          <p:cNvCxnSpPr/>
          <p:nvPr/>
        </p:nvCxnSpPr>
        <p:spPr>
          <a:xfrm>
            <a:off x="6805911" y="5473314"/>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rot="16200000">
            <a:off x="6805912" y="5146463"/>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文字方塊 96"/>
              <p:cNvSpPr txBox="1"/>
              <p:nvPr/>
            </p:nvSpPr>
            <p:spPr>
              <a:xfrm>
                <a:off x="9292595" y="5286532"/>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p:sp>
            <p:nvSpPr>
              <p:cNvPr id="97" name="文字方塊 96"/>
              <p:cNvSpPr txBox="1">
                <a:spLocks noRot="1" noChangeAspect="1" noMove="1" noResize="1" noEditPoints="1" noAdjustHandles="1" noChangeArrowheads="1" noChangeShapeType="1" noTextEdit="1"/>
              </p:cNvSpPr>
              <p:nvPr/>
            </p:nvSpPr>
            <p:spPr>
              <a:xfrm>
                <a:off x="9292595" y="5286532"/>
                <a:ext cx="241733" cy="369332"/>
              </a:xfrm>
              <a:prstGeom prst="rect">
                <a:avLst/>
              </a:prstGeom>
              <a:blipFill>
                <a:blip r:embed="rId34"/>
                <a:stretch>
                  <a:fillRect l="-15000" r="-15000"/>
                </a:stretch>
              </a:blipFill>
            </p:spPr>
            <p:txBody>
              <a:bodyPr/>
              <a:lstStyle/>
              <a:p>
                <a:r>
                  <a:rPr lang="zh-TW" altLang="en-US">
                    <a:noFill/>
                  </a:rPr>
                  <a:t> </a:t>
                </a:r>
              </a:p>
            </p:txBody>
          </p:sp>
        </mc:Fallback>
      </mc:AlternateContent>
      <p:cxnSp>
        <p:nvCxnSpPr>
          <p:cNvPr id="104" name="直線接點 103"/>
          <p:cNvCxnSpPr/>
          <p:nvPr/>
        </p:nvCxnSpPr>
        <p:spPr>
          <a:xfrm flipV="1">
            <a:off x="8071443" y="4370062"/>
            <a:ext cx="1183839" cy="133201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5" name="文字方塊 104"/>
              <p:cNvSpPr txBox="1"/>
              <p:nvPr/>
            </p:nvSpPr>
            <p:spPr>
              <a:xfrm>
                <a:off x="8775474" y="4867053"/>
                <a:ext cx="16861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𝑤𝑥</m:t>
                      </m:r>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8775474" y="4867053"/>
                <a:ext cx="1686103" cy="369332"/>
              </a:xfrm>
              <a:prstGeom prst="rect">
                <a:avLst/>
              </a:prstGeom>
              <a:blipFill>
                <a:blip r:embed="rId35"/>
                <a:stretch>
                  <a:fillRect l="-2174" r="-3623"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2" name="文字方塊 111"/>
              <p:cNvSpPr txBox="1"/>
              <p:nvPr/>
            </p:nvSpPr>
            <p:spPr>
              <a:xfrm>
                <a:off x="8651497" y="4354725"/>
                <a:ext cx="2479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p:sp>
            <p:nvSpPr>
              <p:cNvPr id="112" name="文字方塊 111"/>
              <p:cNvSpPr txBox="1">
                <a:spLocks noRot="1" noChangeAspect="1" noMove="1" noResize="1" noEditPoints="1" noAdjustHandles="1" noChangeArrowheads="1" noChangeShapeType="1" noTextEdit="1"/>
              </p:cNvSpPr>
              <p:nvPr/>
            </p:nvSpPr>
            <p:spPr>
              <a:xfrm>
                <a:off x="8651497" y="4354725"/>
                <a:ext cx="247952" cy="369332"/>
              </a:xfrm>
              <a:prstGeom prst="rect">
                <a:avLst/>
              </a:prstGeom>
              <a:blipFill>
                <a:blip r:embed="rId36"/>
                <a:stretch>
                  <a:fillRect l="-14634" r="-14634"/>
                </a:stretch>
              </a:blipFill>
            </p:spPr>
            <p:txBody>
              <a:bodyPr/>
              <a:lstStyle/>
              <a:p>
                <a:r>
                  <a:rPr lang="zh-TW" altLang="en-US">
                    <a:noFill/>
                  </a:rPr>
                  <a:t> </a:t>
                </a:r>
              </a:p>
            </p:txBody>
          </p:sp>
        </mc:Fallback>
      </mc:AlternateContent>
      <p:cxnSp>
        <p:nvCxnSpPr>
          <p:cNvPr id="113" name="直線接點 112"/>
          <p:cNvCxnSpPr/>
          <p:nvPr/>
        </p:nvCxnSpPr>
        <p:spPr>
          <a:xfrm flipV="1">
            <a:off x="7452779" y="4406540"/>
            <a:ext cx="1846262" cy="2077349"/>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4" name="直線接點 113"/>
          <p:cNvCxnSpPr/>
          <p:nvPr/>
        </p:nvCxnSpPr>
        <p:spPr>
          <a:xfrm>
            <a:off x="6899853" y="5099748"/>
            <a:ext cx="1139444" cy="610496"/>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a:off x="6774673" y="5106467"/>
            <a:ext cx="1876824" cy="10185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字方塊 92"/>
              <p:cNvSpPr txBox="1"/>
              <p:nvPr/>
            </p:nvSpPr>
            <p:spPr>
              <a:xfrm>
                <a:off x="8651498" y="6060935"/>
                <a:ext cx="1900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𝑥</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oMath>
                  </m:oMathPara>
                </a14:m>
                <a:endParaRPr lang="zh-TW" altLang="en-US" sz="2400" dirty="0"/>
              </a:p>
            </p:txBody>
          </p:sp>
        </mc:Choice>
        <mc:Fallback>
          <p:sp>
            <p:nvSpPr>
              <p:cNvPr id="93" name="文字方塊 92"/>
              <p:cNvSpPr txBox="1">
                <a:spLocks noRot="1" noChangeAspect="1" noMove="1" noResize="1" noEditPoints="1" noAdjustHandles="1" noChangeArrowheads="1" noChangeShapeType="1" noTextEdit="1"/>
              </p:cNvSpPr>
              <p:nvPr/>
            </p:nvSpPr>
            <p:spPr>
              <a:xfrm>
                <a:off x="8651498" y="6060935"/>
                <a:ext cx="1900841" cy="369332"/>
              </a:xfrm>
              <a:prstGeom prst="rect">
                <a:avLst/>
              </a:prstGeom>
              <a:blipFill>
                <a:blip r:embed="rId37"/>
                <a:stretch>
                  <a:fillRect l="-1603" b="-13115"/>
                </a:stretch>
              </a:blipFill>
            </p:spPr>
            <p:txBody>
              <a:bodyPr/>
              <a:lstStyle/>
              <a:p>
                <a:r>
                  <a:rPr lang="zh-TW" altLang="en-US">
                    <a:noFill/>
                  </a:rPr>
                  <a:t> </a:t>
                </a:r>
              </a:p>
            </p:txBody>
          </p:sp>
        </mc:Fallback>
      </mc:AlternateContent>
      <p:sp>
        <p:nvSpPr>
          <p:cNvPr id="32" name="矩形 31"/>
          <p:cNvSpPr/>
          <p:nvPr/>
        </p:nvSpPr>
        <p:spPr>
          <a:xfrm>
            <a:off x="7112972" y="3330246"/>
            <a:ext cx="3439367"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800" dirty="0"/>
              <a:t>Learnable Activation Function</a:t>
            </a:r>
            <a:endParaRPr lang="zh-TW" altLang="en-US" sz="2800" dirty="0"/>
          </a:p>
        </p:txBody>
      </p:sp>
      <p:sp>
        <p:nvSpPr>
          <p:cNvPr id="103" name="矩形 102"/>
          <p:cNvSpPr/>
          <p:nvPr/>
        </p:nvSpPr>
        <p:spPr>
          <a:xfrm>
            <a:off x="5337939" y="765538"/>
            <a:ext cx="36347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t>More than </a:t>
            </a:r>
            <a:r>
              <a:rPr lang="en-US" altLang="zh-TW" sz="2800" dirty="0" err="1"/>
              <a:t>ReLU</a:t>
            </a:r>
            <a:endParaRPr lang="en-US" altLang="zh-TW" sz="2800" dirty="0"/>
          </a:p>
        </p:txBody>
      </p:sp>
    </p:spTree>
    <p:extLst>
      <p:ext uri="{BB962C8B-B14F-4D97-AF65-F5344CB8AC3E}">
        <p14:creationId xmlns:p14="http://schemas.microsoft.com/office/powerpoint/2010/main" val="180231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97" grpId="0"/>
      <p:bldP spid="105" grpId="0"/>
      <p:bldP spid="112" grpId="0"/>
      <p:bldP spid="93" grpId="0"/>
      <p:bldP spid="3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Learnable activation function </a:t>
            </a:r>
            <a:r>
              <a:rPr lang="en-US" altLang="zh-TW" sz="1800" dirty="0">
                <a:solidFill>
                  <a:srgbClr val="0000FF"/>
                </a:solidFill>
              </a:rPr>
              <a:t>[Ian J. </a:t>
            </a:r>
            <a:r>
              <a:rPr lang="en-US" altLang="zh-TW" sz="1800" dirty="0" err="1">
                <a:solidFill>
                  <a:srgbClr val="0000FF"/>
                </a:solidFill>
              </a:rPr>
              <a:t>Goodfellow</a:t>
            </a:r>
            <a:r>
              <a:rPr lang="en-US" altLang="zh-TW" sz="1800" dirty="0">
                <a:solidFill>
                  <a:srgbClr val="0000FF"/>
                </a:solidFill>
              </a:rPr>
              <a:t>, ICML’13]</a:t>
            </a:r>
          </a:p>
          <a:p>
            <a:pPr lvl="1"/>
            <a:r>
              <a:rPr lang="en-US" altLang="zh-TW" sz="2800" dirty="0"/>
              <a:t>Activation function in </a:t>
            </a:r>
            <a:r>
              <a:rPr lang="en-US" altLang="zh-TW" sz="2800" dirty="0" err="1"/>
              <a:t>maxout</a:t>
            </a:r>
            <a:r>
              <a:rPr lang="en-US" altLang="zh-TW" sz="2800" dirty="0"/>
              <a:t> network can be any piecewise linear convex function</a:t>
            </a:r>
          </a:p>
          <a:p>
            <a:pPr lvl="1"/>
            <a:r>
              <a:rPr lang="en-US" altLang="zh-TW" sz="2800" dirty="0"/>
              <a:t>How many pieces depending on how many elements in a group </a:t>
            </a:r>
            <a:endParaRPr lang="zh-TW" altLang="en-US" sz="2800" dirty="0"/>
          </a:p>
          <a:p>
            <a:endParaRPr lang="zh-TW" altLang="en-US" dirty="0"/>
          </a:p>
        </p:txBody>
      </p:sp>
      <p:sp>
        <p:nvSpPr>
          <p:cNvPr id="5" name="矩形 4"/>
          <p:cNvSpPr/>
          <p:nvPr/>
        </p:nvSpPr>
        <p:spPr>
          <a:xfrm>
            <a:off x="2450420" y="4221874"/>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2 elements in a group</a:t>
            </a:r>
          </a:p>
        </p:txBody>
      </p:sp>
      <p:grpSp>
        <p:nvGrpSpPr>
          <p:cNvPr id="6" name="群組 5"/>
          <p:cNvGrpSpPr/>
          <p:nvPr/>
        </p:nvGrpSpPr>
        <p:grpSpPr>
          <a:xfrm>
            <a:off x="2126871" y="4916944"/>
            <a:ext cx="1600832" cy="1600832"/>
            <a:chOff x="6200673" y="4150479"/>
            <a:chExt cx="2474339" cy="2474339"/>
          </a:xfrm>
        </p:grpSpPr>
        <p:cxnSp>
          <p:nvCxnSpPr>
            <p:cNvPr id="7" name="直線單箭頭接點 6"/>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6228958" y="5708803"/>
              <a:ext cx="123716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4272303" y="4945004"/>
            <a:ext cx="1600832" cy="1600832"/>
            <a:chOff x="6200673" y="4150479"/>
            <a:chExt cx="2474339" cy="2474339"/>
          </a:xfrm>
        </p:grpSpPr>
        <p:cxnSp>
          <p:nvCxnSpPr>
            <p:cNvPr id="22" name="直線單箭頭接點 21"/>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6377382" y="4785491"/>
              <a:ext cx="1088745" cy="92331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48" name="群組 47"/>
          <p:cNvGrpSpPr/>
          <p:nvPr/>
        </p:nvGrpSpPr>
        <p:grpSpPr>
          <a:xfrm>
            <a:off x="6662063" y="4936727"/>
            <a:ext cx="1600832" cy="1600832"/>
            <a:chOff x="6200673" y="4150479"/>
            <a:chExt cx="2474339" cy="2474339"/>
          </a:xfrm>
        </p:grpSpPr>
        <p:cxnSp>
          <p:nvCxnSpPr>
            <p:cNvPr id="49" name="直線單箭頭接點 48"/>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6266972" y="4841656"/>
              <a:ext cx="283410" cy="8785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7427944" y="4629511"/>
              <a:ext cx="959230" cy="107929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8503338" y="4916945"/>
            <a:ext cx="1600832" cy="1620615"/>
            <a:chOff x="6200673" y="4119901"/>
            <a:chExt cx="2474339" cy="2504917"/>
          </a:xfrm>
        </p:grpSpPr>
        <p:cxnSp>
          <p:nvCxnSpPr>
            <p:cNvPr id="54" name="直線單箭頭接點 53"/>
            <p:cNvCxnSpPr/>
            <p:nvPr/>
          </p:nvCxnSpPr>
          <p:spPr>
            <a:xfrm>
              <a:off x="6200673" y="5714500"/>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rot="16200000">
              <a:off x="6200674" y="5387649"/>
              <a:ext cx="24743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接點 55"/>
            <p:cNvCxnSpPr/>
            <p:nvPr/>
          </p:nvCxnSpPr>
          <p:spPr>
            <a:xfrm flipV="1">
              <a:off x="7720924" y="5239126"/>
              <a:ext cx="583675" cy="68394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8270564" y="4119901"/>
              <a:ext cx="148372" cy="1143305"/>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6604222" y="4224766"/>
            <a:ext cx="331372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altLang="zh-TW" sz="2800" dirty="0"/>
              <a:t>3 elements in a group</a:t>
            </a:r>
          </a:p>
        </p:txBody>
      </p:sp>
      <p:cxnSp>
        <p:nvCxnSpPr>
          <p:cNvPr id="61" name="直線接點 60"/>
          <p:cNvCxnSpPr/>
          <p:nvPr/>
        </p:nvCxnSpPr>
        <p:spPr>
          <a:xfrm>
            <a:off x="6838547" y="5920877"/>
            <a:ext cx="602899" cy="590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flipV="1">
            <a:off x="8724900" y="6060067"/>
            <a:ext cx="805670" cy="11689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90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5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p:txBody>
          <a:bodyPr/>
          <a:lstStyle/>
          <a:p>
            <a:r>
              <a:rPr lang="en-US" altLang="zh-TW" dirty="0"/>
              <a:t>Given a training data x, we know which z would be the max</a:t>
            </a:r>
            <a:endParaRPr lang="zh-TW" altLang="en-US" dirty="0"/>
          </a:p>
        </p:txBody>
      </p:sp>
      <p:sp>
        <p:nvSpPr>
          <p:cNvPr id="4" name="矩形 3"/>
          <p:cNvSpPr/>
          <p:nvPr/>
        </p:nvSpPr>
        <p:spPr>
          <a:xfrm>
            <a:off x="7923240" y="2520594"/>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7803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7794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4101046"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3979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3970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9831181" y="2877443"/>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6010956"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2010913"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5003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p:grpSp>
        <p:nvGrpSpPr>
          <p:cNvPr id="14" name="群組 13"/>
          <p:cNvGrpSpPr/>
          <p:nvPr/>
        </p:nvGrpSpPr>
        <p:grpSpPr>
          <a:xfrm>
            <a:off x="2053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38914"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2055452" y="4238062"/>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38915"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668282" y="2734479"/>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5011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a:t>Max</a:t>
            </a:r>
            <a:endParaRPr lang="zh-TW" altLang="en-US" dirty="0"/>
          </a:p>
        </p:txBody>
      </p:sp>
      <mc:AlternateContent xmlns:mc="http://schemas.openxmlformats.org/markup-compatibility/2006">
        <mc:Choice xmlns:a14="http://schemas.microsoft.com/office/drawing/2010/main" Requires="a14">
          <p:sp>
            <p:nvSpPr>
              <p:cNvPr id="22" name="文字方塊 21"/>
              <p:cNvSpPr txBox="1"/>
              <p:nvPr/>
            </p:nvSpPr>
            <p:spPr>
              <a:xfrm>
                <a:off x="2079266" y="490563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079266" y="4905635"/>
                <a:ext cx="283411" cy="430887"/>
              </a:xfrm>
              <a:prstGeom prst="rect">
                <a:avLst/>
              </a:prstGeom>
              <a:blipFill>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3501456"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3512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3511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3510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7" name="文字方塊 46"/>
              <p:cNvSpPr txBox="1"/>
              <p:nvPr/>
            </p:nvSpPr>
            <p:spPr>
              <a:xfrm>
                <a:off x="6069039" y="3036458"/>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p:sp>
            <p:nvSpPr>
              <p:cNvPr id="47" name="文字方塊 46"/>
              <p:cNvSpPr txBox="1">
                <a:spLocks noRot="1" noChangeAspect="1" noMove="1" noResize="1" noEditPoints="1" noAdjustHandles="1" noChangeArrowheads="1" noChangeShapeType="1" noTextEdit="1"/>
              </p:cNvSpPr>
              <p:nvPr/>
            </p:nvSpPr>
            <p:spPr>
              <a:xfrm>
                <a:off x="6069039" y="3036458"/>
                <a:ext cx="383951" cy="372859"/>
              </a:xfrm>
              <a:prstGeom prst="rect">
                <a:avLst/>
              </a:prstGeom>
              <a:blipFill>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6055979"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p:sp>
            <p:nvSpPr>
              <p:cNvPr id="48" name="文字方塊 47"/>
              <p:cNvSpPr txBox="1">
                <a:spLocks noRot="1" noChangeAspect="1" noMove="1" noResize="1" noEditPoints="1" noAdjustHandles="1" noChangeArrowheads="1" noChangeShapeType="1" noTextEdit="1"/>
              </p:cNvSpPr>
              <p:nvPr/>
            </p:nvSpPr>
            <p:spPr>
              <a:xfrm>
                <a:off x="6055979" y="4847629"/>
                <a:ext cx="383951" cy="373564"/>
              </a:xfrm>
              <a:prstGeom prst="rect">
                <a:avLst/>
              </a:prstGeom>
              <a:blipFill>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8839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sp>
        <p:nvSpPr>
          <p:cNvPr id="50" name="橢圓 49"/>
          <p:cNvSpPr/>
          <p:nvPr/>
        </p:nvSpPr>
        <p:spPr>
          <a:xfrm>
            <a:off x="8847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Max</a:t>
            </a:r>
            <a:endParaRPr lang="zh-TW" altLang="en-US" dirty="0"/>
          </a:p>
        </p:txBody>
      </p:sp>
      <p:grpSp>
        <p:nvGrpSpPr>
          <p:cNvPr id="51" name="群組 50"/>
          <p:cNvGrpSpPr/>
          <p:nvPr/>
        </p:nvGrpSpPr>
        <p:grpSpPr>
          <a:xfrm>
            <a:off x="7337805"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7349337"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348318"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7346498"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5" name="文字方塊 74"/>
              <p:cNvSpPr txBox="1"/>
              <p:nvPr/>
            </p:nvSpPr>
            <p:spPr>
              <a:xfrm>
                <a:off x="9905388"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9905388" y="3036457"/>
                <a:ext cx="390555" cy="373628"/>
              </a:xfrm>
              <a:prstGeom prst="rect">
                <a:avLst/>
              </a:prstGeom>
              <a:blipFill>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9892327" y="4847630"/>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9892327" y="4847630"/>
                <a:ext cx="390556" cy="374333"/>
              </a:xfrm>
              <a:prstGeom prst="rect">
                <a:avLst/>
              </a:prstGeom>
              <a:blipFill>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6045544" y="5336522"/>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1</m:t>
                          </m:r>
                        </m:sup>
                      </m:sSup>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6045544" y="5336522"/>
                <a:ext cx="450380" cy="430887"/>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9847529" y="52953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2</m:t>
                          </m:r>
                        </m:sup>
                      </m:sSup>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9847529" y="5295392"/>
                <a:ext cx="458074" cy="430887"/>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5817227"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5826224"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9660737"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9669734"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文字方塊 82"/>
              <p:cNvSpPr txBox="1"/>
              <p:nvPr/>
            </p:nvSpPr>
            <p:spPr>
              <a:xfrm>
                <a:off x="4779794" y="3579481"/>
                <a:ext cx="1353639" cy="3112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1</m:t>
                              </m:r>
                            </m:sub>
                            <m:sup>
                              <m:r>
                                <a:rPr lang="en-US" altLang="zh-TW" sz="2000" i="1">
                                  <a:latin typeface="Cambria Math" panose="02040503050406030204" pitchFamily="18" charset="0"/>
                                </a:rPr>
                                <m:t>1</m:t>
                              </m:r>
                            </m:sup>
                          </m:sSubSup>
                          <m:r>
                            <a:rPr lang="en-US" altLang="zh-TW" sz="2000" i="1">
                              <a:latin typeface="Cambria Math" panose="02040503050406030204" pitchFamily="18" charset="0"/>
                            </a:rPr>
                            <m:t>,</m:t>
                          </m:r>
                          <m:sSubSup>
                            <m:sSubSupPr>
                              <m:ctrlPr>
                                <a:rPr lang="en-US" altLang="zh-TW" sz="2000" i="1">
                                  <a:latin typeface="Cambria Math" panose="02040503050406030204" pitchFamily="18" charset="0"/>
                                </a:rPr>
                              </m:ctrlPr>
                            </m:sSubSupPr>
                            <m:e>
                              <m:r>
                                <a:rPr lang="en-US" altLang="zh-TW" sz="2000" i="1">
                                  <a:latin typeface="Cambria Math" panose="02040503050406030204" pitchFamily="18" charset="0"/>
                                </a:rPr>
                                <m:t>𝑧</m:t>
                              </m:r>
                            </m:e>
                            <m:sub>
                              <m:r>
                                <a:rPr lang="en-US" altLang="zh-TW" sz="2000" i="1">
                                  <a:latin typeface="Cambria Math" panose="02040503050406030204" pitchFamily="18" charset="0"/>
                                </a:rPr>
                                <m:t>2</m:t>
                              </m:r>
                            </m:sub>
                            <m:sup>
                              <m:r>
                                <a:rPr lang="en-US" altLang="zh-TW" sz="2000" i="1">
                                  <a:latin typeface="Cambria Math" panose="02040503050406030204" pitchFamily="18" charset="0"/>
                                </a:rPr>
                                <m:t>1</m:t>
                              </m:r>
                            </m:sup>
                          </m:sSubSup>
                        </m:e>
                      </m:d>
                    </m:oMath>
                  </m:oMathPara>
                </a14:m>
                <a:endParaRPr lang="zh-TW" altLang="en-US" sz="2000" dirty="0"/>
              </a:p>
            </p:txBody>
          </p:sp>
        </mc:Choice>
        <mc:Fallback>
          <p:sp>
            <p:nvSpPr>
              <p:cNvPr id="83" name="文字方塊 82"/>
              <p:cNvSpPr txBox="1">
                <a:spLocks noRot="1" noChangeAspect="1" noMove="1" noResize="1" noEditPoints="1" noAdjustHandles="1" noChangeArrowheads="1" noChangeShapeType="1" noTextEdit="1"/>
              </p:cNvSpPr>
              <p:nvPr/>
            </p:nvSpPr>
            <p:spPr>
              <a:xfrm>
                <a:off x="4779794" y="3579481"/>
                <a:ext cx="1353639" cy="311239"/>
              </a:xfrm>
              <a:prstGeom prst="rect">
                <a:avLst/>
              </a:prstGeom>
              <a:blipFill>
                <a:blip r:embed="rId23"/>
                <a:stretch>
                  <a:fillRect l="-1802" b="-19608"/>
                </a:stretch>
              </a:blipFill>
            </p:spPr>
            <p:txBody>
              <a:bodyPr/>
              <a:lstStyle/>
              <a:p>
                <a:r>
                  <a:rPr lang="zh-TW" altLang="en-US">
                    <a:noFill/>
                  </a:rPr>
                  <a:t> </a:t>
                </a:r>
              </a:p>
            </p:txBody>
          </p:sp>
        </mc:Fallback>
      </mc:AlternateContent>
      <p:cxnSp>
        <p:nvCxnSpPr>
          <p:cNvPr id="84" name="直線單箭頭接點 83"/>
          <p:cNvCxnSpPr>
            <a:endCxn id="27" idx="1"/>
          </p:cNvCxnSpPr>
          <p:nvPr/>
        </p:nvCxnSpPr>
        <p:spPr>
          <a:xfrm flipV="1">
            <a:off x="2362677"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2391325" y="3619321"/>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2396088"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2396088" y="3655040"/>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2431691" y="2805936"/>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2431691"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2431690" y="4469043"/>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2431690" y="4469043"/>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6452990" y="2802303"/>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6452990" y="3222888"/>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6452989" y="3222888"/>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6452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6439930"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6439930"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6439929" y="5034412"/>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6439929" y="4534265"/>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53" idx="3"/>
            <a:endCxn id="49" idx="2"/>
          </p:cNvCxnSpPr>
          <p:nvPr/>
        </p:nvCxnSpPr>
        <p:spPr>
          <a:xfrm>
            <a:off x="8337350" y="2782991"/>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8303198" y="3222888"/>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8323988" y="4557558"/>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71" idx="3"/>
            <a:endCxn id="50" idx="2"/>
          </p:cNvCxnSpPr>
          <p:nvPr/>
        </p:nvCxnSpPr>
        <p:spPr>
          <a:xfrm flipV="1">
            <a:off x="8346042" y="5049442"/>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502821" y="2792923"/>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468669" y="3232820"/>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89459" y="4567490"/>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4511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4108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4114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7983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7964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29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Maxout</a:t>
            </a:r>
            <a:r>
              <a:rPr lang="en-US" altLang="zh-TW" dirty="0"/>
              <a:t> - Training</a:t>
            </a:r>
            <a:endParaRPr lang="zh-TW" altLang="en-US" dirty="0"/>
          </a:p>
        </p:txBody>
      </p:sp>
      <p:sp>
        <p:nvSpPr>
          <p:cNvPr id="3" name="內容版面配置區 2"/>
          <p:cNvSpPr>
            <a:spLocks noGrp="1"/>
          </p:cNvSpPr>
          <p:nvPr>
            <p:ph idx="1"/>
          </p:nvPr>
        </p:nvSpPr>
        <p:spPr>
          <a:xfrm>
            <a:off x="2152650" y="1825625"/>
            <a:ext cx="7886700" cy="5184775"/>
          </a:xfrm>
        </p:spPr>
        <p:txBody>
          <a:bodyPr/>
          <a:lstStyle/>
          <a:p>
            <a:r>
              <a:rPr lang="en-US" altLang="zh-TW" dirty="0"/>
              <a:t>Given a training data x, we know which z would be the max</a:t>
            </a:r>
            <a:endParaRPr lang="zh-TW" alt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Train this thin and linear network</a:t>
            </a:r>
          </a:p>
          <a:p>
            <a:endParaRPr lang="zh-TW" altLang="en-US" dirty="0"/>
          </a:p>
        </p:txBody>
      </p:sp>
      <p:sp>
        <p:nvSpPr>
          <p:cNvPr id="4" name="矩形 3"/>
          <p:cNvSpPr/>
          <p:nvPr/>
        </p:nvSpPr>
        <p:spPr>
          <a:xfrm>
            <a:off x="7923240" y="2520594"/>
            <a:ext cx="450779" cy="3183199"/>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7803832" y="425961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橢圓 5"/>
          <p:cNvSpPr/>
          <p:nvPr/>
        </p:nvSpPr>
        <p:spPr>
          <a:xfrm>
            <a:off x="7794982" y="249385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 name="矩形 6"/>
          <p:cNvSpPr/>
          <p:nvPr/>
        </p:nvSpPr>
        <p:spPr>
          <a:xfrm>
            <a:off x="4101046" y="2533350"/>
            <a:ext cx="450779" cy="319292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3979632" y="4263694"/>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 name="橢圓 8"/>
          <p:cNvSpPr/>
          <p:nvPr/>
        </p:nvSpPr>
        <p:spPr>
          <a:xfrm>
            <a:off x="3970782" y="2497936"/>
            <a:ext cx="671512" cy="140719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9"/>
          <p:cNvSpPr/>
          <p:nvPr/>
        </p:nvSpPr>
        <p:spPr>
          <a:xfrm>
            <a:off x="9831181" y="2877443"/>
            <a:ext cx="450779" cy="2416621"/>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 name="矩形 10"/>
          <p:cNvSpPr/>
          <p:nvPr/>
        </p:nvSpPr>
        <p:spPr>
          <a:xfrm>
            <a:off x="6010956" y="2868547"/>
            <a:ext cx="450779" cy="2426844"/>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2" name="矩形 11"/>
          <p:cNvSpPr/>
          <p:nvPr/>
        </p:nvSpPr>
        <p:spPr>
          <a:xfrm>
            <a:off x="2010913" y="3373624"/>
            <a:ext cx="450779" cy="1477138"/>
          </a:xfrm>
          <a:prstGeom prst="rect">
            <a:avLst/>
          </a:prstGeom>
          <a:solidFill>
            <a:schemeClr val="bg2"/>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5003187" y="2935808"/>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grpSp>
        <p:nvGrpSpPr>
          <p:cNvPr id="14" name="群組 13"/>
          <p:cNvGrpSpPr/>
          <p:nvPr/>
        </p:nvGrpSpPr>
        <p:grpSpPr>
          <a:xfrm>
            <a:off x="2053187" y="3388339"/>
            <a:ext cx="342900" cy="461962"/>
            <a:chOff x="600453" y="3988847"/>
            <a:chExt cx="342900" cy="461962"/>
          </a:xfrm>
        </p:grpSpPr>
        <p:sp>
          <p:nvSpPr>
            <p:cNvPr id="15" name="矩形 14"/>
            <p:cNvSpPr/>
            <p:nvPr/>
          </p:nvSpPr>
          <p:spPr>
            <a:xfrm>
              <a:off x="600453" y="408409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613152" y="3988847"/>
            <a:ext cx="325438" cy="461962"/>
          </p:xfrm>
          <a:graphic>
            <a:graphicData uri="http://schemas.openxmlformats.org/presentationml/2006/ole">
              <mc:AlternateContent xmlns:mc="http://schemas.openxmlformats.org/markup-compatibility/2006">
                <mc:Choice xmlns:v="urn:schemas-microsoft-com:vml" Requires="v">
                  <p:oleObj spid="_x0000_s39938"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613152" y="398884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群組 16"/>
          <p:cNvGrpSpPr/>
          <p:nvPr/>
        </p:nvGrpSpPr>
        <p:grpSpPr>
          <a:xfrm>
            <a:off x="2055452" y="4238062"/>
            <a:ext cx="376238" cy="461963"/>
            <a:chOff x="594635" y="4571576"/>
            <a:chExt cx="376238" cy="461963"/>
          </a:xfrm>
        </p:grpSpPr>
        <p:sp>
          <p:nvSpPr>
            <p:cNvPr id="18" name="矩形 17"/>
            <p:cNvSpPr/>
            <p:nvPr/>
          </p:nvSpPr>
          <p:spPr>
            <a:xfrm>
              <a:off x="594635" y="465442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618448" y="4571576"/>
            <a:ext cx="352425" cy="461963"/>
          </p:xfrm>
          <a:graphic>
            <a:graphicData uri="http://schemas.openxmlformats.org/presentationml/2006/ole">
              <mc:AlternateContent xmlns:mc="http://schemas.openxmlformats.org/markup-compatibility/2006">
                <mc:Choice xmlns:v="urn:schemas-microsoft-com:vml" Requires="v">
                  <p:oleObj spid="_x0000_s39939" name="方程式" r:id="rId5" imgW="164880" imgH="215640" progId="Equation.3">
                    <p:embed/>
                  </p:oleObj>
                </mc:Choice>
                <mc:Fallback>
                  <p:oleObj name="方程式" r:id="rId5" imgW="164880" imgH="215640" progId="Equation.3">
                    <p:embed/>
                    <p:pic>
                      <p:nvPicPr>
                        <p:cNvPr id="19" name="Object 12"/>
                        <p:cNvPicPr>
                          <a:picLocks noChangeAspect="1" noChangeArrowheads="1"/>
                        </p:cNvPicPr>
                        <p:nvPr/>
                      </p:nvPicPr>
                      <p:blipFill>
                        <a:blip r:embed="rId6"/>
                        <a:srcRect/>
                        <a:stretch>
                          <a:fillRect/>
                        </a:stretch>
                      </p:blipFill>
                      <p:spPr bwMode="auto">
                        <a:xfrm>
                          <a:off x="618448" y="457157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文字方塊 19"/>
          <p:cNvSpPr txBox="1"/>
          <p:nvPr/>
        </p:nvSpPr>
        <p:spPr>
          <a:xfrm>
            <a:off x="1668282" y="2734479"/>
            <a:ext cx="1134648" cy="461665"/>
          </a:xfrm>
          <a:prstGeom prst="rect">
            <a:avLst/>
          </a:prstGeom>
          <a:noFill/>
        </p:spPr>
        <p:txBody>
          <a:bodyPr wrap="square" rtlCol="0">
            <a:spAutoFit/>
          </a:bodyPr>
          <a:lstStyle/>
          <a:p>
            <a:pPr algn="ctr"/>
            <a:r>
              <a:rPr lang="en-US" altLang="zh-TW" sz="2400" dirty="0"/>
              <a:t>Input</a:t>
            </a:r>
          </a:p>
        </p:txBody>
      </p:sp>
      <p:sp>
        <p:nvSpPr>
          <p:cNvPr id="21" name="橢圓 20"/>
          <p:cNvSpPr/>
          <p:nvPr/>
        </p:nvSpPr>
        <p:spPr>
          <a:xfrm>
            <a:off x="5011041" y="4762363"/>
            <a:ext cx="840932"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22" name="文字方塊 21"/>
              <p:cNvSpPr txBox="1"/>
              <p:nvPr/>
            </p:nvSpPr>
            <p:spPr>
              <a:xfrm>
                <a:off x="2079266" y="490563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079266" y="4905635"/>
                <a:ext cx="283411" cy="430887"/>
              </a:xfrm>
              <a:prstGeom prst="rect">
                <a:avLst/>
              </a:prstGeom>
              <a:blipFill>
                <a:blip r:embed="rId7"/>
                <a:stretch>
                  <a:fillRect/>
                </a:stretch>
              </a:blipFill>
            </p:spPr>
            <p:txBody>
              <a:bodyPr/>
              <a:lstStyle/>
              <a:p>
                <a:r>
                  <a:rPr lang="zh-TW" altLang="en-US">
                    <a:noFill/>
                  </a:rPr>
                  <a:t> </a:t>
                </a:r>
              </a:p>
            </p:txBody>
          </p:sp>
        </mc:Fallback>
      </mc:AlternateContent>
      <p:grpSp>
        <p:nvGrpSpPr>
          <p:cNvPr id="23" name="群組 22"/>
          <p:cNvGrpSpPr/>
          <p:nvPr/>
        </p:nvGrpSpPr>
        <p:grpSpPr>
          <a:xfrm>
            <a:off x="3501456" y="2531732"/>
            <a:ext cx="992941" cy="523220"/>
            <a:chOff x="3518823" y="2481252"/>
            <a:chExt cx="992941" cy="523220"/>
          </a:xfrm>
        </p:grpSpPr>
        <p:grpSp>
          <p:nvGrpSpPr>
            <p:cNvPr id="24" name="群組 23"/>
            <p:cNvGrpSpPr/>
            <p:nvPr/>
          </p:nvGrpSpPr>
          <p:grpSpPr>
            <a:xfrm>
              <a:off x="3518823" y="2481252"/>
              <a:ext cx="311569" cy="523220"/>
              <a:chOff x="3518823" y="2481252"/>
              <a:chExt cx="311569" cy="523220"/>
            </a:xfrm>
          </p:grpSpPr>
          <p:sp>
            <p:nvSpPr>
              <p:cNvPr id="27" name="矩形 2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8" name="文字方塊 2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25" name="文字方塊 24"/>
                <p:cNvSpPr txBox="1"/>
                <p:nvPr/>
              </p:nvSpPr>
              <p:spPr>
                <a:xfrm>
                  <a:off x="4142752" y="2545696"/>
                  <a:ext cx="369012"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4142752" y="2545696"/>
                  <a:ext cx="369012" cy="372859"/>
                </a:xfrm>
                <a:prstGeom prst="rect">
                  <a:avLst/>
                </a:prstGeom>
                <a:blipFill rotWithShape="0">
                  <a:blip r:embed="rId9"/>
                  <a:stretch>
                    <a:fillRect l="-11667" r="-8333" b="-16393"/>
                  </a:stretch>
                </a:blipFill>
              </p:spPr>
              <p:txBody>
                <a:bodyPr/>
                <a:lstStyle/>
                <a:p>
                  <a:r>
                    <a:rPr lang="zh-TW" altLang="en-US">
                      <a:noFill/>
                    </a:rPr>
                    <a:t> </a:t>
                  </a:r>
                </a:p>
              </p:txBody>
            </p:sp>
          </mc:Fallback>
        </mc:AlternateContent>
        <p:cxnSp>
          <p:nvCxnSpPr>
            <p:cNvPr id="26" name="直線單箭頭接點 2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3512987" y="3397713"/>
            <a:ext cx="992940" cy="523220"/>
            <a:chOff x="3518823" y="2481252"/>
            <a:chExt cx="992940" cy="523220"/>
          </a:xfrm>
        </p:grpSpPr>
        <p:grpSp>
          <p:nvGrpSpPr>
            <p:cNvPr id="30" name="群組 29"/>
            <p:cNvGrpSpPr/>
            <p:nvPr/>
          </p:nvGrpSpPr>
          <p:grpSpPr>
            <a:xfrm>
              <a:off x="3518823" y="2481252"/>
              <a:ext cx="311569" cy="523220"/>
              <a:chOff x="3518823" y="2481252"/>
              <a:chExt cx="311569" cy="523220"/>
            </a:xfrm>
          </p:grpSpPr>
          <p:sp>
            <p:nvSpPr>
              <p:cNvPr id="33" name="矩形 3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4" name="文字方塊 3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1" name="文字方塊 30"/>
                <p:cNvSpPr txBox="1"/>
                <p:nvPr/>
              </p:nvSpPr>
              <p:spPr>
                <a:xfrm>
                  <a:off x="4142752" y="2545696"/>
                  <a:ext cx="36901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4142752" y="2545696"/>
                  <a:ext cx="369011" cy="373564"/>
                </a:xfrm>
                <a:prstGeom prst="rect">
                  <a:avLst/>
                </a:prstGeom>
                <a:blipFill rotWithShape="0">
                  <a:blip r:embed="rId10"/>
                  <a:stretch>
                    <a:fillRect l="-11667" r="-8333" b="-16393"/>
                  </a:stretch>
                </a:blipFill>
              </p:spPr>
              <p:txBody>
                <a:bodyPr/>
                <a:lstStyle/>
                <a:p>
                  <a:r>
                    <a:rPr lang="zh-TW" altLang="en-US">
                      <a:noFill/>
                    </a:rPr>
                    <a:t> </a:t>
                  </a:r>
                </a:p>
              </p:txBody>
            </p:sp>
          </mc:Fallback>
        </mc:AlternateContent>
        <p:cxnSp>
          <p:nvCxnSpPr>
            <p:cNvPr id="32" name="直線單箭頭接點 3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3511968" y="4263694"/>
            <a:ext cx="992940" cy="523220"/>
            <a:chOff x="3518823" y="2481252"/>
            <a:chExt cx="992940" cy="523220"/>
          </a:xfrm>
        </p:grpSpPr>
        <p:grpSp>
          <p:nvGrpSpPr>
            <p:cNvPr id="36" name="群組 35"/>
            <p:cNvGrpSpPr/>
            <p:nvPr/>
          </p:nvGrpSpPr>
          <p:grpSpPr>
            <a:xfrm>
              <a:off x="3518823" y="2481252"/>
              <a:ext cx="311569" cy="523220"/>
              <a:chOff x="3518823" y="2481252"/>
              <a:chExt cx="311569" cy="523220"/>
            </a:xfrm>
          </p:grpSpPr>
          <p:sp>
            <p:nvSpPr>
              <p:cNvPr id="39" name="矩形 38"/>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文字方塊 39"/>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37" name="文字方塊 36"/>
                <p:cNvSpPr txBox="1"/>
                <p:nvPr/>
              </p:nvSpPr>
              <p:spPr>
                <a:xfrm>
                  <a:off x="4142752" y="2545696"/>
                  <a:ext cx="369011"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4142752" y="2545696"/>
                  <a:ext cx="369011" cy="375424"/>
                </a:xfrm>
                <a:prstGeom prst="rect">
                  <a:avLst/>
                </a:prstGeom>
                <a:blipFill rotWithShape="0">
                  <a:blip r:embed="rId11"/>
                  <a:stretch>
                    <a:fillRect l="-9836" r="-6557" b="-14516"/>
                  </a:stretch>
                </a:blipFill>
              </p:spPr>
              <p:txBody>
                <a:bodyPr/>
                <a:lstStyle/>
                <a:p>
                  <a:r>
                    <a:rPr lang="zh-TW" altLang="en-US">
                      <a:noFill/>
                    </a:rPr>
                    <a:t> </a:t>
                  </a:r>
                </a:p>
              </p:txBody>
            </p:sp>
          </mc:Fallback>
        </mc:AlternateContent>
        <p:cxnSp>
          <p:nvCxnSpPr>
            <p:cNvPr id="38" name="直線單箭頭接點 37"/>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3510148" y="5205858"/>
            <a:ext cx="992940" cy="523220"/>
            <a:chOff x="3518823" y="2481252"/>
            <a:chExt cx="992940" cy="523220"/>
          </a:xfrm>
        </p:grpSpPr>
        <p:grpSp>
          <p:nvGrpSpPr>
            <p:cNvPr id="42" name="群組 41"/>
            <p:cNvGrpSpPr/>
            <p:nvPr/>
          </p:nvGrpSpPr>
          <p:grpSpPr>
            <a:xfrm>
              <a:off x="3518823" y="2481252"/>
              <a:ext cx="311569" cy="523220"/>
              <a:chOff x="3518823" y="2481252"/>
              <a:chExt cx="311569" cy="523220"/>
            </a:xfrm>
          </p:grpSpPr>
          <p:sp>
            <p:nvSpPr>
              <p:cNvPr id="45" name="矩形 4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43" name="文字方塊 42"/>
                <p:cNvSpPr txBox="1"/>
                <p:nvPr/>
              </p:nvSpPr>
              <p:spPr>
                <a:xfrm>
                  <a:off x="4142752" y="2545696"/>
                  <a:ext cx="369011" cy="372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142752" y="2545696"/>
                  <a:ext cx="369011" cy="372474"/>
                </a:xfrm>
                <a:prstGeom prst="rect">
                  <a:avLst/>
                </a:prstGeom>
                <a:blipFill rotWithShape="0">
                  <a:blip r:embed="rId12"/>
                  <a:stretch>
                    <a:fillRect l="-9836" t="-1639" r="-6557" b="-16393"/>
                  </a:stretch>
                </a:blipFill>
              </p:spPr>
              <p:txBody>
                <a:bodyPr/>
                <a:lstStyle/>
                <a:p>
                  <a:r>
                    <a:rPr lang="zh-TW" altLang="en-US">
                      <a:noFill/>
                    </a:rPr>
                    <a:t> </a:t>
                  </a:r>
                </a:p>
              </p:txBody>
            </p:sp>
          </mc:Fallback>
        </mc:AlternateContent>
        <p:cxnSp>
          <p:nvCxnSpPr>
            <p:cNvPr id="44" name="直線單箭頭接點 4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7" name="文字方塊 46"/>
              <p:cNvSpPr txBox="1"/>
              <p:nvPr/>
            </p:nvSpPr>
            <p:spPr>
              <a:xfrm>
                <a:off x="6069039" y="3036458"/>
                <a:ext cx="383951"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p:sp>
            <p:nvSpPr>
              <p:cNvPr id="47" name="文字方塊 46"/>
              <p:cNvSpPr txBox="1">
                <a:spLocks noRot="1" noChangeAspect="1" noMove="1" noResize="1" noEditPoints="1" noAdjustHandles="1" noChangeArrowheads="1" noChangeShapeType="1" noTextEdit="1"/>
              </p:cNvSpPr>
              <p:nvPr/>
            </p:nvSpPr>
            <p:spPr>
              <a:xfrm>
                <a:off x="6069039" y="3036458"/>
                <a:ext cx="383951" cy="372859"/>
              </a:xfrm>
              <a:prstGeom prst="rect">
                <a:avLst/>
              </a:prstGeom>
              <a:blipFill>
                <a:blip r:embed="rId13"/>
                <a:stretch>
                  <a:fillRect l="-11111" r="-6349"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6055979" y="4847629"/>
                <a:ext cx="383951"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p:sp>
            <p:nvSpPr>
              <p:cNvPr id="48" name="文字方塊 47"/>
              <p:cNvSpPr txBox="1">
                <a:spLocks noRot="1" noChangeAspect="1" noMove="1" noResize="1" noEditPoints="1" noAdjustHandles="1" noChangeArrowheads="1" noChangeShapeType="1" noTextEdit="1"/>
              </p:cNvSpPr>
              <p:nvPr/>
            </p:nvSpPr>
            <p:spPr>
              <a:xfrm>
                <a:off x="6055979" y="4847629"/>
                <a:ext cx="383951" cy="373564"/>
              </a:xfrm>
              <a:prstGeom prst="rect">
                <a:avLst/>
              </a:prstGeom>
              <a:blipFill>
                <a:blip r:embed="rId14"/>
                <a:stretch>
                  <a:fillRect l="-9524" r="-6349" b="-16393"/>
                </a:stretch>
              </a:blipFill>
            </p:spPr>
            <p:txBody>
              <a:bodyPr/>
              <a:lstStyle/>
              <a:p>
                <a:r>
                  <a:rPr lang="zh-TW" altLang="en-US">
                    <a:noFill/>
                  </a:rPr>
                  <a:t> </a:t>
                </a:r>
              </a:p>
            </p:txBody>
          </p:sp>
        </mc:Fallback>
      </mc:AlternateContent>
      <p:sp>
        <p:nvSpPr>
          <p:cNvPr id="49" name="橢圓 48"/>
          <p:cNvSpPr/>
          <p:nvPr/>
        </p:nvSpPr>
        <p:spPr>
          <a:xfrm>
            <a:off x="8839536" y="2935808"/>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0" name="橢圓 49"/>
          <p:cNvSpPr/>
          <p:nvPr/>
        </p:nvSpPr>
        <p:spPr>
          <a:xfrm>
            <a:off x="8847390" y="4762363"/>
            <a:ext cx="840932"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grpSp>
        <p:nvGrpSpPr>
          <p:cNvPr id="51" name="群組 50"/>
          <p:cNvGrpSpPr/>
          <p:nvPr/>
        </p:nvGrpSpPr>
        <p:grpSpPr>
          <a:xfrm>
            <a:off x="7337805" y="2531732"/>
            <a:ext cx="999545" cy="523220"/>
            <a:chOff x="3518823" y="2481252"/>
            <a:chExt cx="999545" cy="523220"/>
          </a:xfrm>
        </p:grpSpPr>
        <p:grpSp>
          <p:nvGrpSpPr>
            <p:cNvPr id="52" name="群組 51"/>
            <p:cNvGrpSpPr/>
            <p:nvPr/>
          </p:nvGrpSpPr>
          <p:grpSpPr>
            <a:xfrm>
              <a:off x="3518823" y="2481252"/>
              <a:ext cx="311569" cy="523220"/>
              <a:chOff x="3518823" y="2481252"/>
              <a:chExt cx="311569" cy="523220"/>
            </a:xfrm>
          </p:grpSpPr>
          <p:sp>
            <p:nvSpPr>
              <p:cNvPr id="55" name="矩形 54"/>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6" name="文字方塊 55"/>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3" name="文字方塊 52"/>
                <p:cNvSpPr txBox="1"/>
                <p:nvPr/>
              </p:nvSpPr>
              <p:spPr>
                <a:xfrm>
                  <a:off x="4142752" y="2545696"/>
                  <a:ext cx="375616"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142752" y="2545696"/>
                  <a:ext cx="375616" cy="373628"/>
                </a:xfrm>
                <a:prstGeom prst="rect">
                  <a:avLst/>
                </a:prstGeom>
                <a:blipFill rotWithShape="0">
                  <a:blip r:embed="rId15"/>
                  <a:stretch>
                    <a:fillRect l="-9677" r="-6452" b="-16393"/>
                  </a:stretch>
                </a:blipFill>
              </p:spPr>
              <p:txBody>
                <a:bodyPr/>
                <a:lstStyle/>
                <a:p>
                  <a:r>
                    <a:rPr lang="zh-TW" altLang="en-US">
                      <a:noFill/>
                    </a:rPr>
                    <a:t> </a:t>
                  </a:r>
                </a:p>
              </p:txBody>
            </p:sp>
          </mc:Fallback>
        </mc:AlternateContent>
        <p:cxnSp>
          <p:nvCxnSpPr>
            <p:cNvPr id="54" name="直線單箭頭接點 53"/>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7349337" y="3397713"/>
            <a:ext cx="999545" cy="523220"/>
            <a:chOff x="3518823" y="2481252"/>
            <a:chExt cx="999545" cy="523220"/>
          </a:xfrm>
        </p:grpSpPr>
        <p:grpSp>
          <p:nvGrpSpPr>
            <p:cNvPr id="58" name="群組 57"/>
            <p:cNvGrpSpPr/>
            <p:nvPr/>
          </p:nvGrpSpPr>
          <p:grpSpPr>
            <a:xfrm>
              <a:off x="3518823" y="2481252"/>
              <a:ext cx="311569" cy="523220"/>
              <a:chOff x="3518823" y="2481252"/>
              <a:chExt cx="311569" cy="523220"/>
            </a:xfrm>
          </p:grpSpPr>
          <p:sp>
            <p:nvSpPr>
              <p:cNvPr id="61" name="矩形 60"/>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2" name="文字方塊 61"/>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59" name="文字方塊 58"/>
                <p:cNvSpPr txBox="1"/>
                <p:nvPr/>
              </p:nvSpPr>
              <p:spPr>
                <a:xfrm>
                  <a:off x="4142752" y="2545696"/>
                  <a:ext cx="37561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4142752" y="2545696"/>
                  <a:ext cx="375616" cy="374333"/>
                </a:xfrm>
                <a:prstGeom prst="rect">
                  <a:avLst/>
                </a:prstGeom>
                <a:blipFill rotWithShape="0">
                  <a:blip r:embed="rId16"/>
                  <a:stretch>
                    <a:fillRect l="-11290" r="-6452" b="-16393"/>
                  </a:stretch>
                </a:blipFill>
              </p:spPr>
              <p:txBody>
                <a:bodyPr/>
                <a:lstStyle/>
                <a:p>
                  <a:r>
                    <a:rPr lang="zh-TW" altLang="en-US">
                      <a:noFill/>
                    </a:rPr>
                    <a:t> </a:t>
                  </a:r>
                </a:p>
              </p:txBody>
            </p:sp>
          </mc:Fallback>
        </mc:AlternateContent>
        <p:cxnSp>
          <p:nvCxnSpPr>
            <p:cNvPr id="60" name="直線單箭頭接點 59"/>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348318" y="4263694"/>
            <a:ext cx="999545" cy="523220"/>
            <a:chOff x="3518823" y="2481252"/>
            <a:chExt cx="999545" cy="523220"/>
          </a:xfrm>
        </p:grpSpPr>
        <p:grpSp>
          <p:nvGrpSpPr>
            <p:cNvPr id="64" name="群組 63"/>
            <p:cNvGrpSpPr/>
            <p:nvPr/>
          </p:nvGrpSpPr>
          <p:grpSpPr>
            <a:xfrm>
              <a:off x="3518823" y="2481252"/>
              <a:ext cx="311569" cy="523220"/>
              <a:chOff x="3518823" y="2481252"/>
              <a:chExt cx="311569" cy="523220"/>
            </a:xfrm>
          </p:grpSpPr>
          <p:sp>
            <p:nvSpPr>
              <p:cNvPr id="67" name="矩形 66"/>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8" name="文字方塊 67"/>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65" name="文字方塊 64"/>
                <p:cNvSpPr txBox="1"/>
                <p:nvPr/>
              </p:nvSpPr>
              <p:spPr>
                <a:xfrm>
                  <a:off x="4142752" y="2545696"/>
                  <a:ext cx="375616" cy="3761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4142752" y="2545696"/>
                  <a:ext cx="375616" cy="376193"/>
                </a:xfrm>
                <a:prstGeom prst="rect">
                  <a:avLst/>
                </a:prstGeom>
                <a:blipFill rotWithShape="0">
                  <a:blip r:embed="rId17"/>
                  <a:stretch>
                    <a:fillRect l="-11475" r="-8197" b="-14516"/>
                  </a:stretch>
                </a:blipFill>
              </p:spPr>
              <p:txBody>
                <a:bodyPr/>
                <a:lstStyle/>
                <a:p>
                  <a:r>
                    <a:rPr lang="zh-TW" altLang="en-US">
                      <a:noFill/>
                    </a:rPr>
                    <a:t> </a:t>
                  </a:r>
                </a:p>
              </p:txBody>
            </p:sp>
          </mc:Fallback>
        </mc:AlternateContent>
        <p:cxnSp>
          <p:nvCxnSpPr>
            <p:cNvPr id="66" name="直線單箭頭接點 65"/>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7346498" y="5205858"/>
            <a:ext cx="999545" cy="523220"/>
            <a:chOff x="3518823" y="2481252"/>
            <a:chExt cx="999545" cy="523220"/>
          </a:xfrm>
        </p:grpSpPr>
        <p:grpSp>
          <p:nvGrpSpPr>
            <p:cNvPr id="70" name="群組 69"/>
            <p:cNvGrpSpPr/>
            <p:nvPr/>
          </p:nvGrpSpPr>
          <p:grpSpPr>
            <a:xfrm>
              <a:off x="3518823" y="2481252"/>
              <a:ext cx="311569" cy="523220"/>
              <a:chOff x="3518823" y="2481252"/>
              <a:chExt cx="311569" cy="523220"/>
            </a:xfrm>
          </p:grpSpPr>
          <p:sp>
            <p:nvSpPr>
              <p:cNvPr id="73" name="矩形 72"/>
              <p:cNvSpPr/>
              <p:nvPr/>
            </p:nvSpPr>
            <p:spPr>
              <a:xfrm>
                <a:off x="3518823" y="2611915"/>
                <a:ext cx="287079" cy="2870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文字方塊 73"/>
              <p:cNvSpPr txBox="1"/>
              <p:nvPr/>
            </p:nvSpPr>
            <p:spPr>
              <a:xfrm>
                <a:off x="3530355" y="2481252"/>
                <a:ext cx="300037" cy="523220"/>
              </a:xfrm>
              <a:prstGeom prst="rect">
                <a:avLst/>
              </a:prstGeom>
              <a:noFill/>
            </p:spPr>
            <p:txBody>
              <a:bodyPr wrap="square" rtlCol="0">
                <a:spAutoFit/>
              </a:bodyPr>
              <a:lstStyle/>
              <a:p>
                <a:pPr algn="ctr"/>
                <a:r>
                  <a:rPr lang="en-US" altLang="zh-TW" sz="2800" dirty="0"/>
                  <a:t>+</a:t>
                </a:r>
                <a:endParaRPr lang="zh-TW" altLang="en-US" sz="2800" dirty="0"/>
              </a:p>
            </p:txBody>
          </p:sp>
        </p:grpSp>
        <mc:AlternateContent xmlns:mc="http://schemas.openxmlformats.org/markup-compatibility/2006" xmlns:a14="http://schemas.microsoft.com/office/drawing/2010/main">
          <mc:Choice Requires="a14">
            <p:sp>
              <p:nvSpPr>
                <p:cNvPr id="71" name="文字方塊 70"/>
                <p:cNvSpPr txBox="1"/>
                <p:nvPr/>
              </p:nvSpPr>
              <p:spPr>
                <a:xfrm>
                  <a:off x="4142752" y="2545696"/>
                  <a:ext cx="375616" cy="373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28" name="文字方塊 127"/>
                <p:cNvSpPr txBox="1">
                  <a:spLocks noRot="1" noChangeAspect="1" noMove="1" noResize="1" noEditPoints="1" noAdjustHandles="1" noChangeArrowheads="1" noChangeShapeType="1" noTextEdit="1"/>
                </p:cNvSpPr>
                <p:nvPr/>
              </p:nvSpPr>
              <p:spPr>
                <a:xfrm>
                  <a:off x="4142752" y="2545696"/>
                  <a:ext cx="375616" cy="373244"/>
                </a:xfrm>
                <a:prstGeom prst="rect">
                  <a:avLst/>
                </a:prstGeom>
                <a:blipFill rotWithShape="0">
                  <a:blip r:embed="rId18"/>
                  <a:stretch>
                    <a:fillRect l="-9677" t="-1639" r="-6452" b="-16393"/>
                  </a:stretch>
                </a:blipFill>
              </p:spPr>
              <p:txBody>
                <a:bodyPr/>
                <a:lstStyle/>
                <a:p>
                  <a:r>
                    <a:rPr lang="zh-TW" altLang="en-US">
                      <a:noFill/>
                    </a:rPr>
                    <a:t> </a:t>
                  </a:r>
                </a:p>
              </p:txBody>
            </p:sp>
          </mc:Fallback>
        </mc:AlternateContent>
        <p:cxnSp>
          <p:nvCxnSpPr>
            <p:cNvPr id="72" name="直線單箭頭接點 71"/>
            <p:cNvCxnSpPr/>
            <p:nvPr/>
          </p:nvCxnSpPr>
          <p:spPr>
            <a:xfrm>
              <a:off x="3805902" y="2755454"/>
              <a:ext cx="35584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75" name="文字方塊 74"/>
              <p:cNvSpPr txBox="1"/>
              <p:nvPr/>
            </p:nvSpPr>
            <p:spPr>
              <a:xfrm>
                <a:off x="9905388" y="3036457"/>
                <a:ext cx="390555"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9905388" y="3036457"/>
                <a:ext cx="390555" cy="373628"/>
              </a:xfrm>
              <a:prstGeom prst="rect">
                <a:avLst/>
              </a:prstGeom>
              <a:blipFill>
                <a:blip r:embed="rId19"/>
                <a:stretch>
                  <a:fillRect l="-10938" r="-6250" b="-1639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9892327" y="4847630"/>
                <a:ext cx="390556" cy="374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𝑎</m:t>
                          </m:r>
                        </m:e>
                        <m:sub>
                          <m:r>
                            <a:rPr lang="en-US" altLang="zh-TW" sz="2400" i="1">
                              <a:latin typeface="Cambria Math" panose="02040503050406030204" pitchFamily="18" charset="0"/>
                            </a:rPr>
                            <m:t>2</m:t>
                          </m:r>
                        </m:sub>
                        <m:sup>
                          <m:r>
                            <a:rPr lang="en-US" altLang="zh-TW" sz="2400" i="1">
                              <a:latin typeface="Cambria Math" panose="02040503050406030204" pitchFamily="18" charset="0"/>
                            </a:rPr>
                            <m:t>2</m:t>
                          </m:r>
                        </m:sup>
                      </m:sSubSup>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9892327" y="4847630"/>
                <a:ext cx="390556" cy="374333"/>
              </a:xfrm>
              <a:prstGeom prst="rect">
                <a:avLst/>
              </a:prstGeom>
              <a:blipFill>
                <a:blip r:embed="rId20"/>
                <a:stretch>
                  <a:fillRect l="-10938" r="-6250" b="-145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6045544" y="5336522"/>
                <a:ext cx="4503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1</m:t>
                          </m:r>
                        </m:sup>
                      </m:sSup>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6045544" y="5336522"/>
                <a:ext cx="450380" cy="430887"/>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9847529" y="5295392"/>
                <a:ext cx="4580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𝑎</m:t>
                          </m:r>
                        </m:e>
                        <m:sup>
                          <m:r>
                            <a:rPr lang="en-US" altLang="zh-TW" sz="2800" i="1">
                              <a:latin typeface="Cambria Math" panose="02040503050406030204" pitchFamily="18" charset="0"/>
                            </a:rPr>
                            <m:t>2</m:t>
                          </m:r>
                        </m:sup>
                      </m:sSup>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9847529" y="5295392"/>
                <a:ext cx="458074" cy="430887"/>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p:cNvCxnSpPr/>
          <p:nvPr/>
        </p:nvCxnSpPr>
        <p:spPr>
          <a:xfrm>
            <a:off x="5817227" y="326027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5826224" y="507002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9660737" y="325823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a:off x="9669734" y="5067983"/>
            <a:ext cx="255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27" idx="1"/>
          </p:cNvCxnSpPr>
          <p:nvPr/>
        </p:nvCxnSpPr>
        <p:spPr>
          <a:xfrm flipV="1">
            <a:off x="2362677" y="2805935"/>
            <a:ext cx="1138779" cy="8430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6" idx="3"/>
            <a:endCxn id="34" idx="1"/>
          </p:cNvCxnSpPr>
          <p:nvPr/>
        </p:nvCxnSpPr>
        <p:spPr>
          <a:xfrm>
            <a:off x="2391325" y="3619321"/>
            <a:ext cx="1133195" cy="40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15" idx="3"/>
            <a:endCxn id="39" idx="1"/>
          </p:cNvCxnSpPr>
          <p:nvPr/>
        </p:nvCxnSpPr>
        <p:spPr>
          <a:xfrm>
            <a:off x="2396088" y="3655039"/>
            <a:ext cx="1115881" cy="8828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5" idx="3"/>
            <a:endCxn id="46" idx="1"/>
          </p:cNvCxnSpPr>
          <p:nvPr/>
        </p:nvCxnSpPr>
        <p:spPr>
          <a:xfrm>
            <a:off x="2396088" y="3655040"/>
            <a:ext cx="1125593" cy="18124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19" idx="3"/>
            <a:endCxn id="27" idx="1"/>
          </p:cNvCxnSpPr>
          <p:nvPr/>
        </p:nvCxnSpPr>
        <p:spPr>
          <a:xfrm flipV="1">
            <a:off x="2431691" y="2805936"/>
            <a:ext cx="1069765" cy="1663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19" idx="3"/>
            <a:endCxn id="33" idx="1"/>
          </p:cNvCxnSpPr>
          <p:nvPr/>
        </p:nvCxnSpPr>
        <p:spPr>
          <a:xfrm flipV="1">
            <a:off x="2431691" y="3671916"/>
            <a:ext cx="1081297" cy="79712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9" idx="3"/>
            <a:endCxn id="45" idx="1"/>
          </p:cNvCxnSpPr>
          <p:nvPr/>
        </p:nvCxnSpPr>
        <p:spPr>
          <a:xfrm>
            <a:off x="2431690" y="4469043"/>
            <a:ext cx="1078458" cy="10110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9" idx="3"/>
            <a:endCxn id="39" idx="1"/>
          </p:cNvCxnSpPr>
          <p:nvPr/>
        </p:nvCxnSpPr>
        <p:spPr>
          <a:xfrm>
            <a:off x="2431690" y="4469043"/>
            <a:ext cx="1080278" cy="688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p:cNvCxnSpPr>
          <p:nvPr/>
        </p:nvCxnSpPr>
        <p:spPr>
          <a:xfrm flipV="1">
            <a:off x="6452990" y="2802303"/>
            <a:ext cx="858629" cy="4205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p:cNvCxnSpPr>
          <p:nvPr/>
        </p:nvCxnSpPr>
        <p:spPr>
          <a:xfrm>
            <a:off x="6452990" y="3222888"/>
            <a:ext cx="881693" cy="4328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47" idx="3"/>
          </p:cNvCxnSpPr>
          <p:nvPr/>
        </p:nvCxnSpPr>
        <p:spPr>
          <a:xfrm>
            <a:off x="6452989" y="3222888"/>
            <a:ext cx="869142" cy="13113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7" idx="3"/>
          </p:cNvCxnSpPr>
          <p:nvPr/>
        </p:nvCxnSpPr>
        <p:spPr>
          <a:xfrm>
            <a:off x="6452989" y="3222887"/>
            <a:ext cx="878854" cy="2240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48" idx="3"/>
          </p:cNvCxnSpPr>
          <p:nvPr/>
        </p:nvCxnSpPr>
        <p:spPr>
          <a:xfrm flipV="1">
            <a:off x="6439930" y="2802303"/>
            <a:ext cx="871689" cy="2232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48" idx="3"/>
          </p:cNvCxnSpPr>
          <p:nvPr/>
        </p:nvCxnSpPr>
        <p:spPr>
          <a:xfrm flipV="1">
            <a:off x="6439930" y="3668283"/>
            <a:ext cx="883221" cy="1366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48" idx="3"/>
          </p:cNvCxnSpPr>
          <p:nvPr/>
        </p:nvCxnSpPr>
        <p:spPr>
          <a:xfrm>
            <a:off x="6439929" y="5034412"/>
            <a:ext cx="880382" cy="442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48" idx="3"/>
          </p:cNvCxnSpPr>
          <p:nvPr/>
        </p:nvCxnSpPr>
        <p:spPr>
          <a:xfrm flipV="1">
            <a:off x="6439929" y="4534265"/>
            <a:ext cx="882202" cy="500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endCxn id="49" idx="2"/>
          </p:cNvCxnSpPr>
          <p:nvPr/>
        </p:nvCxnSpPr>
        <p:spPr>
          <a:xfrm flipV="1">
            <a:off x="8303198" y="3222888"/>
            <a:ext cx="536339" cy="454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endCxn id="50" idx="2"/>
          </p:cNvCxnSpPr>
          <p:nvPr/>
        </p:nvCxnSpPr>
        <p:spPr>
          <a:xfrm>
            <a:off x="8323988" y="4557558"/>
            <a:ext cx="523402" cy="4918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502821" y="2792923"/>
            <a:ext cx="502187" cy="4398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4511513" y="5059374"/>
            <a:ext cx="501348" cy="407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4108335" y="2588902"/>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矩形 108"/>
          <p:cNvSpPr/>
          <p:nvPr/>
        </p:nvSpPr>
        <p:spPr>
          <a:xfrm>
            <a:off x="4114404" y="5252639"/>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7983170" y="3461046"/>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7964152" y="4323887"/>
            <a:ext cx="381826" cy="4107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3" name="直線接點 112"/>
          <p:cNvCxnSpPr/>
          <p:nvPr/>
        </p:nvCxnSpPr>
        <p:spPr>
          <a:xfrm flipH="1">
            <a:off x="5211963" y="3056323"/>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9065361" y="3064016"/>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7" name="直線接點 116"/>
          <p:cNvCxnSpPr/>
          <p:nvPr/>
        </p:nvCxnSpPr>
        <p:spPr>
          <a:xfrm flipH="1">
            <a:off x="5211896" y="4885255"/>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8" name="直線接點 117"/>
          <p:cNvCxnSpPr/>
          <p:nvPr/>
        </p:nvCxnSpPr>
        <p:spPr>
          <a:xfrm flipH="1">
            <a:off x="9036229" y="4906459"/>
            <a:ext cx="444667" cy="326843"/>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83" name="文字方塊 82"/>
          <p:cNvSpPr txBox="1"/>
          <p:nvPr/>
        </p:nvSpPr>
        <p:spPr>
          <a:xfrm>
            <a:off x="3350558" y="6197680"/>
            <a:ext cx="705043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Different thin and linear network for different examples</a:t>
            </a:r>
            <a:endParaRPr lang="zh-TW" altLang="en-US" sz="2400" dirty="0"/>
          </a:p>
        </p:txBody>
      </p:sp>
    </p:spTree>
    <p:extLst>
      <p:ext uri="{BB962C8B-B14F-4D97-AF65-F5344CB8AC3E}">
        <p14:creationId xmlns:p14="http://schemas.microsoft.com/office/powerpoint/2010/main" val="1570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nodeType="clickEffect">
                                  <p:stCondLst>
                                    <p:cond delay="0"/>
                                  </p:stCondLst>
                                  <p:childTnLst>
                                    <p:set>
                                      <p:cBhvr rctx="PPT">
                                        <p:cTn id="50" dur="indefinite"/>
                                        <p:tgtEl>
                                          <p:spTgt spid="29"/>
                                        </p:tgtEl>
                                        <p:attrNameLst>
                                          <p:attrName>style.opacity</p:attrName>
                                        </p:attrNameLst>
                                      </p:cBhvr>
                                      <p:to>
                                        <p:strVal val="0.5"/>
                                      </p:to>
                                    </p:set>
                                    <p:animEffect filter="image" prLst="opacity: 0.5">
                                      <p:cBhvr rctx="IE">
                                        <p:cTn id="51" dur="indefinite"/>
                                        <p:tgtEl>
                                          <p:spTgt spid="29"/>
                                        </p:tgtEl>
                                      </p:cBhvr>
                                    </p:animEffect>
                                  </p:childTnLst>
                                </p:cTn>
                              </p:par>
                              <p:par>
                                <p:cTn id="52" presetID="9" presetClass="emph" presetSubtype="0" nodeType="withEffect">
                                  <p:stCondLst>
                                    <p:cond delay="0"/>
                                  </p:stCondLst>
                                  <p:childTnLst>
                                    <p:set>
                                      <p:cBhvr rctx="PPT">
                                        <p:cTn id="53" dur="indefinite"/>
                                        <p:tgtEl>
                                          <p:spTgt spid="85"/>
                                        </p:tgtEl>
                                        <p:attrNameLst>
                                          <p:attrName>style.opacity</p:attrName>
                                        </p:attrNameLst>
                                      </p:cBhvr>
                                      <p:to>
                                        <p:strVal val="0.5"/>
                                      </p:to>
                                    </p:set>
                                    <p:animEffect filter="image" prLst="opacity: 0.5">
                                      <p:cBhvr rctx="IE">
                                        <p:cTn id="54" dur="indefinite"/>
                                        <p:tgtEl>
                                          <p:spTgt spid="85"/>
                                        </p:tgtEl>
                                      </p:cBhvr>
                                    </p:animEffect>
                                  </p:childTnLst>
                                </p:cTn>
                              </p:par>
                              <p:par>
                                <p:cTn id="55" presetID="9" presetClass="emph" presetSubtype="0" nodeType="withEffect">
                                  <p:stCondLst>
                                    <p:cond delay="0"/>
                                  </p:stCondLst>
                                  <p:childTnLst>
                                    <p:set>
                                      <p:cBhvr rctx="PPT">
                                        <p:cTn id="56" dur="indefinite"/>
                                        <p:tgtEl>
                                          <p:spTgt spid="89"/>
                                        </p:tgtEl>
                                        <p:attrNameLst>
                                          <p:attrName>style.opacity</p:attrName>
                                        </p:attrNameLst>
                                      </p:cBhvr>
                                      <p:to>
                                        <p:strVal val="0.5"/>
                                      </p:to>
                                    </p:set>
                                    <p:animEffect filter="image" prLst="opacity: 0.5">
                                      <p:cBhvr rctx="IE">
                                        <p:cTn id="57" dur="indefinite"/>
                                        <p:tgtEl>
                                          <p:spTgt spid="89"/>
                                        </p:tgtEl>
                                      </p:cBhvr>
                                    </p:animEffec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8" grpId="0" animBg="1"/>
      <p:bldP spid="9" grpId="0" animBg="1"/>
      <p:bldP spid="8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80343" y="4164592"/>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8420712" y="147047"/>
            <a:ext cx="728093" cy="686595"/>
          </a:xfrm>
          <a:prstGeom prst="rect">
            <a:avLst/>
          </a:prstGeom>
        </p:spPr>
      </p:pic>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7388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7388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2479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6620245"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2385537" y="1235377"/>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2478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6608206"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2555420" y="525795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80233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a:t>
            </a:r>
            <a:endParaRPr lang="zh-TW" altLang="en-US" dirty="0"/>
          </a:p>
        </p:txBody>
      </p:sp>
      <p:grpSp>
        <p:nvGrpSpPr>
          <p:cNvPr id="5" name="群組 4"/>
          <p:cNvGrpSpPr/>
          <p:nvPr/>
        </p:nvGrpSpPr>
        <p:grpSpPr>
          <a:xfrm>
            <a:off x="4909946" y="128702"/>
            <a:ext cx="5558825" cy="4289424"/>
            <a:chOff x="773413" y="2230720"/>
            <a:chExt cx="5558825" cy="4289424"/>
          </a:xfrm>
        </p:grpSpPr>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13" y="2230720"/>
              <a:ext cx="5558825" cy="4169118"/>
            </a:xfrm>
            <a:prstGeom prst="rect">
              <a:avLst/>
            </a:prstGeom>
          </p:spPr>
        </p:pic>
        <mc:AlternateContent xmlns:mc="http://schemas.openxmlformats.org/markup-compatibility/2006" xmlns:a14="http://schemas.microsoft.com/office/drawing/2010/main">
          <mc:Choice Requires="a14">
            <p:sp>
              <p:nvSpPr>
                <p:cNvPr id="7" name="文字方塊 6"/>
                <p:cNvSpPr txBox="1"/>
                <p:nvPr/>
              </p:nvSpPr>
              <p:spPr>
                <a:xfrm>
                  <a:off x="3552825" y="615081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52825" y="6150812"/>
                  <a:ext cx="421847" cy="369332"/>
                </a:xfrm>
                <a:prstGeom prst="rect">
                  <a:avLst/>
                </a:prstGeom>
                <a:blipFill rotWithShape="0">
                  <a:blip r:embed="rId5"/>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cxnSp>
        <p:nvCxnSpPr>
          <p:cNvPr id="10" name="直線接點 9"/>
          <p:cNvCxnSpPr/>
          <p:nvPr/>
        </p:nvCxnSpPr>
        <p:spPr>
          <a:xfrm flipH="1">
            <a:off x="5408822" y="2202583"/>
            <a:ext cx="4693798"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a:off x="7762762" y="311402"/>
            <a:ext cx="0" cy="378236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205229" y="2731028"/>
            <a:ext cx="2083228" cy="80639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Larger Learning Rate</a:t>
            </a:r>
            <a:endParaRPr lang="zh-TW" altLang="en-US" sz="2400" dirty="0"/>
          </a:p>
        </p:txBody>
      </p:sp>
      <p:cxnSp>
        <p:nvCxnSpPr>
          <p:cNvPr id="43" name="直線單箭頭接點 42"/>
          <p:cNvCxnSpPr/>
          <p:nvPr/>
        </p:nvCxnSpPr>
        <p:spPr>
          <a:xfrm>
            <a:off x="6204979" y="3174770"/>
            <a:ext cx="2000250" cy="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5442696" y="685055"/>
            <a:ext cx="2083228" cy="806391"/>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Smaller Learning Rate</a:t>
            </a:r>
            <a:endParaRPr lang="zh-TW" altLang="en-US" sz="2400" dirty="0"/>
          </a:p>
        </p:txBody>
      </p:sp>
      <p:cxnSp>
        <p:nvCxnSpPr>
          <p:cNvPr id="45" name="直線單箭頭接點 44"/>
          <p:cNvCxnSpPr/>
          <p:nvPr/>
        </p:nvCxnSpPr>
        <p:spPr>
          <a:xfrm rot="5400000" flipH="1">
            <a:off x="5484185" y="2495161"/>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2020332" y="3726989"/>
            <a:ext cx="1901941" cy="523220"/>
          </a:xfrm>
          <a:prstGeom prst="rect">
            <a:avLst/>
          </a:prstGeom>
          <a:noFill/>
        </p:spPr>
        <p:txBody>
          <a:bodyPr wrap="square" rtlCol="0">
            <a:spAutoFit/>
          </a:bodyPr>
          <a:lstStyle/>
          <a:p>
            <a:pPr algn="ctr"/>
            <a:r>
              <a:rPr lang="en-US" altLang="zh-TW" sz="2800" b="1" i="1" u="sng" dirty="0" err="1"/>
              <a:t>Adagrad</a:t>
            </a:r>
            <a:endParaRPr lang="zh-TW" altLang="en-US" sz="2800" b="1" i="1" u="sng" dirty="0"/>
          </a:p>
        </p:txBody>
      </p:sp>
      <mc:AlternateContent xmlns:mc="http://schemas.openxmlformats.org/markup-compatibility/2006">
        <mc:Choice xmlns:a14="http://schemas.microsoft.com/office/drawing/2010/main" Requires="a14">
          <p:sp>
            <p:nvSpPr>
              <p:cNvPr id="46" name="文字方塊 45"/>
              <p:cNvSpPr txBox="1"/>
              <p:nvPr/>
            </p:nvSpPr>
            <p:spPr>
              <a:xfrm>
                <a:off x="4035836" y="4574431"/>
                <a:ext cx="4396781" cy="12736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𝑡</m:t>
                          </m:r>
                          <m:r>
                            <a:rPr lang="en-US" altLang="zh-TW" sz="2800" i="1">
                              <a:latin typeface="Cambria Math" panose="02040503050406030204" pitchFamily="18" charset="0"/>
                              <a:ea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𝑡</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𝑡</m:t>
                          </m:r>
                        </m:sup>
                      </m:sSup>
                    </m:oMath>
                  </m:oMathPara>
                </a14:m>
                <a:endParaRPr lang="zh-TW" altLang="en-US" sz="2800" dirty="0"/>
              </a:p>
            </p:txBody>
          </p:sp>
        </mc:Choice>
        <mc:Fallback>
          <p:sp>
            <p:nvSpPr>
              <p:cNvPr id="46" name="文字方塊 45"/>
              <p:cNvSpPr txBox="1">
                <a:spLocks noRot="1" noChangeAspect="1" noMove="1" noResize="1" noEditPoints="1" noAdjustHandles="1" noChangeArrowheads="1" noChangeShapeType="1" noTextEdit="1"/>
              </p:cNvSpPr>
              <p:nvPr/>
            </p:nvSpPr>
            <p:spPr>
              <a:xfrm>
                <a:off x="4035836" y="4574431"/>
                <a:ext cx="4396781" cy="1273682"/>
              </a:xfrm>
              <a:prstGeom prst="rect">
                <a:avLst/>
              </a:prstGeom>
              <a:blipFill>
                <a:blip r:embed="rId7"/>
                <a:stretch>
                  <a:fillRect/>
                </a:stretch>
              </a:blipFill>
            </p:spPr>
            <p:txBody>
              <a:bodyPr/>
              <a:lstStyle/>
              <a:p>
                <a:r>
                  <a:rPr lang="zh-TW" altLang="en-US">
                    <a:noFill/>
                  </a:rPr>
                  <a:t> </a:t>
                </a:r>
              </a:p>
            </p:txBody>
          </p:sp>
        </mc:Fallback>
      </mc:AlternateContent>
      <p:sp>
        <p:nvSpPr>
          <p:cNvPr id="48" name="矩形 47"/>
          <p:cNvSpPr/>
          <p:nvPr/>
        </p:nvSpPr>
        <p:spPr>
          <a:xfrm>
            <a:off x="2882337" y="5972285"/>
            <a:ext cx="6962405" cy="50581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Use first derivative to estimate second derivative</a:t>
            </a:r>
            <a:endParaRPr lang="zh-TW" altLang="en-US" sz="2400" dirty="0"/>
          </a:p>
        </p:txBody>
      </p:sp>
      <p:cxnSp>
        <p:nvCxnSpPr>
          <p:cNvPr id="51" name="直線接點 50"/>
          <p:cNvCxnSpPr/>
          <p:nvPr/>
        </p:nvCxnSpPr>
        <p:spPr>
          <a:xfrm>
            <a:off x="6365262" y="5706686"/>
            <a:ext cx="1643738"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7122663" y="5687553"/>
            <a:ext cx="1" cy="288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90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4" grpId="0" animBg="1"/>
      <p:bldP spid="3" grpId="0"/>
      <p:bldP spid="46" grpId="0"/>
      <p:bldP spid="4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p:pic>
        <p:nvPicPr>
          <p:cNvPr id="4" name="圖片 3"/>
          <p:cNvPicPr>
            <a:picLocks noChangeAspect="1"/>
          </p:cNvPicPr>
          <p:nvPr/>
        </p:nvPicPr>
        <p:blipFill>
          <a:blip r:embed="rId2"/>
          <a:stretch>
            <a:fillRect/>
          </a:stretch>
        </p:blipFill>
        <p:spPr>
          <a:xfrm>
            <a:off x="2659740" y="2398395"/>
            <a:ext cx="7162800" cy="3524250"/>
          </a:xfrm>
          <a:prstGeom prst="rect">
            <a:avLst/>
          </a:prstGeom>
        </p:spPr>
      </p:pic>
      <mc:AlternateContent xmlns:mc="http://schemas.openxmlformats.org/markup-compatibility/2006">
        <mc:Choice xmlns:a14="http://schemas.microsoft.com/office/drawing/2010/main" Requires="a14">
          <p:sp>
            <p:nvSpPr>
              <p:cNvPr id="5" name="文字方塊 4"/>
              <p:cNvSpPr txBox="1"/>
              <p:nvPr/>
            </p:nvSpPr>
            <p:spPr>
              <a:xfrm>
                <a:off x="6030217" y="592264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6030217" y="5922645"/>
                <a:ext cx="421847" cy="369332"/>
              </a:xfrm>
              <a:prstGeom prst="rect">
                <a:avLst/>
              </a:prstGeom>
              <a:blipFill>
                <a:blip r:embed="rId3"/>
                <a:stretch>
                  <a:fillRect l="-8696" r="-57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2297790" y="3975854"/>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297790" y="3975854"/>
                <a:ext cx="428964" cy="369332"/>
              </a:xfrm>
              <a:prstGeom prst="rect">
                <a:avLst/>
              </a:prstGeom>
              <a:blipFill>
                <a:blip r:embed="rId4"/>
                <a:stretch>
                  <a:fillRect l="-10000" r="-5714" b="-13115"/>
                </a:stretch>
              </a:blipFill>
            </p:spPr>
            <p:txBody>
              <a:bodyPr/>
              <a:lstStyle/>
              <a:p>
                <a:r>
                  <a:rPr lang="zh-TW" altLang="en-US">
                    <a:noFill/>
                  </a:rPr>
                  <a:t> </a:t>
                </a:r>
              </a:p>
            </p:txBody>
          </p:sp>
        </mc:Fallback>
      </mc:AlternateContent>
      <p:sp>
        <p:nvSpPr>
          <p:cNvPr id="3" name="文字方塊 2"/>
          <p:cNvSpPr txBox="1"/>
          <p:nvPr/>
        </p:nvSpPr>
        <p:spPr>
          <a:xfrm>
            <a:off x="2403256" y="1729796"/>
            <a:ext cx="7970615" cy="461665"/>
          </a:xfrm>
          <a:prstGeom prst="rect">
            <a:avLst/>
          </a:prstGeom>
          <a:noFill/>
        </p:spPr>
        <p:txBody>
          <a:bodyPr wrap="square" rtlCol="0">
            <a:spAutoFit/>
          </a:bodyPr>
          <a:lstStyle/>
          <a:p>
            <a:pPr algn="ctr"/>
            <a:r>
              <a:rPr lang="en-US" altLang="zh-TW" sz="2400" dirty="0"/>
              <a:t>Error Surface can be very complex when training NN.</a:t>
            </a:r>
            <a:endParaRPr lang="zh-TW" altLang="en-US" sz="2400" dirty="0"/>
          </a:p>
        </p:txBody>
      </p:sp>
      <p:sp>
        <p:nvSpPr>
          <p:cNvPr id="7" name="矩形 6"/>
          <p:cNvSpPr/>
          <p:nvPr/>
        </p:nvSpPr>
        <p:spPr>
          <a:xfrm>
            <a:off x="5244428" y="4702386"/>
            <a:ext cx="2083228" cy="8063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Larger Learning Rate</a:t>
            </a:r>
            <a:endParaRPr lang="zh-TW" altLang="en-US" sz="2400" dirty="0"/>
          </a:p>
        </p:txBody>
      </p:sp>
      <p:cxnSp>
        <p:nvCxnSpPr>
          <p:cNvPr id="8" name="直線單箭頭接點 7"/>
          <p:cNvCxnSpPr/>
          <p:nvPr/>
        </p:nvCxnSpPr>
        <p:spPr>
          <a:xfrm>
            <a:off x="5285917" y="4507499"/>
            <a:ext cx="20002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618251" y="2978816"/>
            <a:ext cx="2083228" cy="80639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Smaller Learning Rate</a:t>
            </a:r>
            <a:endParaRPr lang="zh-TW" altLang="en-US" sz="2400" dirty="0"/>
          </a:p>
        </p:txBody>
      </p:sp>
      <p:cxnSp>
        <p:nvCxnSpPr>
          <p:cNvPr id="10" name="直線單箭頭接點 9"/>
          <p:cNvCxnSpPr/>
          <p:nvPr/>
        </p:nvCxnSpPr>
        <p:spPr>
          <a:xfrm>
            <a:off x="2659740" y="2783929"/>
            <a:ext cx="200025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1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RMSProp</a:t>
            </a:r>
            <a:endParaRPr lang="zh-TW" altLang="en-US" dirty="0"/>
          </a:p>
        </p:txBody>
      </p:sp>
      <mc:AlternateContent xmlns:mc="http://schemas.openxmlformats.org/markup-compatibility/2006">
        <mc:Choice xmlns:a14="http://schemas.microsoft.com/office/drawing/2010/main" Requires="a14">
          <p:sp>
            <p:nvSpPr>
              <p:cNvPr id="23" name="文字方塊 22"/>
              <p:cNvSpPr txBox="1"/>
              <p:nvPr/>
            </p:nvSpPr>
            <p:spPr>
              <a:xfrm>
                <a:off x="2145174" y="1514436"/>
                <a:ext cx="2840778"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0</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145174" y="1514436"/>
                <a:ext cx="2840778" cy="76399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rot="5400000">
                <a:off x="3352703" y="4265386"/>
                <a:ext cx="4793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rot="5400000">
                <a:off x="3352703" y="4265386"/>
                <a:ext cx="479378" cy="430887"/>
              </a:xfrm>
              <a:prstGeom prst="rect">
                <a:avLst/>
              </a:prstGeom>
              <a:blipFill>
                <a:blip r:embed="rId4"/>
                <a:stretch>
                  <a:fillRect b="-2051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2145174" y="2413255"/>
                <a:ext cx="2840778"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2</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1</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1</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oMath>
                  </m:oMathPara>
                </a14:m>
                <a:endParaRPr lang="zh-TW" altLang="en-US" sz="2800" dirty="0"/>
              </a:p>
            </p:txBody>
          </p:sp>
        </mc:Choice>
        <mc:Fallback>
          <p:sp>
            <p:nvSpPr>
              <p:cNvPr id="25" name="文字方塊 24"/>
              <p:cNvSpPr txBox="1">
                <a:spLocks noRot="1" noChangeAspect="1" noMove="1" noResize="1" noEditPoints="1" noAdjustHandles="1" noChangeArrowheads="1" noChangeShapeType="1" noTextEdit="1"/>
              </p:cNvSpPr>
              <p:nvPr/>
            </p:nvSpPr>
            <p:spPr>
              <a:xfrm>
                <a:off x="2145174" y="2413255"/>
                <a:ext cx="2840778" cy="73776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1919896" y="4911580"/>
                <a:ext cx="2984086" cy="737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𝑡</m:t>
                          </m:r>
                          <m:r>
                            <a:rPr lang="en-US" altLang="zh-TW" sz="2800" i="1">
                              <a:latin typeface="Cambria Math" panose="02040503050406030204" pitchFamily="18" charset="0"/>
                              <a:ea typeface="Cambria Math" panose="02040503050406030204" pitchFamily="18" charset="0"/>
                            </a:rPr>
                            <m:t>+1</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𝑡</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𝑡</m:t>
                          </m:r>
                        </m:sup>
                      </m:sSup>
                    </m:oMath>
                  </m:oMathPara>
                </a14:m>
                <a:endParaRPr lang="zh-TW" altLang="en-US" sz="2800" dirty="0"/>
              </a:p>
            </p:txBody>
          </p:sp>
        </mc:Choice>
        <mc:Fallback>
          <p:sp>
            <p:nvSpPr>
              <p:cNvPr id="26" name="文字方塊 25"/>
              <p:cNvSpPr txBox="1">
                <a:spLocks noRot="1" noChangeAspect="1" noMove="1" noResize="1" noEditPoints="1" noAdjustHandles="1" noChangeArrowheads="1" noChangeShapeType="1" noTextEdit="1"/>
              </p:cNvSpPr>
              <p:nvPr/>
            </p:nvSpPr>
            <p:spPr>
              <a:xfrm>
                <a:off x="1919896" y="4911580"/>
                <a:ext cx="2984086" cy="73776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文字方塊 26"/>
              <p:cNvSpPr txBox="1"/>
              <p:nvPr/>
            </p:nvSpPr>
            <p:spPr>
              <a:xfrm>
                <a:off x="5340421" y="1698242"/>
                <a:ext cx="13401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r>
                        <a:rPr lang="en-US" altLang="zh-TW" sz="280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0</m:t>
                          </m:r>
                        </m:sup>
                      </m:sSup>
                    </m:oMath>
                  </m:oMathPara>
                </a14:m>
                <a:endParaRPr lang="zh-TW" altLang="en-US" sz="2800" dirty="0"/>
              </a:p>
            </p:txBody>
          </p:sp>
        </mc:Choice>
        <mc:Fallback>
          <p:sp>
            <p:nvSpPr>
              <p:cNvPr id="27" name="文字方塊 26"/>
              <p:cNvSpPr txBox="1">
                <a:spLocks noRot="1" noChangeAspect="1" noMove="1" noResize="1" noEditPoints="1" noAdjustHandles="1" noChangeArrowheads="1" noChangeShapeType="1" noTextEdit="1"/>
              </p:cNvSpPr>
              <p:nvPr/>
            </p:nvSpPr>
            <p:spPr>
              <a:xfrm>
                <a:off x="5340421" y="1698242"/>
                <a:ext cx="1340110"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5340422" y="2481235"/>
                <a:ext cx="472263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1</m:t>
                          </m:r>
                        </m:sup>
                      </m:sSup>
                      <m:r>
                        <a:rPr lang="en-US" altLang="zh-TW" sz="280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0</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p:sp>
            <p:nvSpPr>
              <p:cNvPr id="28" name="文字方塊 27"/>
              <p:cNvSpPr txBox="1">
                <a:spLocks noRot="1" noChangeAspect="1" noMove="1" noResize="1" noEditPoints="1" noAdjustHandles="1" noChangeArrowheads="1" noChangeShapeType="1" noTextEdit="1"/>
              </p:cNvSpPr>
              <p:nvPr/>
            </p:nvSpPr>
            <p:spPr>
              <a:xfrm>
                <a:off x="5340422" y="2481235"/>
                <a:ext cx="4722639" cy="52181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文字方塊 29"/>
              <p:cNvSpPr txBox="1"/>
              <p:nvPr/>
            </p:nvSpPr>
            <p:spPr>
              <a:xfrm>
                <a:off x="2168157" y="3359185"/>
                <a:ext cx="2848472" cy="763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3</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ea typeface="Cambria Math" panose="02040503050406030204" pitchFamily="18" charset="0"/>
                            </a:rPr>
                          </m:ctrlPr>
                        </m:sSupPr>
                        <m:e>
                          <m:r>
                            <a:rPr lang="en-US" altLang="zh-TW" sz="2800" i="1">
                              <a:latin typeface="Cambria Math" panose="02040503050406030204" pitchFamily="18" charset="0"/>
                              <a:ea typeface="Cambria Math" panose="02040503050406030204" pitchFamily="18" charset="0"/>
                            </a:rPr>
                            <m:t>𝑤</m:t>
                          </m:r>
                        </m:e>
                        <m:sup>
                          <m:r>
                            <a:rPr lang="en-US" altLang="zh-TW" sz="2800" i="1">
                              <a:latin typeface="Cambria Math" panose="02040503050406030204" pitchFamily="18" charset="0"/>
                              <a:ea typeface="Cambria Math" panose="02040503050406030204" pitchFamily="18" charset="0"/>
                            </a:rPr>
                            <m:t>2</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𝜂</m:t>
                          </m:r>
                        </m:num>
                        <m:den>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2</m:t>
                              </m:r>
                            </m:sup>
                          </m:sSup>
                        </m:den>
                      </m:f>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2</m:t>
                          </m:r>
                        </m:sup>
                      </m:sSup>
                    </m:oMath>
                  </m:oMathPara>
                </a14:m>
                <a:endParaRPr lang="zh-TW" altLang="en-US" sz="2800" dirty="0"/>
              </a:p>
            </p:txBody>
          </p:sp>
        </mc:Choice>
        <mc:Fallback>
          <p:sp>
            <p:nvSpPr>
              <p:cNvPr id="30" name="文字方塊 29"/>
              <p:cNvSpPr txBox="1">
                <a:spLocks noRot="1" noChangeAspect="1" noMove="1" noResize="1" noEditPoints="1" noAdjustHandles="1" noChangeArrowheads="1" noChangeShapeType="1" noTextEdit="1"/>
              </p:cNvSpPr>
              <p:nvPr/>
            </p:nvSpPr>
            <p:spPr>
              <a:xfrm>
                <a:off x="2168157" y="3359185"/>
                <a:ext cx="2848472" cy="763992"/>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5304922" y="3468501"/>
                <a:ext cx="4818499"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2</m:t>
                          </m:r>
                        </m:sup>
                      </m:sSup>
                      <m:r>
                        <a:rPr lang="en-US" altLang="zh-TW" sz="280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2</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p:sp>
            <p:nvSpPr>
              <p:cNvPr id="12" name="文字方塊 11"/>
              <p:cNvSpPr txBox="1">
                <a:spLocks noRot="1" noChangeAspect="1" noMove="1" noResize="1" noEditPoints="1" noAdjustHandles="1" noChangeArrowheads="1" noChangeShapeType="1" noTextEdit="1"/>
              </p:cNvSpPr>
              <p:nvPr/>
            </p:nvSpPr>
            <p:spPr>
              <a:xfrm>
                <a:off x="5304922" y="3468501"/>
                <a:ext cx="4818499" cy="52181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5340422" y="4953756"/>
                <a:ext cx="5013745"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sup>
                      </m:sSup>
                      <m:r>
                        <a:rPr lang="en-US" altLang="zh-TW" sz="2800">
                          <a:latin typeface="Cambria Math" panose="02040503050406030204" pitchFamily="18" charset="0"/>
                        </a:rPr>
                        <m:t>=</m:t>
                      </m:r>
                      <m:rad>
                        <m:radPr>
                          <m:degHide m:val="on"/>
                          <m:ctrlPr>
                            <a:rPr lang="en-US" altLang="zh-TW" sz="2800" i="1">
                              <a:latin typeface="Cambria Math" panose="02040503050406030204" pitchFamily="18" charset="0"/>
                            </a:rPr>
                          </m:ctrlPr>
                        </m:radPr>
                        <m:deg/>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𝛼</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𝜎</m:t>
                                      </m:r>
                                    </m:e>
                                    <m:sup>
                                      <m:r>
                                        <a:rPr lang="en-US" altLang="zh-TW" sz="2800" i="1">
                                          <a:latin typeface="Cambria Math" panose="02040503050406030204" pitchFamily="18" charset="0"/>
                                        </a:rPr>
                                        <m:t>𝑡</m:t>
                                      </m:r>
                                      <m:r>
                                        <a:rPr lang="en-US" altLang="zh-TW" sz="2800" i="1">
                                          <a:latin typeface="Cambria Math" panose="02040503050406030204" pitchFamily="18" charset="0"/>
                                        </a:rPr>
                                        <m:t>−1</m:t>
                                      </m:r>
                                    </m:sup>
                                  </m:sSup>
                                </m:e>
                              </m:d>
                            </m:e>
                            <m:sup>
                              <m:r>
                                <a:rPr lang="en-US" altLang="zh-TW" sz="2800" i="1">
                                  <a:latin typeface="Cambria Math" panose="02040503050406030204" pitchFamily="18" charset="0"/>
                                </a:rPr>
                                <m:t>2</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1−</m:t>
                              </m:r>
                              <m:r>
                                <a:rPr lang="zh-TW" altLang="en-US" sz="2800" i="1">
                                  <a:latin typeface="Cambria Math" panose="02040503050406030204" pitchFamily="18" charset="0"/>
                                </a:rPr>
                                <m:t>𝛼</m:t>
                              </m:r>
                            </m:e>
                          </m:d>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𝑡</m:t>
                                      </m:r>
                                    </m:sup>
                                  </m:sSup>
                                </m:e>
                              </m:d>
                            </m:e>
                            <m:sup>
                              <m:r>
                                <a:rPr lang="en-US" altLang="zh-TW" sz="2800" i="1">
                                  <a:latin typeface="Cambria Math" panose="02040503050406030204" pitchFamily="18" charset="0"/>
                                </a:rPr>
                                <m:t>2</m:t>
                              </m:r>
                            </m:sup>
                          </m:sSup>
                        </m:e>
                      </m:rad>
                    </m:oMath>
                  </m:oMathPara>
                </a14:m>
                <a:endParaRPr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5340422" y="4953756"/>
                <a:ext cx="5013745" cy="521810"/>
              </a:xfrm>
              <a:prstGeom prst="rect">
                <a:avLst/>
              </a:prstGeom>
              <a:blipFill>
                <a:blip r:embed="rId11"/>
                <a:stretch>
                  <a:fillRect/>
                </a:stretch>
              </a:blipFill>
            </p:spPr>
            <p:txBody>
              <a:bodyPr/>
              <a:lstStyle/>
              <a:p>
                <a:r>
                  <a:rPr lang="zh-TW" altLang="en-US">
                    <a:noFill/>
                  </a:rPr>
                  <a:t> </a:t>
                </a:r>
              </a:p>
            </p:txBody>
          </p:sp>
        </mc:Fallback>
      </mc:AlternateContent>
      <p:sp>
        <p:nvSpPr>
          <p:cNvPr id="15" name="矩形 14"/>
          <p:cNvSpPr/>
          <p:nvPr/>
        </p:nvSpPr>
        <p:spPr>
          <a:xfrm>
            <a:off x="5253488" y="5649347"/>
            <a:ext cx="5111474" cy="9316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Root Mean Square of the gradients with previous gradients being decayed </a:t>
            </a:r>
            <a:endParaRPr lang="zh-TW" altLang="en-US" sz="2400" dirty="0"/>
          </a:p>
        </p:txBody>
      </p:sp>
    </p:spTree>
    <p:extLst>
      <p:ext uri="{BB962C8B-B14F-4D97-AF65-F5344CB8AC3E}">
        <p14:creationId xmlns:p14="http://schemas.microsoft.com/office/powerpoint/2010/main" val="116484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30" grpId="0"/>
      <p:bldP spid="12" grpId="0"/>
      <p:bldP spid="13" grpId="0"/>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How about two parameters?</a:t>
            </a:r>
            <a:endParaRPr lang="zh-TW" altLang="en-US" sz="2400" dirty="0"/>
          </a:p>
        </p:txBody>
      </p:sp>
      <mc:AlternateContent xmlns:mc="http://schemas.openxmlformats.org/markup-compatibility/2006">
        <mc:Choice xmlns:a14="http://schemas.microsoft.com/office/drawing/2010/main" Requires="a14">
          <p:sp>
            <p:nvSpPr>
              <p:cNvPr id="4" name="文字方塊 3"/>
              <p:cNvSpPr txBox="1"/>
              <p:nvPr/>
            </p:nvSpPr>
            <p:spPr>
              <a:xfrm>
                <a:off x="6266277" y="1825625"/>
                <a:ext cx="3324243"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6266277" y="1825625"/>
                <a:ext cx="3324243" cy="509050"/>
              </a:xfrm>
              <a:prstGeom prst="rect">
                <a:avLst/>
              </a:prstGeom>
              <a:blipFill>
                <a:blip r:embed="rId3"/>
                <a:stretch>
                  <a:fillRect l="-917" b="-8333"/>
                </a:stretch>
              </a:blipFill>
            </p:spPr>
            <p:txBody>
              <a:bodyPr/>
              <a:lstStyle/>
              <a:p>
                <a:r>
                  <a:rPr lang="zh-TW" altLang="en-US">
                    <a:noFill/>
                  </a:rPr>
                  <a:t> </a:t>
                </a:r>
              </a:p>
            </p:txBody>
          </p:sp>
        </mc:Fallback>
      </mc:AlternateContent>
      <p:sp>
        <p:nvSpPr>
          <p:cNvPr id="5" name="文字方塊 4"/>
          <p:cNvSpPr txBox="1"/>
          <p:nvPr/>
        </p:nvSpPr>
        <p:spPr>
          <a:xfrm>
            <a:off x="2478327" y="2513768"/>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r>
              <a:rPr lang="en-US" altLang="zh-TW" sz="2400" dirty="0"/>
              <a:t>,</a:t>
            </a:r>
            <a:r>
              <a:rPr lang="en-US" altLang="zh-TW" sz="2400" baseline="-25000" dirty="0"/>
              <a:t> </a:t>
            </a:r>
            <a:r>
              <a:rPr lang="en-US" altLang="zh-TW" sz="2400" dirty="0"/>
              <a:t>b</a:t>
            </a:r>
            <a:r>
              <a:rPr lang="en-US" altLang="zh-TW" sz="2400" baseline="30000" dirty="0"/>
              <a:t>0</a:t>
            </a:r>
            <a:endParaRPr lang="zh-TW" altLang="en-US" sz="2400" baseline="30000" dirty="0"/>
          </a:p>
        </p:txBody>
      </p:sp>
      <mc:AlternateContent xmlns:mc="http://schemas.openxmlformats.org/markup-compatibility/2006">
        <mc:Choice xmlns:a14="http://schemas.microsoft.com/office/drawing/2010/main" Requires="a14">
          <p:sp>
            <p:nvSpPr>
              <p:cNvPr id="6" name="文字方塊 5"/>
              <p:cNvSpPr txBox="1"/>
              <p:nvPr/>
            </p:nvSpPr>
            <p:spPr>
              <a:xfrm>
                <a:off x="2478328" y="3075897"/>
                <a:ext cx="7021273" cy="635367"/>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a14:m>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478328" y="3075897"/>
                <a:ext cx="7021273" cy="635367"/>
              </a:xfrm>
              <a:prstGeom prst="rect">
                <a:avLst/>
              </a:prstGeom>
              <a:blipFill>
                <a:blip r:embed="rId4"/>
                <a:stretch>
                  <a:fillRect l="-1216" b="-96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2047688" y="3842936"/>
                <a:ext cx="4142969"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047688" y="3842936"/>
                <a:ext cx="4142969" cy="79457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2478327" y="4833985"/>
                <a:ext cx="6184410" cy="635367"/>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sub>
                    </m:sSub>
                  </m:oMath>
                </a14:m>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sub>
                    </m:sSub>
                  </m:oMath>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2478327" y="4833985"/>
                <a:ext cx="6184410" cy="635367"/>
              </a:xfrm>
              <a:prstGeom prst="rect">
                <a:avLst/>
              </a:prstGeom>
              <a:blipFill>
                <a:blip r:embed="rId6"/>
                <a:stretch>
                  <a:fillRect l="-1381" b="-96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5917615" y="3878761"/>
                <a:ext cx="4394776"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5917615" y="3878761"/>
                <a:ext cx="4394776" cy="793551"/>
              </a:xfrm>
              <a:prstGeom prst="rect">
                <a:avLst/>
              </a:prstGeom>
              <a:blipFill>
                <a:blip r:embed="rId7"/>
                <a:stretch>
                  <a:fillRect/>
                </a:stretch>
              </a:blipFill>
            </p:spPr>
            <p:txBody>
              <a:bodyPr/>
              <a:lstStyle/>
              <a:p>
                <a:r>
                  <a:rPr lang="zh-TW" altLang="en-US">
                    <a:noFill/>
                  </a:rPr>
                  <a:t> </a:t>
                </a:r>
              </a:p>
            </p:txBody>
          </p:sp>
        </mc:Fallback>
      </mc:AlternateContent>
      <p:grpSp>
        <p:nvGrpSpPr>
          <p:cNvPr id="17" name="群組 16"/>
          <p:cNvGrpSpPr/>
          <p:nvPr/>
        </p:nvGrpSpPr>
        <p:grpSpPr>
          <a:xfrm>
            <a:off x="7979198" y="106212"/>
            <a:ext cx="2688803" cy="1489145"/>
            <a:chOff x="6455197" y="106211"/>
            <a:chExt cx="2688803" cy="1489145"/>
          </a:xfrm>
        </p:grpSpPr>
        <mc:AlternateContent xmlns:mc="http://schemas.openxmlformats.org/markup-compatibility/2006" xmlns:a14="http://schemas.microsoft.com/office/drawing/2010/main">
          <mc:Choice Requires="a14">
            <p:sp>
              <p:nvSpPr>
                <p:cNvPr id="10" name="文字方塊 9"/>
                <p:cNvSpPr txBox="1"/>
                <p:nvPr/>
              </p:nvSpPr>
              <p:spPr>
                <a:xfrm>
                  <a:off x="7255464" y="118911"/>
                  <a:ext cx="692561" cy="1457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e>
                            </m:eqArr>
                          </m:e>
                        </m:d>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7255464" y="118911"/>
                  <a:ext cx="692561" cy="145751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6512888" y="663002"/>
                  <a:ext cx="742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r>
                          <a:rPr lang="en-US" altLang="zh-TW" sz="2400" i="1">
                            <a:latin typeface="Cambria Math" panose="02040503050406030204" pitchFamily="18" charset="0"/>
                          </a:rPr>
                          <m:t>=</m:t>
                        </m:r>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6512888" y="663002"/>
                  <a:ext cx="742576" cy="369332"/>
                </a:xfrm>
                <a:prstGeom prst="rect">
                  <a:avLst/>
                </a:prstGeom>
                <a:blipFill>
                  <a:blip r:embed="rId10"/>
                  <a:stretch>
                    <a:fillRect l="-9016" r="-3279" b="-6667"/>
                  </a:stretch>
                </a:blipFill>
              </p:spPr>
              <p:txBody>
                <a:bodyPr/>
                <a:lstStyle/>
                <a:p>
                  <a:r>
                    <a:rPr lang="zh-TW" altLang="en-US">
                      <a:noFill/>
                    </a:rPr>
                    <a:t> </a:t>
                  </a:r>
                </a:p>
              </p:txBody>
            </p:sp>
          </mc:Fallback>
        </mc:AlternateContent>
        <p:sp>
          <p:nvSpPr>
            <p:cNvPr id="12" name="文字方塊 11"/>
            <p:cNvSpPr txBox="1"/>
            <p:nvPr/>
          </p:nvSpPr>
          <p:spPr>
            <a:xfrm>
              <a:off x="7847659" y="1133691"/>
              <a:ext cx="1296341" cy="461665"/>
            </a:xfrm>
            <a:prstGeom prst="rect">
              <a:avLst/>
            </a:prstGeom>
            <a:noFill/>
          </p:spPr>
          <p:txBody>
            <a:bodyPr wrap="square" rtlCol="0">
              <a:spAutoFit/>
            </a:bodyPr>
            <a:lstStyle/>
            <a:p>
              <a:pPr algn="ctr"/>
              <a:r>
                <a:rPr lang="en-US" altLang="zh-TW" sz="2400" dirty="0"/>
                <a:t>gradient</a:t>
              </a:r>
              <a:endParaRPr lang="zh-TW" altLang="en-US" sz="2400" dirty="0"/>
            </a:p>
          </p:txBody>
        </p:sp>
        <p:sp>
          <p:nvSpPr>
            <p:cNvPr id="16" name="矩形 15"/>
            <p:cNvSpPr/>
            <p:nvPr/>
          </p:nvSpPr>
          <p:spPr>
            <a:xfrm>
              <a:off x="6455197" y="106211"/>
              <a:ext cx="2625303" cy="1476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18" name="文字方塊 17"/>
              <p:cNvSpPr txBox="1"/>
              <p:nvPr/>
            </p:nvSpPr>
            <p:spPr>
              <a:xfrm>
                <a:off x="2047688" y="5708823"/>
                <a:ext cx="4142969"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sub>
                      </m:sSub>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2047688" y="5708823"/>
                <a:ext cx="4142969" cy="79457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5917615" y="5727754"/>
                <a:ext cx="4394776"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1</m:t>
                              </m:r>
                            </m:sup>
                          </m:sSup>
                        </m:sub>
                      </m:sSub>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5917615" y="5727754"/>
                <a:ext cx="4394776" cy="793551"/>
              </a:xfrm>
              <a:prstGeom prst="rect">
                <a:avLst/>
              </a:prstGeom>
              <a:blipFill>
                <a:blip r:embed="rId12"/>
                <a:stretch>
                  <a:fillRect/>
                </a:stretch>
              </a:blipFill>
            </p:spPr>
            <p:txBody>
              <a:bodyPr/>
              <a:lstStyle/>
              <a:p>
                <a:r>
                  <a:rPr lang="zh-TW" altLang="en-US">
                    <a:noFill/>
                  </a:rPr>
                  <a:t> </a:t>
                </a:r>
              </a:p>
            </p:txBody>
          </p:sp>
        </mc:Fallback>
      </mc:AlternateContent>
      <p:sp>
        <p:nvSpPr>
          <p:cNvPr id="9" name="矩形 8"/>
          <p:cNvSpPr/>
          <p:nvPr/>
        </p:nvSpPr>
        <p:spPr>
          <a:xfrm>
            <a:off x="8061846" y="445828"/>
            <a:ext cx="654119" cy="802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744819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8" grpId="0"/>
      <p:bldP spid="19" grpId="0"/>
      <p:bldP spid="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8001914" y="51152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7670877" y="47987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6066662" y="4091438"/>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4331794" y="4079736"/>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2826268" y="29935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2934328" y="58423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Hard to find </a:t>
            </a:r>
            <a:br>
              <a:rPr lang="en-US" altLang="zh-TW" dirty="0"/>
            </a:br>
            <a:r>
              <a:rPr lang="en-US" altLang="zh-TW" dirty="0"/>
              <a:t>optimal network parameters</a:t>
            </a:r>
            <a:endParaRPr lang="zh-TW" altLang="en-US" dirty="0"/>
          </a:p>
        </p:txBody>
      </p:sp>
      <p:sp>
        <p:nvSpPr>
          <p:cNvPr id="6" name="手繪多邊形 5"/>
          <p:cNvSpPr/>
          <p:nvPr/>
        </p:nvSpPr>
        <p:spPr>
          <a:xfrm>
            <a:off x="2124809" y="1938565"/>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750140" y="40015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1935176" y="59840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2353408" y="1830419"/>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304543" y="1740579"/>
            <a:ext cx="968272" cy="830997"/>
          </a:xfrm>
          <a:prstGeom prst="rect">
            <a:avLst/>
          </a:prstGeom>
          <a:noFill/>
        </p:spPr>
        <p:txBody>
          <a:bodyPr wrap="square" rtlCol="0">
            <a:spAutoFit/>
          </a:bodyPr>
          <a:lstStyle/>
          <a:p>
            <a:pPr algn="ctr"/>
            <a:r>
              <a:rPr lang="en-US" altLang="zh-TW" sz="2400" dirty="0"/>
              <a:t>Total</a:t>
            </a:r>
          </a:p>
          <a:p>
            <a:pPr algn="ctr"/>
            <a:r>
              <a:rPr lang="en-US" altLang="zh-TW" sz="2400" dirty="0"/>
              <a:t>Loss</a:t>
            </a:r>
            <a:endParaRPr lang="zh-TW" altLang="en-US" sz="2400" dirty="0"/>
          </a:p>
        </p:txBody>
      </p:sp>
      <p:sp>
        <p:nvSpPr>
          <p:cNvPr id="17" name="文字方塊 16"/>
          <p:cNvSpPr txBox="1"/>
          <p:nvPr/>
        </p:nvSpPr>
        <p:spPr>
          <a:xfrm>
            <a:off x="3722531" y="6156682"/>
            <a:ext cx="5195774" cy="461665"/>
          </a:xfrm>
          <a:prstGeom prst="rect">
            <a:avLst/>
          </a:prstGeom>
          <a:noFill/>
        </p:spPr>
        <p:txBody>
          <a:bodyPr wrap="square" rtlCol="0">
            <a:spAutoFit/>
          </a:bodyPr>
          <a:lstStyle/>
          <a:p>
            <a:pPr algn="ctr"/>
            <a:r>
              <a:rPr lang="en-US" altLang="zh-TW" sz="2400" dirty="0"/>
              <a:t>The value of a network parameter w</a:t>
            </a:r>
            <a:endParaRPr lang="zh-TW" altLang="en-US" sz="2400" dirty="0"/>
          </a:p>
        </p:txBody>
      </p:sp>
      <p:sp>
        <p:nvSpPr>
          <p:cNvPr id="11" name="文字方塊 10"/>
          <p:cNvSpPr txBox="1"/>
          <p:nvPr/>
        </p:nvSpPr>
        <p:spPr>
          <a:xfrm>
            <a:off x="3737390" y="1974273"/>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7243185" y="36371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21" name="橢圓 20"/>
          <p:cNvSpPr/>
          <p:nvPr/>
        </p:nvSpPr>
        <p:spPr>
          <a:xfrm>
            <a:off x="2533471" y="26769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8119511" y="5039318"/>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28" name="文字方塊 27"/>
              <p:cNvSpPr txBox="1">
                <a:spLocks noRot="1" noChangeAspect="1" noMove="1" noResize="1" noEditPoints="1" noAdjustHandles="1" noChangeArrowheads="1" noChangeShapeType="1" noTextEdit="1"/>
              </p:cNvSpPr>
              <p:nvPr/>
            </p:nvSpPr>
            <p:spPr>
              <a:xfrm>
                <a:off x="8119511" y="5039318"/>
                <a:ext cx="1288691" cy="822469"/>
              </a:xfrm>
              <a:prstGeom prst="rect">
                <a:avLst/>
              </a:prstGeom>
              <a:blipFill>
                <a:blip r:embed="rId3"/>
                <a:stretch>
                  <a:fillRect/>
                </a:stretch>
              </a:blipFill>
            </p:spPr>
            <p:txBody>
              <a:bodyPr/>
              <a:lstStyle/>
              <a:p>
                <a:r>
                  <a:rPr lang="zh-TW" altLang="en-US">
                    <a:noFill/>
                  </a:rPr>
                  <a:t> </a:t>
                </a:r>
              </a:p>
            </p:txBody>
          </p:sp>
        </mc:Fallback>
      </mc:AlternateContent>
      <p:sp>
        <p:nvSpPr>
          <p:cNvPr id="30" name="橢圓 29"/>
          <p:cNvSpPr/>
          <p:nvPr/>
        </p:nvSpPr>
        <p:spPr>
          <a:xfrm>
            <a:off x="4015271" y="387634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5844922" y="28480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4" name="直線單箭頭接點 33"/>
          <p:cNvCxnSpPr>
            <a:stCxn id="24" idx="7"/>
          </p:cNvCxnSpPr>
          <p:nvPr/>
        </p:nvCxnSpPr>
        <p:spPr>
          <a:xfrm flipV="1">
            <a:off x="8211216" y="41603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227879" y="3310039"/>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4555611" y="2928379"/>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字方塊 25"/>
              <p:cNvSpPr txBox="1"/>
              <p:nvPr/>
            </p:nvSpPr>
            <p:spPr>
              <a:xfrm>
                <a:off x="6170292" y="5031582"/>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26" name="文字方塊 25"/>
              <p:cNvSpPr txBox="1">
                <a:spLocks noRot="1" noChangeAspect="1" noMove="1" noResize="1" noEditPoints="1" noAdjustHandles="1" noChangeArrowheads="1" noChangeShapeType="1" noTextEdit="1"/>
              </p:cNvSpPr>
              <p:nvPr/>
            </p:nvSpPr>
            <p:spPr>
              <a:xfrm>
                <a:off x="6170292" y="5031582"/>
                <a:ext cx="1292685" cy="82246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4397505" y="5039193"/>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29" name="文字方塊 28"/>
              <p:cNvSpPr txBox="1">
                <a:spLocks noRot="1" noChangeAspect="1" noMove="1" noResize="1" noEditPoints="1" noAdjustHandles="1" noChangeArrowheads="1" noChangeShapeType="1" noTextEdit="1"/>
              </p:cNvSpPr>
              <p:nvPr/>
            </p:nvSpPr>
            <p:spPr>
              <a:xfrm>
                <a:off x="4397505" y="5039193"/>
                <a:ext cx="1303192" cy="822469"/>
              </a:xfrm>
              <a:prstGeom prst="rect">
                <a:avLst/>
              </a:prstGeom>
              <a:blipFill>
                <a:blip r:embed="rId5"/>
                <a:stretch>
                  <a:fillRect/>
                </a:stretch>
              </a:blipFill>
            </p:spPr>
            <p:txBody>
              <a:bodyPr/>
              <a:lstStyle/>
              <a:p>
                <a:r>
                  <a:rPr lang="zh-TW" altLang="en-US">
                    <a:noFill/>
                  </a:rPr>
                  <a:t> </a:t>
                </a:r>
              </a:p>
            </p:txBody>
          </p:sp>
        </mc:Fallback>
      </mc:AlternateContent>
      <p:sp>
        <p:nvSpPr>
          <p:cNvPr id="35" name="橢圓 34"/>
          <p:cNvSpPr/>
          <p:nvPr/>
        </p:nvSpPr>
        <p:spPr>
          <a:xfrm>
            <a:off x="2718211" y="58760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4230139" y="587030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5958605" y="584585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7899850" y="585405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097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physical world</a:t>
            </a:r>
            <a:r>
              <a:rPr lang="zh-TW" altLang="en-US" dirty="0"/>
              <a:t> </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2420815" y="251913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2579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4120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7179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3053861" y="3152183"/>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4952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7905011" y="4693610"/>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952996" y="2812455"/>
            <a:ext cx="5086354" cy="954107"/>
          </a:xfrm>
          <a:prstGeom prst="rect">
            <a:avLst/>
          </a:prstGeom>
          <a:noFill/>
        </p:spPr>
        <p:txBody>
          <a:bodyPr wrap="square" rtlCol="0">
            <a:spAutoFit/>
          </a:bodyPr>
          <a:lstStyle/>
          <a:p>
            <a:r>
              <a:rPr lang="en-US" altLang="zh-TW" sz="2800" dirty="0"/>
              <a:t>How about put this phenomenon in gradient descent?</a:t>
            </a:r>
            <a:endParaRPr lang="zh-TW" altLang="en-US" sz="2800" dirty="0"/>
          </a:p>
        </p:txBody>
      </p:sp>
    </p:spTree>
    <p:extLst>
      <p:ext uri="{BB962C8B-B14F-4D97-AF65-F5344CB8AC3E}">
        <p14:creationId xmlns:p14="http://schemas.microsoft.com/office/powerpoint/2010/main" val="15411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Review: Vanilla Gradient Descent</a:t>
            </a:r>
            <a:endParaRPr lang="zh-TW" altLang="en-US" dirty="0"/>
          </a:p>
        </p:txBody>
      </p:sp>
      <p:cxnSp>
        <p:nvCxnSpPr>
          <p:cNvPr id="21" name="直線單箭頭接點 20"/>
          <p:cNvCxnSpPr/>
          <p:nvPr/>
        </p:nvCxnSpPr>
        <p:spPr>
          <a:xfrm>
            <a:off x="2946175" y="2717227"/>
            <a:ext cx="1709005" cy="62324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4643857" y="3337492"/>
            <a:ext cx="908500" cy="68339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H="1">
            <a:off x="5484583" y="3992290"/>
            <a:ext cx="49277" cy="10960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H="1">
            <a:off x="4719781" y="4979154"/>
            <a:ext cx="780335" cy="97413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2386211" y="4817963"/>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2395194" y="4319804"/>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1998068" y="233499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文字方塊 18"/>
              <p:cNvSpPr txBox="1"/>
              <p:nvPr/>
            </p:nvSpPr>
            <p:spPr>
              <a:xfrm>
                <a:off x="6785041" y="2032345"/>
                <a:ext cx="3055326" cy="461665"/>
              </a:xfrm>
              <a:prstGeom prst="rect">
                <a:avLst/>
              </a:prstGeom>
              <a:noFill/>
            </p:spPr>
            <p:txBody>
              <a:bodyPr wrap="square" rtlCol="0">
                <a:spAutoFit/>
              </a:bodyPr>
              <a:lstStyle/>
              <a:p>
                <a:r>
                  <a:rPr lang="en-US" altLang="zh-TW" sz="2400" dirty="0"/>
                  <a:t>Start at position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19" name="文字方塊 18"/>
              <p:cNvSpPr txBox="1">
                <a:spLocks noRot="1" noChangeAspect="1" noMove="1" noResize="1" noEditPoints="1" noAdjustHandles="1" noChangeArrowheads="1" noChangeShapeType="1" noTextEdit="1"/>
              </p:cNvSpPr>
              <p:nvPr/>
            </p:nvSpPr>
            <p:spPr>
              <a:xfrm>
                <a:off x="6785041" y="2032345"/>
                <a:ext cx="3055326" cy="461665"/>
              </a:xfrm>
              <a:prstGeom prst="rect">
                <a:avLst/>
              </a:prstGeom>
              <a:blipFill>
                <a:blip r:embed="rId3"/>
                <a:stretch>
                  <a:fillRect l="-2994"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6785041" y="2619829"/>
                <a:ext cx="4393958"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26" name="文字方塊 25"/>
              <p:cNvSpPr txBox="1">
                <a:spLocks noRot="1" noChangeAspect="1" noMove="1" noResize="1" noEditPoints="1" noAdjustHandles="1" noChangeArrowheads="1" noChangeShapeType="1" noTextEdit="1"/>
              </p:cNvSpPr>
              <p:nvPr/>
            </p:nvSpPr>
            <p:spPr>
              <a:xfrm>
                <a:off x="6785041" y="2619829"/>
                <a:ext cx="4393958" cy="461665"/>
              </a:xfrm>
              <a:prstGeom prst="rect">
                <a:avLst/>
              </a:prstGeom>
              <a:blipFill>
                <a:blip r:embed="rId4"/>
                <a:stretch>
                  <a:fillRect l="-2080"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6786506" y="3221047"/>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28" name="文字方塊 27"/>
              <p:cNvSpPr txBox="1">
                <a:spLocks noRot="1" noChangeAspect="1" noMove="1" noResize="1" noEditPoints="1" noAdjustHandles="1" noChangeArrowheads="1" noChangeShapeType="1" noTextEdit="1"/>
              </p:cNvSpPr>
              <p:nvPr/>
            </p:nvSpPr>
            <p:spPr>
              <a:xfrm>
                <a:off x="6786506" y="3221047"/>
                <a:ext cx="4169019" cy="461665"/>
              </a:xfrm>
              <a:prstGeom prst="rect">
                <a:avLst/>
              </a:prstGeom>
              <a:blipFill>
                <a:blip r:embed="rId5"/>
                <a:stretch>
                  <a:fillRect l="-219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6801666" y="3779119"/>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endParaRPr lang="zh-TW" altLang="en-US" sz="2400" baseline="-25000" dirty="0"/>
              </a:p>
            </p:txBody>
          </p:sp>
        </mc:Choice>
        <mc:Fallback>
          <p:sp>
            <p:nvSpPr>
              <p:cNvPr id="29" name="文字方塊 28"/>
              <p:cNvSpPr txBox="1">
                <a:spLocks noRot="1" noChangeAspect="1" noMove="1" noResize="1" noEditPoints="1" noAdjustHandles="1" noChangeArrowheads="1" noChangeShapeType="1" noTextEdit="1"/>
              </p:cNvSpPr>
              <p:nvPr/>
            </p:nvSpPr>
            <p:spPr>
              <a:xfrm>
                <a:off x="6801666" y="3779119"/>
                <a:ext cx="3993172" cy="461665"/>
              </a:xfrm>
              <a:prstGeom prst="rect">
                <a:avLst/>
              </a:prstGeom>
              <a:blipFill>
                <a:blip r:embed="rId6"/>
                <a:stretch>
                  <a:fillRect l="-2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6803131" y="4356070"/>
                <a:ext cx="4169019"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p:sp>
            <p:nvSpPr>
              <p:cNvPr id="20" name="文字方塊 19"/>
              <p:cNvSpPr txBox="1">
                <a:spLocks noRot="1" noChangeAspect="1" noMove="1" noResize="1" noEditPoints="1" noAdjustHandles="1" noChangeArrowheads="1" noChangeShapeType="1" noTextEdit="1"/>
              </p:cNvSpPr>
              <p:nvPr/>
            </p:nvSpPr>
            <p:spPr>
              <a:xfrm>
                <a:off x="6803131" y="4356070"/>
                <a:ext cx="4169019" cy="461665"/>
              </a:xfrm>
              <a:prstGeom prst="rect">
                <a:avLst/>
              </a:prstGeom>
              <a:blipFill>
                <a:blip r:embed="rId7"/>
                <a:stretch>
                  <a:fillRect l="-2193" t="-10667" b="-30667"/>
                </a:stretch>
              </a:blipFill>
            </p:spPr>
            <p:txBody>
              <a:bodyPr/>
              <a:lstStyle/>
              <a:p>
                <a:r>
                  <a:rPr lang="zh-TW" altLang="en-US">
                    <a:noFill/>
                  </a:rPr>
                  <a:t> </a:t>
                </a:r>
              </a:p>
            </p:txBody>
          </p:sp>
        </mc:Fallback>
      </mc:AlternateContent>
      <p:cxnSp>
        <p:nvCxnSpPr>
          <p:cNvPr id="34" name="直線單箭頭接點 33"/>
          <p:cNvCxnSpPr/>
          <p:nvPr/>
        </p:nvCxnSpPr>
        <p:spPr>
          <a:xfrm flipH="1" flipV="1">
            <a:off x="4176380" y="2974971"/>
            <a:ext cx="500337" cy="34967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5533859" y="3445571"/>
            <a:ext cx="18498" cy="5360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511055" y="4414030"/>
            <a:ext cx="412353" cy="56621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3076407" y="4576469"/>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39" name="文字方塊 38"/>
          <p:cNvSpPr txBox="1"/>
          <p:nvPr/>
        </p:nvSpPr>
        <p:spPr>
          <a:xfrm>
            <a:off x="3085390" y="4110060"/>
            <a:ext cx="1923316" cy="461665"/>
          </a:xfrm>
          <a:prstGeom prst="rect">
            <a:avLst/>
          </a:prstGeom>
          <a:noFill/>
        </p:spPr>
        <p:txBody>
          <a:bodyPr wrap="square" rtlCol="0">
            <a:spAutoFit/>
          </a:bodyPr>
          <a:lstStyle/>
          <a:p>
            <a:r>
              <a:rPr lang="en-US" altLang="zh-TW" sz="2400" dirty="0"/>
              <a:t>Gradient</a:t>
            </a:r>
            <a:endParaRPr lang="zh-TW" altLang="en-US" sz="2400" dirty="0"/>
          </a:p>
        </p:txBody>
      </p:sp>
      <p:sp>
        <p:nvSpPr>
          <p:cNvPr id="40" name="文字方塊 39"/>
          <p:cNvSpPr txBox="1"/>
          <p:nvPr/>
        </p:nvSpPr>
        <p:spPr>
          <a:xfrm rot="5400000">
            <a:off x="8139158" y="4897436"/>
            <a:ext cx="775882"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41" name="文字方塊 40"/>
              <p:cNvSpPr txBox="1"/>
              <p:nvPr/>
            </p:nvSpPr>
            <p:spPr>
              <a:xfrm>
                <a:off x="2613519" y="2792156"/>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p:sp>
            <p:nvSpPr>
              <p:cNvPr id="41" name="文字方塊 40"/>
              <p:cNvSpPr txBox="1">
                <a:spLocks noRot="1" noChangeAspect="1" noMove="1" noResize="1" noEditPoints="1" noAdjustHandles="1" noChangeArrowheads="1" noChangeShapeType="1" noTextEdit="1"/>
              </p:cNvSpPr>
              <p:nvPr/>
            </p:nvSpPr>
            <p:spPr>
              <a:xfrm>
                <a:off x="2613519" y="2792156"/>
                <a:ext cx="689088" cy="46057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4154829" y="3333998"/>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m:oMathPara>
                </a14:m>
                <a:endParaRPr lang="zh-TW" altLang="en-US" sz="2400" baseline="-25000" dirty="0"/>
              </a:p>
            </p:txBody>
          </p:sp>
        </mc:Choice>
        <mc:Fallback>
          <p:sp>
            <p:nvSpPr>
              <p:cNvPr id="42" name="文字方塊 41"/>
              <p:cNvSpPr txBox="1">
                <a:spLocks noRot="1" noChangeAspect="1" noMove="1" noResize="1" noEditPoints="1" noAdjustHandles="1" noChangeArrowheads="1" noChangeShapeType="1" noTextEdit="1"/>
              </p:cNvSpPr>
              <p:nvPr/>
            </p:nvSpPr>
            <p:spPr>
              <a:xfrm>
                <a:off x="4154829" y="3333998"/>
                <a:ext cx="689088" cy="45980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4928647" y="3961866"/>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oMath>
                  </m:oMathPara>
                </a14:m>
                <a:endParaRPr lang="zh-TW" altLang="en-US" sz="2400" baseline="-25000" dirty="0"/>
              </a:p>
            </p:txBody>
          </p:sp>
        </mc:Choice>
        <mc:Fallback>
          <p:sp>
            <p:nvSpPr>
              <p:cNvPr id="43" name="文字方塊 42"/>
              <p:cNvSpPr txBox="1">
                <a:spLocks noRot="1" noChangeAspect="1" noMove="1" noResize="1" noEditPoints="1" noAdjustHandles="1" noChangeArrowheads="1" noChangeShapeType="1" noTextEdit="1"/>
              </p:cNvSpPr>
              <p:nvPr/>
            </p:nvSpPr>
            <p:spPr>
              <a:xfrm>
                <a:off x="4928647" y="3961866"/>
                <a:ext cx="689088" cy="46057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文字方塊 43"/>
              <p:cNvSpPr txBox="1"/>
              <p:nvPr/>
            </p:nvSpPr>
            <p:spPr>
              <a:xfrm>
                <a:off x="4852444" y="4800206"/>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3</m:t>
                          </m:r>
                        </m:sup>
                      </m:sSup>
                    </m:oMath>
                  </m:oMathPara>
                </a14:m>
                <a:endParaRPr lang="zh-TW" altLang="en-US" sz="2400" baseline="-25000" dirty="0"/>
              </a:p>
            </p:txBody>
          </p:sp>
        </mc:Choice>
        <mc:Fallback>
          <p:sp>
            <p:nvSpPr>
              <p:cNvPr id="44" name="文字方塊 43"/>
              <p:cNvSpPr txBox="1">
                <a:spLocks noRot="1" noChangeAspect="1" noMove="1" noResize="1" noEditPoints="1" noAdjustHandles="1" noChangeArrowheads="1" noChangeShapeType="1" noTextEdit="1"/>
              </p:cNvSpPr>
              <p:nvPr/>
            </p:nvSpPr>
            <p:spPr>
              <a:xfrm>
                <a:off x="4852444" y="4800206"/>
                <a:ext cx="689088" cy="46057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2191956" y="1994786"/>
                <a:ext cx="10787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p:sp>
            <p:nvSpPr>
              <p:cNvPr id="48" name="文字方塊 47"/>
              <p:cNvSpPr txBox="1">
                <a:spLocks noRot="1" noChangeAspect="1" noMove="1" noResize="1" noEditPoints="1" noAdjustHandles="1" noChangeArrowheads="1" noChangeShapeType="1" noTextEdit="1"/>
              </p:cNvSpPr>
              <p:nvPr/>
            </p:nvSpPr>
            <p:spPr>
              <a:xfrm>
                <a:off x="2191956" y="1994786"/>
                <a:ext cx="1078707" cy="461665"/>
              </a:xfrm>
              <a:prstGeom prst="rect">
                <a:avLst/>
              </a:prstGeom>
              <a:blipFill>
                <a:blip r:embed="rId12"/>
                <a:stretch>
                  <a:fillRect l="-16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9" name="文字方塊 48"/>
              <p:cNvSpPr txBox="1"/>
              <p:nvPr/>
            </p:nvSpPr>
            <p:spPr>
              <a:xfrm>
                <a:off x="4385505" y="267823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m:oMathPara>
                </a14:m>
                <a:endParaRPr lang="zh-TW" altLang="en-US" sz="2400" baseline="-25000" dirty="0"/>
              </a:p>
            </p:txBody>
          </p:sp>
        </mc:Choice>
        <mc:Fallback>
          <p:sp>
            <p:nvSpPr>
              <p:cNvPr id="49" name="文字方塊 48"/>
              <p:cNvSpPr txBox="1">
                <a:spLocks noRot="1" noChangeAspect="1" noMove="1" noResize="1" noEditPoints="1" noAdjustHandles="1" noChangeArrowheads="1" noChangeShapeType="1" noTextEdit="1"/>
              </p:cNvSpPr>
              <p:nvPr/>
            </p:nvSpPr>
            <p:spPr>
              <a:xfrm>
                <a:off x="4385505" y="2678234"/>
                <a:ext cx="689088" cy="459806"/>
              </a:xfrm>
              <a:prstGeom prst="rect">
                <a:avLst/>
              </a:prstGeom>
              <a:blipFill>
                <a:blip r:embed="rId13"/>
                <a:stretch>
                  <a:fillRect l="-1770" r="-451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0" name="文字方塊 49"/>
              <p:cNvSpPr txBox="1"/>
              <p:nvPr/>
            </p:nvSpPr>
            <p:spPr>
              <a:xfrm>
                <a:off x="5590688" y="3462030"/>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e>
                      </m:d>
                    </m:oMath>
                  </m:oMathPara>
                </a14:m>
                <a:endParaRPr lang="zh-TW" altLang="en-US" sz="2400" baseline="-25000" dirty="0"/>
              </a:p>
            </p:txBody>
          </p:sp>
        </mc:Choice>
        <mc:Fallback>
          <p:sp>
            <p:nvSpPr>
              <p:cNvPr id="50" name="文字方塊 49"/>
              <p:cNvSpPr txBox="1">
                <a:spLocks noRot="1" noChangeAspect="1" noMove="1" noResize="1" noEditPoints="1" noAdjustHandles="1" noChangeArrowheads="1" noChangeShapeType="1" noTextEdit="1"/>
              </p:cNvSpPr>
              <p:nvPr/>
            </p:nvSpPr>
            <p:spPr>
              <a:xfrm>
                <a:off x="5590688" y="3462030"/>
                <a:ext cx="689088" cy="460575"/>
              </a:xfrm>
              <a:prstGeom prst="rect">
                <a:avLst/>
              </a:prstGeom>
              <a:blipFill>
                <a:blip r:embed="rId14"/>
                <a:stretch>
                  <a:fillRect l="-1770" r="-460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1" name="文字方塊 50"/>
              <p:cNvSpPr txBox="1"/>
              <p:nvPr/>
            </p:nvSpPr>
            <p:spPr>
              <a:xfrm>
                <a:off x="5690094" y="4518580"/>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3</m:t>
                              </m:r>
                            </m:sup>
                          </m:sSup>
                        </m:e>
                      </m:d>
                    </m:oMath>
                  </m:oMathPara>
                </a14:m>
                <a:endParaRPr lang="zh-TW" altLang="en-US" sz="2400" baseline="-25000" dirty="0"/>
              </a:p>
            </p:txBody>
          </p:sp>
        </mc:Choice>
        <mc:Fallback>
          <p:sp>
            <p:nvSpPr>
              <p:cNvPr id="51" name="文字方塊 50"/>
              <p:cNvSpPr txBox="1">
                <a:spLocks noRot="1" noChangeAspect="1" noMove="1" noResize="1" noEditPoints="1" noAdjustHandles="1" noChangeArrowheads="1" noChangeShapeType="1" noTextEdit="1"/>
              </p:cNvSpPr>
              <p:nvPr/>
            </p:nvSpPr>
            <p:spPr>
              <a:xfrm>
                <a:off x="5690094" y="4518580"/>
                <a:ext cx="689088" cy="460575"/>
              </a:xfrm>
              <a:prstGeom prst="rect">
                <a:avLst/>
              </a:prstGeom>
              <a:blipFill>
                <a:blip r:embed="rId15"/>
                <a:stretch>
                  <a:fillRect l="-1770" r="-46018"/>
                </a:stretch>
              </a:blipFill>
            </p:spPr>
            <p:txBody>
              <a:bodyPr/>
              <a:lstStyle/>
              <a:p>
                <a:r>
                  <a:rPr lang="zh-TW" altLang="en-US">
                    <a:noFill/>
                  </a:rPr>
                  <a:t> </a:t>
                </a:r>
              </a:p>
            </p:txBody>
          </p:sp>
        </mc:Fallback>
      </mc:AlternateContent>
      <p:sp>
        <p:nvSpPr>
          <p:cNvPr id="52" name="橢圓 51"/>
          <p:cNvSpPr/>
          <p:nvPr/>
        </p:nvSpPr>
        <p:spPr>
          <a:xfrm>
            <a:off x="2837389" y="262370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2" name="文字方塊 31"/>
              <p:cNvSpPr txBox="1"/>
              <p:nvPr/>
            </p:nvSpPr>
            <p:spPr>
              <a:xfrm>
                <a:off x="6786506" y="5424593"/>
                <a:ext cx="4169019" cy="461665"/>
              </a:xfrm>
              <a:prstGeom prst="rect">
                <a:avLst/>
              </a:prstGeom>
              <a:noFill/>
            </p:spPr>
            <p:txBody>
              <a:bodyPr wrap="square" rtlCol="0">
                <a:spAutoFit/>
              </a:bodyPr>
              <a:lstStyle/>
              <a:p>
                <a:r>
                  <a:rPr lang="en-US" altLang="zh-TW" sz="2400" dirty="0"/>
                  <a:t>Stop until </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𝑡</m:t>
                            </m:r>
                          </m:sup>
                        </m:sSup>
                      </m:e>
                    </m:d>
                    <m:r>
                      <a:rPr lang="en-US" altLang="zh-TW" sz="2400" i="1">
                        <a:latin typeface="Cambria Math" panose="02040503050406030204" pitchFamily="18" charset="0"/>
                        <a:ea typeface="Cambria Math" panose="02040503050406030204" pitchFamily="18" charset="0"/>
                      </a:rPr>
                      <m:t>≈0</m:t>
                    </m:r>
                  </m:oMath>
                </a14:m>
                <a:endParaRPr lang="zh-TW" altLang="en-US" sz="2400" baseline="-25000" dirty="0"/>
              </a:p>
            </p:txBody>
          </p:sp>
        </mc:Choice>
        <mc:Fallback>
          <p:sp>
            <p:nvSpPr>
              <p:cNvPr id="32" name="文字方塊 31"/>
              <p:cNvSpPr txBox="1">
                <a:spLocks noRot="1" noChangeAspect="1" noMove="1" noResize="1" noEditPoints="1" noAdjustHandles="1" noChangeArrowheads="1" noChangeShapeType="1" noTextEdit="1"/>
              </p:cNvSpPr>
              <p:nvPr/>
            </p:nvSpPr>
            <p:spPr>
              <a:xfrm>
                <a:off x="6786506" y="5424593"/>
                <a:ext cx="4169019" cy="461665"/>
              </a:xfrm>
              <a:prstGeom prst="rect">
                <a:avLst/>
              </a:prstGeom>
              <a:blipFill>
                <a:blip r:embed="rId16"/>
                <a:stretch>
                  <a:fillRect l="-2193" t="-10526" b="-289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202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20" grpId="0"/>
      <p:bldP spid="38" grpId="0"/>
      <p:bldP spid="39" grpId="0"/>
      <p:bldP spid="40" grpId="0"/>
      <p:bldP spid="41" grpId="0"/>
      <p:bldP spid="42" grpId="0"/>
      <p:bldP spid="43" grpId="0"/>
      <p:bldP spid="44" grpId="0"/>
      <p:bldP spid="48" grpId="0"/>
      <p:bldP spid="49" grpId="0"/>
      <p:bldP spid="50" grpId="0"/>
      <p:bldP spid="51" grpId="0"/>
      <p:bldP spid="52" grpId="0" animBg="1"/>
      <p:bldP spid="3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mc:Choice xmlns:a14="http://schemas.microsoft.com/office/drawing/2010/main" Requires="a14">
          <p:sp>
            <p:nvSpPr>
              <p:cNvPr id="19" name="文字方塊 18"/>
              <p:cNvSpPr txBox="1"/>
              <p:nvPr/>
            </p:nvSpPr>
            <p:spPr>
              <a:xfrm>
                <a:off x="6615654" y="1468917"/>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19" name="文字方塊 18"/>
              <p:cNvSpPr txBox="1">
                <a:spLocks noRot="1" noChangeAspect="1" noMove="1" noResize="1" noEditPoints="1" noAdjustHandles="1" noChangeArrowheads="1" noChangeShapeType="1" noTextEdit="1"/>
              </p:cNvSpPr>
              <p:nvPr/>
            </p:nvSpPr>
            <p:spPr>
              <a:xfrm>
                <a:off x="6615654" y="1468917"/>
                <a:ext cx="2580542" cy="461665"/>
              </a:xfrm>
              <a:prstGeom prst="rect">
                <a:avLst/>
              </a:prstGeom>
              <a:blipFill>
                <a:blip r:embed="rId2"/>
                <a:stretch>
                  <a:fillRect l="-3538"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6625909" y="240228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26" name="文字方塊 25"/>
              <p:cNvSpPr txBox="1">
                <a:spLocks noRot="1" noChangeAspect="1" noMove="1" noResize="1" noEditPoints="1" noAdjustHandles="1" noChangeArrowheads="1" noChangeShapeType="1" noTextEdit="1"/>
              </p:cNvSpPr>
              <p:nvPr/>
            </p:nvSpPr>
            <p:spPr>
              <a:xfrm>
                <a:off x="6625909" y="2402287"/>
                <a:ext cx="3993172" cy="461665"/>
              </a:xfrm>
              <a:prstGeom prst="rect">
                <a:avLst/>
              </a:prstGeom>
              <a:blipFill>
                <a:blip r:embed="rId3"/>
                <a:stretch>
                  <a:fillRect l="-2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6611536" y="3442920"/>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p:sp>
            <p:nvSpPr>
              <p:cNvPr id="28" name="文字方塊 27"/>
              <p:cNvSpPr txBox="1">
                <a:spLocks noRot="1" noChangeAspect="1" noMove="1" noResize="1" noEditPoints="1" noAdjustHandles="1" noChangeArrowheads="1" noChangeShapeType="1" noTextEdit="1"/>
              </p:cNvSpPr>
              <p:nvPr/>
            </p:nvSpPr>
            <p:spPr>
              <a:xfrm>
                <a:off x="6611536" y="3442920"/>
                <a:ext cx="3360126" cy="461665"/>
              </a:xfrm>
              <a:prstGeom prst="rect">
                <a:avLst/>
              </a:prstGeom>
              <a:blipFill>
                <a:blip r:embed="rId4"/>
                <a:stretch>
                  <a:fillRect l="-2904"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6644584" y="3960558"/>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endParaRPr lang="zh-TW" altLang="en-US" sz="2400" baseline="-25000" dirty="0"/>
              </a:p>
            </p:txBody>
          </p:sp>
        </mc:Choice>
        <mc:Fallback>
          <p:sp>
            <p:nvSpPr>
              <p:cNvPr id="29" name="文字方塊 28"/>
              <p:cNvSpPr txBox="1">
                <a:spLocks noRot="1" noChangeAspect="1" noMove="1" noResize="1" noEditPoints="1" noAdjustHandles="1" noChangeArrowheads="1" noChangeShapeType="1" noTextEdit="1"/>
              </p:cNvSpPr>
              <p:nvPr/>
            </p:nvSpPr>
            <p:spPr>
              <a:xfrm>
                <a:off x="6644584" y="3960558"/>
                <a:ext cx="3993172" cy="461665"/>
              </a:xfrm>
              <a:prstGeom prst="rect">
                <a:avLst/>
              </a:prstGeom>
              <a:blipFill>
                <a:blip r:embed="rId5"/>
                <a:stretch>
                  <a:fillRect l="-2443" t="-10667" b="-30667"/>
                </a:stretch>
              </a:blipFill>
            </p:spPr>
            <p:txBody>
              <a:bodyPr/>
              <a:lstStyle/>
              <a:p>
                <a:r>
                  <a:rPr lang="zh-TW" altLang="en-US">
                    <a:noFill/>
                  </a:rPr>
                  <a:t> </a:t>
                </a:r>
              </a:p>
            </p:txBody>
          </p:sp>
        </mc:Fallback>
      </mc:AlternateContent>
      <p:sp>
        <p:nvSpPr>
          <p:cNvPr id="30" name="文字方塊 29"/>
          <p:cNvSpPr txBox="1"/>
          <p:nvPr/>
        </p:nvSpPr>
        <p:spPr>
          <a:xfrm>
            <a:off x="6625909" y="1930582"/>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mc:Choice xmlns:a14="http://schemas.microsoft.com/office/drawing/2010/main" Requires="a14">
          <p:sp>
            <p:nvSpPr>
              <p:cNvPr id="31" name="文字方塊 30"/>
              <p:cNvSpPr txBox="1"/>
              <p:nvPr/>
            </p:nvSpPr>
            <p:spPr>
              <a:xfrm>
                <a:off x="6611536" y="2925646"/>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31" name="文字方塊 30"/>
              <p:cNvSpPr txBox="1">
                <a:spLocks noRot="1" noChangeAspect="1" noMove="1" noResize="1" noEditPoints="1" noAdjustHandles="1" noChangeArrowheads="1" noChangeShapeType="1" noTextEdit="1"/>
              </p:cNvSpPr>
              <p:nvPr/>
            </p:nvSpPr>
            <p:spPr>
              <a:xfrm>
                <a:off x="6611536" y="2925646"/>
                <a:ext cx="4059271" cy="461665"/>
              </a:xfrm>
              <a:prstGeom prst="rect">
                <a:avLst/>
              </a:prstGeom>
              <a:blipFill>
                <a:blip r:embed="rId6"/>
                <a:stretch>
                  <a:fillRect l="-2406"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文字方塊 31"/>
              <p:cNvSpPr txBox="1"/>
              <p:nvPr/>
            </p:nvSpPr>
            <p:spPr>
              <a:xfrm>
                <a:off x="6619139" y="4492401"/>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p:sp>
            <p:nvSpPr>
              <p:cNvPr id="32" name="文字方塊 31"/>
              <p:cNvSpPr txBox="1">
                <a:spLocks noRot="1" noChangeAspect="1" noMove="1" noResize="1" noEditPoints="1" noAdjustHandles="1" noChangeArrowheads="1" noChangeShapeType="1" noTextEdit="1"/>
              </p:cNvSpPr>
              <p:nvPr/>
            </p:nvSpPr>
            <p:spPr>
              <a:xfrm>
                <a:off x="6619139" y="4492401"/>
                <a:ext cx="4044062" cy="461665"/>
              </a:xfrm>
              <a:prstGeom prst="rect">
                <a:avLst/>
              </a:prstGeom>
              <a:blipFill>
                <a:blip r:embed="rId7"/>
                <a:stretch>
                  <a:fillRect l="-241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 name="文字方塊 32"/>
              <p:cNvSpPr txBox="1"/>
              <p:nvPr/>
            </p:nvSpPr>
            <p:spPr>
              <a:xfrm>
                <a:off x="6625909" y="4954995"/>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p:sp>
            <p:nvSpPr>
              <p:cNvPr id="33" name="文字方塊 32"/>
              <p:cNvSpPr txBox="1">
                <a:spLocks noRot="1" noChangeAspect="1" noMove="1" noResize="1" noEditPoints="1" noAdjustHandles="1" noChangeArrowheads="1" noChangeShapeType="1" noTextEdit="1"/>
              </p:cNvSpPr>
              <p:nvPr/>
            </p:nvSpPr>
            <p:spPr>
              <a:xfrm>
                <a:off x="6625909" y="4954995"/>
                <a:ext cx="3360126" cy="461665"/>
              </a:xfrm>
              <a:prstGeom prst="rect">
                <a:avLst/>
              </a:prstGeom>
              <a:blipFill>
                <a:blip r:embed="rId8"/>
                <a:stretch>
                  <a:fillRect l="-2904" t="-10526" b="-28947"/>
                </a:stretch>
              </a:blipFill>
            </p:spPr>
            <p:txBody>
              <a:bodyPr/>
              <a:lstStyle/>
              <a:p>
                <a:r>
                  <a:rPr lang="zh-TW" altLang="en-US">
                    <a:noFill/>
                  </a:rPr>
                  <a:t> </a:t>
                </a:r>
              </a:p>
            </p:txBody>
          </p:sp>
        </mc:Fallback>
      </mc:AlternateContent>
      <p:cxnSp>
        <p:nvCxnSpPr>
          <p:cNvPr id="34" name="直線單箭頭接點 33"/>
          <p:cNvCxnSpPr/>
          <p:nvPr/>
        </p:nvCxnSpPr>
        <p:spPr>
          <a:xfrm>
            <a:off x="3006052" y="3044389"/>
            <a:ext cx="1286264" cy="46908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4280402" y="3512568"/>
            <a:ext cx="879813" cy="991407"/>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5157384" y="4460694"/>
            <a:ext cx="27722" cy="1246214"/>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4752311" y="5706909"/>
            <a:ext cx="389211" cy="1048509"/>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1976433" y="5277806"/>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976433" y="4746765"/>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flipV="1">
            <a:off x="1967581" y="2607233"/>
            <a:ext cx="948106" cy="38223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flipV="1">
            <a:off x="4228878" y="3038035"/>
            <a:ext cx="32860" cy="4432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157385" y="4059418"/>
            <a:ext cx="450017" cy="39363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5227232" y="5641540"/>
            <a:ext cx="323690" cy="3426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2666629" y="5036312"/>
            <a:ext cx="1923316" cy="461665"/>
          </a:xfrm>
          <a:prstGeom prst="rect">
            <a:avLst/>
          </a:prstGeom>
          <a:noFill/>
        </p:spPr>
        <p:txBody>
          <a:bodyPr wrap="square" rtlCol="0">
            <a:spAutoFit/>
          </a:bodyPr>
          <a:lstStyle/>
          <a:p>
            <a:r>
              <a:rPr lang="en-US" altLang="zh-TW" sz="2400" dirty="0"/>
              <a:t>Movement</a:t>
            </a:r>
            <a:endParaRPr lang="zh-TW" altLang="en-US" sz="2400" dirty="0"/>
          </a:p>
        </p:txBody>
      </p:sp>
      <p:sp>
        <p:nvSpPr>
          <p:cNvPr id="45" name="文字方塊 44"/>
          <p:cNvSpPr txBox="1"/>
          <p:nvPr/>
        </p:nvSpPr>
        <p:spPr>
          <a:xfrm>
            <a:off x="2666629" y="4537021"/>
            <a:ext cx="1923316" cy="461665"/>
          </a:xfrm>
          <a:prstGeom prst="rect">
            <a:avLst/>
          </a:prstGeom>
          <a:noFill/>
        </p:spPr>
        <p:txBody>
          <a:bodyPr wrap="square" rtlCol="0">
            <a:spAutoFit/>
          </a:bodyPr>
          <a:lstStyle/>
          <a:p>
            <a:r>
              <a:rPr lang="en-US" altLang="zh-TW" sz="2400" dirty="0"/>
              <a:t>Gradient</a:t>
            </a:r>
            <a:endParaRPr lang="zh-TW" altLang="en-US" sz="2400" dirty="0"/>
          </a:p>
        </p:txBody>
      </p:sp>
      <mc:AlternateContent xmlns:mc="http://schemas.openxmlformats.org/markup-compatibility/2006">
        <mc:Choice xmlns:a14="http://schemas.microsoft.com/office/drawing/2010/main" Requires="a14">
          <p:sp>
            <p:nvSpPr>
              <p:cNvPr id="46" name="文字方塊 45"/>
              <p:cNvSpPr txBox="1"/>
              <p:nvPr/>
            </p:nvSpPr>
            <p:spPr>
              <a:xfrm>
                <a:off x="2579019" y="2978100"/>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m:oMathPara>
                </a14:m>
                <a:endParaRPr lang="zh-TW" altLang="en-US" sz="2400" baseline="-25000" dirty="0"/>
              </a:p>
            </p:txBody>
          </p:sp>
        </mc:Choice>
        <mc:Fallback>
          <p:sp>
            <p:nvSpPr>
              <p:cNvPr id="46" name="文字方塊 45"/>
              <p:cNvSpPr txBox="1">
                <a:spLocks noRot="1" noChangeAspect="1" noMove="1" noResize="1" noEditPoints="1" noAdjustHandles="1" noChangeArrowheads="1" noChangeShapeType="1" noTextEdit="1"/>
              </p:cNvSpPr>
              <p:nvPr/>
            </p:nvSpPr>
            <p:spPr>
              <a:xfrm>
                <a:off x="2579019" y="2978100"/>
                <a:ext cx="689088" cy="46166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7" name="文字方塊 46"/>
              <p:cNvSpPr txBox="1"/>
              <p:nvPr/>
            </p:nvSpPr>
            <p:spPr>
              <a:xfrm>
                <a:off x="3667986" y="3536864"/>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m:oMathPara>
                </a14:m>
                <a:endParaRPr lang="zh-TW" altLang="en-US" sz="2400" baseline="-25000" dirty="0"/>
              </a:p>
            </p:txBody>
          </p:sp>
        </mc:Choice>
        <mc:Fallback>
          <p:sp>
            <p:nvSpPr>
              <p:cNvPr id="47" name="文字方塊 46"/>
              <p:cNvSpPr txBox="1">
                <a:spLocks noRot="1" noChangeAspect="1" noMove="1" noResize="1" noEditPoints="1" noAdjustHandles="1" noChangeArrowheads="1" noChangeShapeType="1" noTextEdit="1"/>
              </p:cNvSpPr>
              <p:nvPr/>
            </p:nvSpPr>
            <p:spPr>
              <a:xfrm>
                <a:off x="3667986" y="3536864"/>
                <a:ext cx="689088" cy="45980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4431205" y="4191936"/>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oMath>
                  </m:oMathPara>
                </a14:m>
                <a:endParaRPr lang="zh-TW" altLang="en-US" sz="2400" baseline="-25000" dirty="0"/>
              </a:p>
            </p:txBody>
          </p:sp>
        </mc:Choice>
        <mc:Fallback>
          <p:sp>
            <p:nvSpPr>
              <p:cNvPr id="48" name="文字方塊 47"/>
              <p:cNvSpPr txBox="1">
                <a:spLocks noRot="1" noChangeAspect="1" noMove="1" noResize="1" noEditPoints="1" noAdjustHandles="1" noChangeArrowheads="1" noChangeShapeType="1" noTextEdit="1"/>
              </p:cNvSpPr>
              <p:nvPr/>
            </p:nvSpPr>
            <p:spPr>
              <a:xfrm>
                <a:off x="4431205" y="4191936"/>
                <a:ext cx="689088" cy="46057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9" name="文字方塊 48"/>
              <p:cNvSpPr txBox="1"/>
              <p:nvPr/>
            </p:nvSpPr>
            <p:spPr>
              <a:xfrm>
                <a:off x="4570718" y="5185828"/>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3</m:t>
                          </m:r>
                        </m:sup>
                      </m:sSup>
                    </m:oMath>
                  </m:oMathPara>
                </a14:m>
                <a:endParaRPr lang="zh-TW" altLang="en-US" sz="2400" baseline="-25000" dirty="0"/>
              </a:p>
            </p:txBody>
          </p:sp>
        </mc:Choice>
        <mc:Fallback>
          <p:sp>
            <p:nvSpPr>
              <p:cNvPr id="49" name="文字方塊 48"/>
              <p:cNvSpPr txBox="1">
                <a:spLocks noRot="1" noChangeAspect="1" noMove="1" noResize="1" noEditPoints="1" noAdjustHandles="1" noChangeArrowheads="1" noChangeShapeType="1" noTextEdit="1"/>
              </p:cNvSpPr>
              <p:nvPr/>
            </p:nvSpPr>
            <p:spPr>
              <a:xfrm>
                <a:off x="4570718" y="5185828"/>
                <a:ext cx="689088" cy="460575"/>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0" name="文字方塊 49"/>
              <p:cNvSpPr txBox="1"/>
              <p:nvPr/>
            </p:nvSpPr>
            <p:spPr>
              <a:xfrm>
                <a:off x="2467216" y="2400300"/>
                <a:ext cx="68908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baseline="-25000" dirty="0"/>
              </a:p>
            </p:txBody>
          </p:sp>
        </mc:Choice>
        <mc:Fallback>
          <p:sp>
            <p:nvSpPr>
              <p:cNvPr id="50" name="文字方塊 49"/>
              <p:cNvSpPr txBox="1">
                <a:spLocks noRot="1" noChangeAspect="1" noMove="1" noResize="1" noEditPoints="1" noAdjustHandles="1" noChangeArrowheads="1" noChangeShapeType="1" noTextEdit="1"/>
              </p:cNvSpPr>
              <p:nvPr/>
            </p:nvSpPr>
            <p:spPr>
              <a:xfrm>
                <a:off x="2467216" y="2400300"/>
                <a:ext cx="689088" cy="461665"/>
              </a:xfrm>
              <a:prstGeom prst="rect">
                <a:avLst/>
              </a:prstGeom>
              <a:blipFill>
                <a:blip r:embed="rId13"/>
                <a:stretch>
                  <a:fillRect l="-2655" r="-460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1" name="文字方塊 50"/>
              <p:cNvSpPr txBox="1"/>
              <p:nvPr/>
            </p:nvSpPr>
            <p:spPr>
              <a:xfrm>
                <a:off x="4028347" y="2572537"/>
                <a:ext cx="689088" cy="4598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m:oMathPara>
                </a14:m>
                <a:endParaRPr lang="zh-TW" altLang="en-US" sz="2400" baseline="-25000" dirty="0"/>
              </a:p>
            </p:txBody>
          </p:sp>
        </mc:Choice>
        <mc:Fallback>
          <p:sp>
            <p:nvSpPr>
              <p:cNvPr id="51" name="文字方塊 50"/>
              <p:cNvSpPr txBox="1">
                <a:spLocks noRot="1" noChangeAspect="1" noMove="1" noResize="1" noEditPoints="1" noAdjustHandles="1" noChangeArrowheads="1" noChangeShapeType="1" noTextEdit="1"/>
              </p:cNvSpPr>
              <p:nvPr/>
            </p:nvSpPr>
            <p:spPr>
              <a:xfrm>
                <a:off x="4028347" y="2572537"/>
                <a:ext cx="689088" cy="459806"/>
              </a:xfrm>
              <a:prstGeom prst="rect">
                <a:avLst/>
              </a:prstGeom>
              <a:blipFill>
                <a:blip r:embed="rId14"/>
                <a:stretch>
                  <a:fillRect l="-2655" r="-451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2" name="文字方塊 51"/>
              <p:cNvSpPr txBox="1"/>
              <p:nvPr/>
            </p:nvSpPr>
            <p:spPr>
              <a:xfrm>
                <a:off x="5512977" y="3639799"/>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e>
                      </m:d>
                    </m:oMath>
                  </m:oMathPara>
                </a14:m>
                <a:endParaRPr lang="zh-TW" altLang="en-US" sz="2400" baseline="-25000" dirty="0"/>
              </a:p>
            </p:txBody>
          </p:sp>
        </mc:Choice>
        <mc:Fallback>
          <p:sp>
            <p:nvSpPr>
              <p:cNvPr id="52" name="文字方塊 51"/>
              <p:cNvSpPr txBox="1">
                <a:spLocks noRot="1" noChangeAspect="1" noMove="1" noResize="1" noEditPoints="1" noAdjustHandles="1" noChangeArrowheads="1" noChangeShapeType="1" noTextEdit="1"/>
              </p:cNvSpPr>
              <p:nvPr/>
            </p:nvSpPr>
            <p:spPr>
              <a:xfrm>
                <a:off x="5512977" y="3639799"/>
                <a:ext cx="689088" cy="460575"/>
              </a:xfrm>
              <a:prstGeom prst="rect">
                <a:avLst/>
              </a:prstGeom>
              <a:blipFill>
                <a:blip r:embed="rId15"/>
                <a:stretch>
                  <a:fillRect l="-1770" r="-460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3" name="文字方塊 52"/>
              <p:cNvSpPr txBox="1"/>
              <p:nvPr/>
            </p:nvSpPr>
            <p:spPr>
              <a:xfrm>
                <a:off x="5505853" y="5381294"/>
                <a:ext cx="689088" cy="460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3</m:t>
                              </m:r>
                            </m:sup>
                          </m:sSup>
                        </m:e>
                      </m:d>
                    </m:oMath>
                  </m:oMathPara>
                </a14:m>
                <a:endParaRPr lang="zh-TW" altLang="en-US" sz="2400" baseline="-25000" dirty="0"/>
              </a:p>
            </p:txBody>
          </p:sp>
        </mc:Choice>
        <mc:Fallback>
          <p:sp>
            <p:nvSpPr>
              <p:cNvPr id="53" name="文字方塊 52"/>
              <p:cNvSpPr txBox="1">
                <a:spLocks noRot="1" noChangeAspect="1" noMove="1" noResize="1" noEditPoints="1" noAdjustHandles="1" noChangeArrowheads="1" noChangeShapeType="1" noTextEdit="1"/>
              </p:cNvSpPr>
              <p:nvPr/>
            </p:nvSpPr>
            <p:spPr>
              <a:xfrm>
                <a:off x="5505853" y="5381294"/>
                <a:ext cx="689088" cy="460575"/>
              </a:xfrm>
              <a:prstGeom prst="rect">
                <a:avLst/>
              </a:prstGeom>
              <a:blipFill>
                <a:blip r:embed="rId16"/>
                <a:stretch>
                  <a:fillRect l="-1770" r="-46018"/>
                </a:stretch>
              </a:blipFill>
            </p:spPr>
            <p:txBody>
              <a:bodyPr/>
              <a:lstStyle/>
              <a:p>
                <a:r>
                  <a:rPr lang="zh-TW" altLang="en-US">
                    <a:noFill/>
                  </a:rPr>
                  <a:t> </a:t>
                </a:r>
              </a:p>
            </p:txBody>
          </p:sp>
        </mc:Fallback>
      </mc:AlternateContent>
      <p:sp>
        <p:nvSpPr>
          <p:cNvPr id="54" name="橢圓 53"/>
          <p:cNvSpPr/>
          <p:nvPr/>
        </p:nvSpPr>
        <p:spPr>
          <a:xfrm>
            <a:off x="2806902" y="2895943"/>
            <a:ext cx="180000" cy="1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9" name="直線單箭頭接點 58"/>
          <p:cNvCxnSpPr/>
          <p:nvPr/>
        </p:nvCxnSpPr>
        <p:spPr>
          <a:xfrm>
            <a:off x="4293123" y="3495864"/>
            <a:ext cx="1008308" cy="39073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252929" y="3512688"/>
            <a:ext cx="78777" cy="74771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5170403" y="4503974"/>
            <a:ext cx="761038" cy="865748"/>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H="1">
            <a:off x="4495615" y="4492400"/>
            <a:ext cx="623423" cy="440470"/>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H="1" flipV="1">
            <a:off x="4807326" y="5618034"/>
            <a:ext cx="311713" cy="23507"/>
          </a:xfrm>
          <a:prstGeom prst="straightConnector1">
            <a:avLst/>
          </a:prstGeom>
          <a:ln w="63500">
            <a:solidFill>
              <a:srgbClr val="FF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5191257" y="5706909"/>
            <a:ext cx="30800" cy="1044483"/>
          </a:xfrm>
          <a:prstGeom prst="straightConnector1">
            <a:avLst/>
          </a:prstGeom>
          <a:ln w="63500">
            <a:solidFill>
              <a:srgbClr val="00B05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85" name="文字方塊 84"/>
          <p:cNvSpPr txBox="1"/>
          <p:nvPr/>
        </p:nvSpPr>
        <p:spPr>
          <a:xfrm>
            <a:off x="6713726" y="5471971"/>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cxnSp>
        <p:nvCxnSpPr>
          <p:cNvPr id="55" name="直線單箭頭接點 54"/>
          <p:cNvCxnSpPr/>
          <p:nvPr/>
        </p:nvCxnSpPr>
        <p:spPr>
          <a:xfrm>
            <a:off x="1962881" y="5776486"/>
            <a:ext cx="690196" cy="0"/>
          </a:xfrm>
          <a:prstGeom prst="straightConnector1">
            <a:avLst/>
          </a:prstGeom>
          <a:ln w="63500">
            <a:solidFill>
              <a:srgbClr val="00B05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2666629" y="5535603"/>
            <a:ext cx="3031038" cy="830997"/>
          </a:xfrm>
          <a:prstGeom prst="rect">
            <a:avLst/>
          </a:prstGeom>
          <a:noFill/>
        </p:spPr>
        <p:txBody>
          <a:bodyPr wrap="square" rtlCol="0">
            <a:spAutoFit/>
          </a:bodyPr>
          <a:lstStyle/>
          <a:p>
            <a:r>
              <a:rPr lang="en-US" altLang="zh-TW" sz="2400" dirty="0"/>
              <a:t>Movement</a:t>
            </a:r>
          </a:p>
          <a:p>
            <a:r>
              <a:rPr lang="en-US" altLang="zh-TW" sz="2400" dirty="0"/>
              <a:t>of last step</a:t>
            </a:r>
            <a:endParaRPr lang="zh-TW" altLang="en-US" sz="2400" dirty="0"/>
          </a:p>
        </p:txBody>
      </p:sp>
      <p:sp>
        <p:nvSpPr>
          <p:cNvPr id="58" name="文字方塊 57"/>
          <p:cNvSpPr txBox="1"/>
          <p:nvPr/>
        </p:nvSpPr>
        <p:spPr>
          <a:xfrm>
            <a:off x="2133377" y="1542088"/>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3171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8" grpId="0"/>
      <p:bldP spid="29" grpId="0"/>
      <p:bldP spid="30" grpId="0"/>
      <p:bldP spid="31" grpId="0"/>
      <p:bldP spid="32" grpId="0"/>
      <p:bldP spid="33" grpId="0"/>
      <p:bldP spid="44" grpId="0"/>
      <p:bldP spid="45" grpId="0"/>
      <p:bldP spid="46" grpId="0"/>
      <p:bldP spid="47" grpId="0"/>
      <p:bldP spid="48" grpId="0"/>
      <p:bldP spid="49" grpId="0"/>
      <p:bldP spid="50" grpId="0"/>
      <p:bldP spid="51" grpId="0"/>
      <p:bldP spid="52" grpId="0"/>
      <p:bldP spid="53" grpId="0"/>
      <p:bldP spid="54" grpId="0" animBg="1"/>
      <p:bldP spid="85" grpId="0" animBg="1"/>
      <p:bldP spid="57" grpId="0"/>
      <p:bldP spid="5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Momentum</a:t>
            </a:r>
            <a:endParaRPr lang="zh-TW" altLang="en-US" dirty="0"/>
          </a:p>
        </p:txBody>
      </p:sp>
      <mc:AlternateContent xmlns:mc="http://schemas.openxmlformats.org/markup-compatibility/2006">
        <mc:Choice xmlns:a14="http://schemas.microsoft.com/office/drawing/2010/main" Requires="a14">
          <p:sp>
            <p:nvSpPr>
              <p:cNvPr id="3" name="文字方塊 2"/>
              <p:cNvSpPr txBox="1"/>
              <p:nvPr/>
            </p:nvSpPr>
            <p:spPr>
              <a:xfrm>
                <a:off x="2076265" y="2634037"/>
                <a:ext cx="4304360" cy="1247842"/>
              </a:xfrm>
              <a:prstGeom prst="rect">
                <a:avLst/>
              </a:prstGeom>
              <a:noFill/>
            </p:spPr>
            <p:txBody>
              <a:bodyPr wrap="square" rtlCol="0">
                <a:spAutoFit/>
              </a:bodyPr>
              <a:lstStyle/>
              <a:p>
                <a:r>
                  <a:rPr lang="en-US" altLang="zh-TW" sz="2400" dirty="0"/>
                  <a:t>v</a:t>
                </a:r>
                <a:r>
                  <a:rPr lang="en-US" altLang="zh-TW" sz="2400" baseline="30000" dirty="0"/>
                  <a:t>i</a:t>
                </a:r>
                <a:r>
                  <a:rPr lang="en-US" altLang="zh-TW" sz="2400" dirty="0"/>
                  <a:t> is actually the weighted sum of all the previous gradient: </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 …</m:t>
                    </m:r>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𝑖</m:t>
                            </m:r>
                            <m:r>
                              <a:rPr lang="en-US" altLang="zh-TW" sz="2400" i="1">
                                <a:latin typeface="Cambria Math" panose="02040503050406030204" pitchFamily="18" charset="0"/>
                              </a:rPr>
                              <m:t>−1</m:t>
                            </m:r>
                          </m:sup>
                        </m:sSup>
                      </m:e>
                    </m:d>
                  </m:oMath>
                </a14:m>
                <a:endParaRPr lang="zh-TW" altLang="en-US" sz="2400" dirty="0"/>
              </a:p>
            </p:txBody>
          </p:sp>
        </mc:Choice>
        <mc:Fallback>
          <p:sp>
            <p:nvSpPr>
              <p:cNvPr id="3" name="文字方塊 2"/>
              <p:cNvSpPr txBox="1">
                <a:spLocks noRot="1" noChangeAspect="1" noMove="1" noResize="1" noEditPoints="1" noAdjustHandles="1" noChangeArrowheads="1" noChangeShapeType="1" noTextEdit="1"/>
              </p:cNvSpPr>
              <p:nvPr/>
            </p:nvSpPr>
            <p:spPr>
              <a:xfrm>
                <a:off x="2076265" y="2634037"/>
                <a:ext cx="4304360" cy="1247842"/>
              </a:xfrm>
              <a:prstGeom prst="rect">
                <a:avLst/>
              </a:prstGeom>
              <a:blipFill>
                <a:blip r:embed="rId3"/>
                <a:stretch>
                  <a:fillRect l="-2266" t="-3902" r="-2833" b="-8780"/>
                </a:stretch>
              </a:blipFill>
            </p:spPr>
            <p:txBody>
              <a:bodyPr/>
              <a:lstStyle/>
              <a:p>
                <a:r>
                  <a:rPr lang="zh-TW" altLang="en-US">
                    <a:noFill/>
                  </a:rPr>
                  <a:t> </a:t>
                </a:r>
              </a:p>
            </p:txBody>
          </p:sp>
        </mc:Fallback>
      </mc:AlternateContent>
      <p:sp>
        <p:nvSpPr>
          <p:cNvPr id="58" name="文字方塊 57"/>
          <p:cNvSpPr txBox="1"/>
          <p:nvPr/>
        </p:nvSpPr>
        <p:spPr>
          <a:xfrm>
            <a:off x="2464941" y="3958407"/>
            <a:ext cx="2580542" cy="461665"/>
          </a:xfrm>
          <a:prstGeom prst="rect">
            <a:avLst/>
          </a:prstGeom>
          <a:noFill/>
        </p:spPr>
        <p:txBody>
          <a:bodyPr wrap="square" rtlCol="0">
            <a:spAutoFit/>
          </a:bodyPr>
          <a:lstStyle/>
          <a:p>
            <a:r>
              <a:rPr lang="en-US" altLang="zh-TW" sz="2400" dirty="0"/>
              <a:t>v</a:t>
            </a:r>
            <a:r>
              <a:rPr lang="en-US" altLang="zh-TW" sz="2400" baseline="30000" dirty="0"/>
              <a:t>0 </a:t>
            </a:r>
            <a:r>
              <a:rPr lang="en-US" altLang="zh-TW" sz="2400" dirty="0"/>
              <a:t>= 0</a:t>
            </a:r>
            <a:endParaRPr lang="zh-TW" altLang="en-US" sz="2400" dirty="0"/>
          </a:p>
        </p:txBody>
      </p:sp>
      <mc:AlternateContent xmlns:mc="http://schemas.openxmlformats.org/markup-compatibility/2006">
        <mc:Choice xmlns:a14="http://schemas.microsoft.com/office/drawing/2010/main" Requires="a14">
          <p:sp>
            <p:nvSpPr>
              <p:cNvPr id="60" name="文字方塊 59"/>
              <p:cNvSpPr txBox="1"/>
              <p:nvPr/>
            </p:nvSpPr>
            <p:spPr>
              <a:xfrm>
                <a:off x="2464942" y="4569175"/>
                <a:ext cx="2679159" cy="461665"/>
              </a:xfrm>
              <a:prstGeom prst="rect">
                <a:avLst/>
              </a:prstGeom>
              <a:noFill/>
            </p:spPr>
            <p:txBody>
              <a:bodyPr wrap="square" rtlCol="0">
                <a:spAutoFit/>
              </a:bodyPr>
              <a:lstStyle/>
              <a:p>
                <a:r>
                  <a:rPr lang="en-US" altLang="zh-TW" sz="2400" dirty="0"/>
                  <a:t>v</a:t>
                </a:r>
                <a:r>
                  <a:rPr lang="en-US" altLang="zh-TW" sz="2400" baseline="30000" dirty="0"/>
                  <a:t>1</a:t>
                </a:r>
                <a:r>
                  <a:rPr lang="en-US" altLang="zh-TW" sz="2400" dirty="0"/>
                  <a:t> =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60" name="文字方塊 59"/>
              <p:cNvSpPr txBox="1">
                <a:spLocks noRot="1" noChangeAspect="1" noMove="1" noResize="1" noEditPoints="1" noAdjustHandles="1" noChangeArrowheads="1" noChangeShapeType="1" noTextEdit="1"/>
              </p:cNvSpPr>
              <p:nvPr/>
            </p:nvSpPr>
            <p:spPr>
              <a:xfrm>
                <a:off x="2464942" y="4569175"/>
                <a:ext cx="2679159" cy="461665"/>
              </a:xfrm>
              <a:prstGeom prst="rect">
                <a:avLst/>
              </a:prstGeom>
              <a:blipFill>
                <a:blip r:embed="rId4"/>
                <a:stretch>
                  <a:fillRect l="-3409"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2" name="文字方塊 61"/>
              <p:cNvSpPr txBox="1"/>
              <p:nvPr/>
            </p:nvSpPr>
            <p:spPr>
              <a:xfrm>
                <a:off x="2467529" y="5247704"/>
                <a:ext cx="4044062" cy="461665"/>
              </a:xfrm>
              <a:prstGeom prst="rect">
                <a:avLst/>
              </a:prstGeom>
              <a:noFill/>
            </p:spPr>
            <p:txBody>
              <a:bodyPr wrap="square" rtlCol="0">
                <a:spAutoFit/>
              </a:bodyPr>
              <a:lstStyle/>
              <a:p>
                <a:r>
                  <a:rPr lang="en-US" altLang="zh-TW" sz="2400" dirty="0"/>
                  <a:t>v</a:t>
                </a:r>
                <a:r>
                  <a:rPr lang="en-US" altLang="zh-TW" sz="2400" baseline="30000" dirty="0"/>
                  <a:t>2</a:t>
                </a:r>
                <a:r>
                  <a:rPr lang="en-US" altLang="zh-TW" sz="2400" dirty="0"/>
                  <a:t> = - </a:t>
                </a:r>
                <a:r>
                  <a:rPr lang="el-GR" altLang="zh-TW" sz="2400" dirty="0"/>
                  <a:t>λ 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p:sp>
            <p:nvSpPr>
              <p:cNvPr id="62" name="文字方塊 61"/>
              <p:cNvSpPr txBox="1">
                <a:spLocks noRot="1" noChangeAspect="1" noMove="1" noResize="1" noEditPoints="1" noAdjustHandles="1" noChangeArrowheads="1" noChangeShapeType="1" noTextEdit="1"/>
              </p:cNvSpPr>
              <p:nvPr/>
            </p:nvSpPr>
            <p:spPr>
              <a:xfrm>
                <a:off x="2467529" y="5247704"/>
                <a:ext cx="4044062" cy="461665"/>
              </a:xfrm>
              <a:prstGeom prst="rect">
                <a:avLst/>
              </a:prstGeom>
              <a:blipFill>
                <a:blip r:embed="rId5"/>
                <a:stretch>
                  <a:fillRect l="-2413" t="-10526" b="-28947"/>
                </a:stretch>
              </a:blipFill>
            </p:spPr>
            <p:txBody>
              <a:bodyPr/>
              <a:lstStyle/>
              <a:p>
                <a:r>
                  <a:rPr lang="zh-TW" altLang="en-US">
                    <a:noFill/>
                  </a:rPr>
                  <a:t> </a:t>
                </a:r>
              </a:p>
            </p:txBody>
          </p:sp>
        </mc:Fallback>
      </mc:AlternateContent>
      <p:sp>
        <p:nvSpPr>
          <p:cNvPr id="63" name="文字方塊 62"/>
          <p:cNvSpPr txBox="1"/>
          <p:nvPr/>
        </p:nvSpPr>
        <p:spPr>
          <a:xfrm rot="5400000">
            <a:off x="2631611" y="5954394"/>
            <a:ext cx="798660" cy="461665"/>
          </a:xfrm>
          <a:prstGeom prst="rect">
            <a:avLst/>
          </a:prstGeom>
          <a:noFill/>
        </p:spPr>
        <p:txBody>
          <a:bodyPr wrap="square" rtlCol="0">
            <a:spAutoFit/>
          </a:bodyPr>
          <a:lstStyle/>
          <a:p>
            <a:r>
              <a:rPr lang="en-US" altLang="zh-TW" sz="2400" dirty="0"/>
              <a:t>……</a:t>
            </a:r>
            <a:endParaRPr lang="zh-TW" altLang="en-US" sz="2400" baseline="-25000" dirty="0"/>
          </a:p>
        </p:txBody>
      </p:sp>
      <mc:AlternateContent xmlns:mc="http://schemas.openxmlformats.org/markup-compatibility/2006">
        <mc:Choice xmlns:a14="http://schemas.microsoft.com/office/drawing/2010/main" Requires="a14">
          <p:sp>
            <p:nvSpPr>
              <p:cNvPr id="19" name="文字方塊 18"/>
              <p:cNvSpPr txBox="1"/>
              <p:nvPr/>
            </p:nvSpPr>
            <p:spPr>
              <a:xfrm>
                <a:off x="6615654" y="1468917"/>
                <a:ext cx="2580542" cy="461665"/>
              </a:xfrm>
              <a:prstGeom prst="rect">
                <a:avLst/>
              </a:prstGeom>
              <a:noFill/>
            </p:spPr>
            <p:txBody>
              <a:bodyPr wrap="square" rtlCol="0">
                <a:spAutoFit/>
              </a:bodyPr>
              <a:lstStyle/>
              <a:p>
                <a:r>
                  <a:rPr lang="en-US" altLang="zh-TW" sz="2400" dirty="0"/>
                  <a:t>Start at point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19" name="文字方塊 18"/>
              <p:cNvSpPr txBox="1">
                <a:spLocks noRot="1" noChangeAspect="1" noMove="1" noResize="1" noEditPoints="1" noAdjustHandles="1" noChangeArrowheads="1" noChangeShapeType="1" noTextEdit="1"/>
              </p:cNvSpPr>
              <p:nvPr/>
            </p:nvSpPr>
            <p:spPr>
              <a:xfrm>
                <a:off x="6615654" y="1468917"/>
                <a:ext cx="2580542" cy="461665"/>
              </a:xfrm>
              <a:prstGeom prst="rect">
                <a:avLst/>
              </a:prstGeom>
              <a:blipFill>
                <a:blip r:embed="rId6"/>
                <a:stretch>
                  <a:fillRect l="-3538"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6625909" y="2402287"/>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baseline="-25000" dirty="0"/>
              </a:p>
            </p:txBody>
          </p:sp>
        </mc:Choice>
        <mc:Fallback>
          <p:sp>
            <p:nvSpPr>
              <p:cNvPr id="20" name="文字方塊 19"/>
              <p:cNvSpPr txBox="1">
                <a:spLocks noRot="1" noChangeAspect="1" noMove="1" noResize="1" noEditPoints="1" noAdjustHandles="1" noChangeArrowheads="1" noChangeShapeType="1" noTextEdit="1"/>
              </p:cNvSpPr>
              <p:nvPr/>
            </p:nvSpPr>
            <p:spPr>
              <a:xfrm>
                <a:off x="6625909" y="2402287"/>
                <a:ext cx="3993172" cy="461665"/>
              </a:xfrm>
              <a:prstGeom prst="rect">
                <a:avLst/>
              </a:prstGeom>
              <a:blipFill>
                <a:blip r:embed="rId7"/>
                <a:stretch>
                  <a:fillRect l="-2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6611536" y="3442920"/>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r>
                  <a:rPr lang="en-US" altLang="zh-TW" sz="2400" dirty="0"/>
                  <a:t> + v</a:t>
                </a:r>
                <a:r>
                  <a:rPr lang="en-US" altLang="zh-TW" sz="2400" baseline="30000" dirty="0"/>
                  <a:t>1</a:t>
                </a:r>
                <a:endParaRPr lang="zh-TW" altLang="en-US" sz="2400" baseline="-25000" dirty="0"/>
              </a:p>
            </p:txBody>
          </p:sp>
        </mc:Choice>
        <mc:Fallback>
          <p:sp>
            <p:nvSpPr>
              <p:cNvPr id="26" name="文字方塊 25"/>
              <p:cNvSpPr txBox="1">
                <a:spLocks noRot="1" noChangeAspect="1" noMove="1" noResize="1" noEditPoints="1" noAdjustHandles="1" noChangeArrowheads="1" noChangeShapeType="1" noTextEdit="1"/>
              </p:cNvSpPr>
              <p:nvPr/>
            </p:nvSpPr>
            <p:spPr>
              <a:xfrm>
                <a:off x="6611536" y="3442920"/>
                <a:ext cx="3360126" cy="461665"/>
              </a:xfrm>
              <a:prstGeom prst="rect">
                <a:avLst/>
              </a:prstGeom>
              <a:blipFill>
                <a:blip r:embed="rId8"/>
                <a:stretch>
                  <a:fillRect l="-2904"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6644584" y="3960558"/>
                <a:ext cx="3993172" cy="461665"/>
              </a:xfrm>
              <a:prstGeom prst="rect">
                <a:avLst/>
              </a:prstGeom>
              <a:noFill/>
            </p:spPr>
            <p:txBody>
              <a:bodyPr wrap="square" rtlCol="0">
                <a:spAutoFit/>
              </a:bodyPr>
              <a:lstStyle/>
              <a:p>
                <a:r>
                  <a:rPr lang="en-US" altLang="zh-TW" sz="2400" dirty="0"/>
                  <a:t>Compute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endParaRPr lang="zh-TW" altLang="en-US" sz="2400" baseline="-25000" dirty="0"/>
              </a:p>
            </p:txBody>
          </p:sp>
        </mc:Choice>
        <mc:Fallback>
          <p:sp>
            <p:nvSpPr>
              <p:cNvPr id="28" name="文字方塊 27"/>
              <p:cNvSpPr txBox="1">
                <a:spLocks noRot="1" noChangeAspect="1" noMove="1" noResize="1" noEditPoints="1" noAdjustHandles="1" noChangeArrowheads="1" noChangeShapeType="1" noTextEdit="1"/>
              </p:cNvSpPr>
              <p:nvPr/>
            </p:nvSpPr>
            <p:spPr>
              <a:xfrm>
                <a:off x="6644584" y="3960558"/>
                <a:ext cx="3993172" cy="461665"/>
              </a:xfrm>
              <a:prstGeom prst="rect">
                <a:avLst/>
              </a:prstGeom>
              <a:blipFill>
                <a:blip r:embed="rId9"/>
                <a:stretch>
                  <a:fillRect l="-2443" t="-10667" b="-30667"/>
                </a:stretch>
              </a:blipFill>
            </p:spPr>
            <p:txBody>
              <a:bodyPr/>
              <a:lstStyle/>
              <a:p>
                <a:r>
                  <a:rPr lang="zh-TW" altLang="en-US">
                    <a:noFill/>
                  </a:rPr>
                  <a:t> </a:t>
                </a:r>
              </a:p>
            </p:txBody>
          </p:sp>
        </mc:Fallback>
      </mc:AlternateContent>
      <p:sp>
        <p:nvSpPr>
          <p:cNvPr id="29" name="文字方塊 28"/>
          <p:cNvSpPr txBox="1"/>
          <p:nvPr/>
        </p:nvSpPr>
        <p:spPr>
          <a:xfrm>
            <a:off x="6625909" y="1930582"/>
            <a:ext cx="2580542" cy="461665"/>
          </a:xfrm>
          <a:prstGeom prst="rect">
            <a:avLst/>
          </a:prstGeom>
          <a:noFill/>
        </p:spPr>
        <p:txBody>
          <a:bodyPr wrap="square" rtlCol="0">
            <a:spAutoFit/>
          </a:bodyPr>
          <a:lstStyle/>
          <a:p>
            <a:r>
              <a:rPr lang="en-US" altLang="zh-TW" sz="2400" dirty="0"/>
              <a:t>Movement v</a:t>
            </a:r>
            <a:r>
              <a:rPr lang="en-US" altLang="zh-TW" sz="2400" baseline="30000" dirty="0"/>
              <a:t>0</a:t>
            </a:r>
            <a:r>
              <a:rPr lang="en-US" altLang="zh-TW" sz="2400" dirty="0"/>
              <a:t>=0</a:t>
            </a:r>
            <a:endParaRPr lang="zh-TW" altLang="en-US" sz="2400" dirty="0"/>
          </a:p>
        </p:txBody>
      </p:sp>
      <mc:AlternateContent xmlns:mc="http://schemas.openxmlformats.org/markup-compatibility/2006">
        <mc:Choice xmlns:a14="http://schemas.microsoft.com/office/drawing/2010/main" Requires="a14">
          <p:sp>
            <p:nvSpPr>
              <p:cNvPr id="30" name="文字方塊 29"/>
              <p:cNvSpPr txBox="1"/>
              <p:nvPr/>
            </p:nvSpPr>
            <p:spPr>
              <a:xfrm>
                <a:off x="6611536" y="2925646"/>
                <a:ext cx="4059271" cy="461665"/>
              </a:xfrm>
              <a:prstGeom prst="rect">
                <a:avLst/>
              </a:prstGeom>
              <a:noFill/>
            </p:spPr>
            <p:txBody>
              <a:bodyPr wrap="square" rtlCol="0">
                <a:spAutoFit/>
              </a:bodyPr>
              <a:lstStyle/>
              <a:p>
                <a:r>
                  <a:rPr lang="en-US" altLang="zh-TW" sz="2400" dirty="0"/>
                  <a:t>Movement v</a:t>
                </a:r>
                <a:r>
                  <a:rPr lang="en-US" altLang="zh-TW" sz="2400" baseline="30000" dirty="0"/>
                  <a:t>1</a:t>
                </a:r>
                <a:r>
                  <a:rPr lang="en-US" altLang="zh-TW" sz="2400" dirty="0"/>
                  <a:t> = </a:t>
                </a:r>
                <a:r>
                  <a:rPr lang="el-GR" altLang="zh-TW" sz="2400" dirty="0"/>
                  <a:t>λ</a:t>
                </a:r>
                <a:r>
                  <a:rPr lang="en-US" altLang="zh-TW" sz="2400" dirty="0"/>
                  <a:t>v</a:t>
                </a:r>
                <a:r>
                  <a:rPr lang="en-US" altLang="zh-TW" sz="2400" baseline="30000" dirty="0"/>
                  <a:t>0</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a14:m>
                <a:endParaRPr lang="zh-TW" altLang="en-US" sz="2400" baseline="-25000" dirty="0"/>
              </a:p>
            </p:txBody>
          </p:sp>
        </mc:Choice>
        <mc:Fallback>
          <p:sp>
            <p:nvSpPr>
              <p:cNvPr id="30" name="文字方塊 29"/>
              <p:cNvSpPr txBox="1">
                <a:spLocks noRot="1" noChangeAspect="1" noMove="1" noResize="1" noEditPoints="1" noAdjustHandles="1" noChangeArrowheads="1" noChangeShapeType="1" noTextEdit="1"/>
              </p:cNvSpPr>
              <p:nvPr/>
            </p:nvSpPr>
            <p:spPr>
              <a:xfrm>
                <a:off x="6611536" y="2925646"/>
                <a:ext cx="4059271" cy="461665"/>
              </a:xfrm>
              <a:prstGeom prst="rect">
                <a:avLst/>
              </a:prstGeom>
              <a:blipFill>
                <a:blip r:embed="rId10"/>
                <a:stretch>
                  <a:fillRect l="-2406"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6619139" y="4492401"/>
                <a:ext cx="4044062" cy="461665"/>
              </a:xfrm>
              <a:prstGeom prst="rect">
                <a:avLst/>
              </a:prstGeom>
              <a:noFill/>
            </p:spPr>
            <p:txBody>
              <a:bodyPr wrap="square" rtlCol="0">
                <a:spAutoFit/>
              </a:bodyPr>
              <a:lstStyle/>
              <a:p>
                <a:r>
                  <a:rPr lang="en-US" altLang="zh-TW" sz="2400" dirty="0"/>
                  <a:t>Movement v</a:t>
                </a:r>
                <a:r>
                  <a:rPr lang="en-US" altLang="zh-TW" sz="2400" baseline="30000" dirty="0"/>
                  <a:t>2</a:t>
                </a:r>
                <a:r>
                  <a:rPr lang="en-US" altLang="zh-TW" sz="2400" dirty="0"/>
                  <a:t> = </a:t>
                </a:r>
                <a:r>
                  <a:rPr lang="el-GR" altLang="zh-TW" sz="2400" dirty="0"/>
                  <a:t>λ</a:t>
                </a:r>
                <a:r>
                  <a:rPr lang="en-US" altLang="zh-TW" sz="2400" dirty="0"/>
                  <a:t>v</a:t>
                </a:r>
                <a:r>
                  <a:rPr lang="en-US" altLang="zh-TW" sz="2400" baseline="30000" dirty="0"/>
                  <a:t>1</a:t>
                </a:r>
                <a:r>
                  <a:rPr lang="en-US" altLang="zh-TW" sz="2400" dirty="0"/>
                  <a:t> - </a:t>
                </a:r>
                <a:r>
                  <a:rPr lang="el-GR" altLang="zh-TW" sz="2400" dirty="0"/>
                  <a:t>η</a:t>
                </a:r>
                <a14:m>
                  <m:oMath xmlns:m="http://schemas.openxmlformats.org/officeDocument/2006/math">
                    <m:r>
                      <a:rPr lang="zh-TW" altLang="en-US" sz="2400" i="1">
                        <a:latin typeface="Cambria Math" panose="02040503050406030204" pitchFamily="18" charset="0"/>
                      </a:rPr>
                      <m:t>𝛻</m:t>
                    </m:r>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e>
                    </m:d>
                  </m:oMath>
                </a14:m>
                <a:endParaRPr lang="zh-TW" altLang="en-US" sz="2400" baseline="-25000" dirty="0"/>
              </a:p>
            </p:txBody>
          </p:sp>
        </mc:Choice>
        <mc:Fallback>
          <p:sp>
            <p:nvSpPr>
              <p:cNvPr id="31" name="文字方塊 30"/>
              <p:cNvSpPr txBox="1">
                <a:spLocks noRot="1" noChangeAspect="1" noMove="1" noResize="1" noEditPoints="1" noAdjustHandles="1" noChangeArrowheads="1" noChangeShapeType="1" noTextEdit="1"/>
              </p:cNvSpPr>
              <p:nvPr/>
            </p:nvSpPr>
            <p:spPr>
              <a:xfrm>
                <a:off x="6619139" y="4492401"/>
                <a:ext cx="4044062" cy="461665"/>
              </a:xfrm>
              <a:prstGeom prst="rect">
                <a:avLst/>
              </a:prstGeom>
              <a:blipFill>
                <a:blip r:embed="rId11"/>
                <a:stretch>
                  <a:fillRect l="-241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文字方塊 31"/>
              <p:cNvSpPr txBox="1"/>
              <p:nvPr/>
            </p:nvSpPr>
            <p:spPr>
              <a:xfrm>
                <a:off x="6625909" y="4954995"/>
                <a:ext cx="3360126" cy="461665"/>
              </a:xfrm>
              <a:prstGeom prst="rect">
                <a:avLst/>
              </a:prstGeom>
              <a:noFill/>
            </p:spPr>
            <p:txBody>
              <a:bodyPr wrap="square" rtlCol="0">
                <a:spAutoFit/>
              </a:bodyPr>
              <a:lstStyle/>
              <a:p>
                <a:r>
                  <a:rPr lang="en-US" altLang="zh-TW" sz="2400" dirty="0"/>
                  <a:t>Move to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2</m:t>
                        </m:r>
                      </m:sup>
                    </m:sSup>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oMath>
                </a14:m>
                <a:r>
                  <a:rPr lang="en-US" altLang="zh-TW" sz="2400" dirty="0"/>
                  <a:t> + v</a:t>
                </a:r>
                <a:r>
                  <a:rPr lang="en-US" altLang="zh-TW" sz="2400" baseline="30000" dirty="0"/>
                  <a:t>2</a:t>
                </a:r>
                <a:endParaRPr lang="zh-TW" altLang="en-US" sz="2400" baseline="-25000" dirty="0"/>
              </a:p>
            </p:txBody>
          </p:sp>
        </mc:Choice>
        <mc:Fallback>
          <p:sp>
            <p:nvSpPr>
              <p:cNvPr id="32" name="文字方塊 31"/>
              <p:cNvSpPr txBox="1">
                <a:spLocks noRot="1" noChangeAspect="1" noMove="1" noResize="1" noEditPoints="1" noAdjustHandles="1" noChangeArrowheads="1" noChangeShapeType="1" noTextEdit="1"/>
              </p:cNvSpPr>
              <p:nvPr/>
            </p:nvSpPr>
            <p:spPr>
              <a:xfrm>
                <a:off x="6625909" y="4954995"/>
                <a:ext cx="3360126" cy="461665"/>
              </a:xfrm>
              <a:prstGeom prst="rect">
                <a:avLst/>
              </a:prstGeom>
              <a:blipFill>
                <a:blip r:embed="rId12"/>
                <a:stretch>
                  <a:fillRect l="-2904" t="-10526" b="-28947"/>
                </a:stretch>
              </a:blipFill>
            </p:spPr>
            <p:txBody>
              <a:bodyPr/>
              <a:lstStyle/>
              <a:p>
                <a:r>
                  <a:rPr lang="zh-TW" altLang="en-US">
                    <a:noFill/>
                  </a:rPr>
                  <a:t> </a:t>
                </a:r>
              </a:p>
            </p:txBody>
          </p:sp>
        </mc:Fallback>
      </mc:AlternateContent>
      <p:sp>
        <p:nvSpPr>
          <p:cNvPr id="33" name="文字方塊 32"/>
          <p:cNvSpPr txBox="1"/>
          <p:nvPr/>
        </p:nvSpPr>
        <p:spPr>
          <a:xfrm>
            <a:off x="6713726" y="5471971"/>
            <a:ext cx="3638550"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400" dirty="0">
                <a:solidFill>
                  <a:schemeClr val="bg1"/>
                </a:solidFill>
              </a:rPr>
              <a:t>Movement not just based on gradient, but previous movement</a:t>
            </a:r>
            <a:endParaRPr lang="zh-TW" altLang="en-US" sz="2400" dirty="0">
              <a:solidFill>
                <a:schemeClr val="bg1"/>
              </a:solidFill>
            </a:endParaRPr>
          </a:p>
        </p:txBody>
      </p:sp>
      <p:sp>
        <p:nvSpPr>
          <p:cNvPr id="39" name="文字方塊 38"/>
          <p:cNvSpPr txBox="1"/>
          <p:nvPr/>
        </p:nvSpPr>
        <p:spPr>
          <a:xfrm>
            <a:off x="2133377" y="1542088"/>
            <a:ext cx="4223863"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chemeClr val="bg1"/>
                </a:solidFill>
              </a:rPr>
              <a:t>Movement: movement of last step minus gradient at present </a:t>
            </a:r>
            <a:endParaRPr lang="zh-TW" altLang="en-US" sz="2400" dirty="0">
              <a:solidFill>
                <a:schemeClr val="bg1"/>
              </a:solidFill>
            </a:endParaRPr>
          </a:p>
        </p:txBody>
      </p:sp>
    </p:spTree>
    <p:extLst>
      <p:ext uri="{BB962C8B-B14F-4D97-AF65-F5344CB8AC3E}">
        <p14:creationId xmlns:p14="http://schemas.microsoft.com/office/powerpoint/2010/main" val="134087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60" grpId="0"/>
      <p:bldP spid="62" grpId="0"/>
      <p:bldP spid="6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58845" y="2322244"/>
            <a:ext cx="15167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a:off x="5138293" y="1957915"/>
            <a:ext cx="5008285" cy="830997"/>
          </a:xfrm>
          <a:prstGeom prst="rect">
            <a:avLst/>
          </a:prstGeom>
          <a:noFill/>
        </p:spPr>
        <p:txBody>
          <a:bodyPr wrap="square" rtlCol="0">
            <a:spAutoFit/>
          </a:bodyPr>
          <a:lstStyle/>
          <a:p>
            <a:r>
              <a:rPr lang="en-US" altLang="zh-TW" sz="2400" dirty="0"/>
              <a:t>Movement = </a:t>
            </a:r>
          </a:p>
          <a:p>
            <a:r>
              <a:rPr lang="en-US" altLang="zh-TW" sz="2400" dirty="0"/>
              <a:t>Negative of </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𝑤</a:t>
            </a:r>
            <a:r>
              <a:rPr lang="en-US" altLang="zh-TW" sz="2400" dirty="0"/>
              <a:t> + Momentum </a:t>
            </a:r>
            <a:endParaRPr lang="zh-TW" altLang="en-US" sz="2400" dirty="0"/>
          </a:p>
        </p:txBody>
      </p:sp>
      <p:cxnSp>
        <p:nvCxnSpPr>
          <p:cNvPr id="52" name="直線接點 51"/>
          <p:cNvCxnSpPr/>
          <p:nvPr/>
        </p:nvCxnSpPr>
        <p:spPr>
          <a:xfrm>
            <a:off x="8769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4871542" y="4307840"/>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6969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Momentum</a:t>
            </a:r>
            <a:endParaRPr lang="zh-TW" altLang="en-US" dirty="0"/>
          </a:p>
        </p:txBody>
      </p:sp>
      <p:sp>
        <p:nvSpPr>
          <p:cNvPr id="4" name="手繪多邊形 3"/>
          <p:cNvSpPr/>
          <p:nvPr/>
        </p:nvSpPr>
        <p:spPr>
          <a:xfrm>
            <a:off x="2682073" y="211273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2386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2386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972603" y="1698325"/>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5" name="橢圓 14"/>
          <p:cNvSpPr/>
          <p:nvPr/>
        </p:nvSpPr>
        <p:spPr>
          <a:xfrm>
            <a:off x="6657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2787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3214740"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3214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8443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8273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8838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5996767" y="6033715"/>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4540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5007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5347354" y="5479504"/>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7100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3084497" y="2731773"/>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2998623" y="555244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4763485" y="555211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6883886" y="55694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8670440" y="553377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5587842" y="307140"/>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Still not guarantee reaching global minima, but give some hope ……</a:t>
            </a:r>
            <a:endParaRPr lang="zh-TW" altLang="en-US" sz="2800" dirty="0"/>
          </a:p>
        </p:txBody>
      </p:sp>
      <p:grpSp>
        <p:nvGrpSpPr>
          <p:cNvPr id="78" name="群組 77"/>
          <p:cNvGrpSpPr/>
          <p:nvPr/>
        </p:nvGrpSpPr>
        <p:grpSpPr>
          <a:xfrm>
            <a:off x="5306570" y="2813822"/>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a:t>
                  </a:r>
                  <a14:m>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62" name="直線單箭頭接點 61"/>
          <p:cNvCxnSpPr/>
          <p:nvPr/>
        </p:nvCxnSpPr>
        <p:spPr>
          <a:xfrm>
            <a:off x="7100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8814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5038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08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Adam</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7" name="圖片 6"/>
          <p:cNvPicPr>
            <a:picLocks noChangeAspect="1"/>
          </p:cNvPicPr>
          <p:nvPr/>
        </p:nvPicPr>
        <p:blipFill>
          <a:blip r:embed="rId3"/>
          <a:stretch>
            <a:fillRect/>
          </a:stretch>
        </p:blipFill>
        <p:spPr>
          <a:xfrm>
            <a:off x="2152650" y="1558298"/>
            <a:ext cx="8092324" cy="50971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文字方塊 5"/>
          <p:cNvSpPr txBox="1"/>
          <p:nvPr/>
        </p:nvSpPr>
        <p:spPr>
          <a:xfrm>
            <a:off x="12455769" y="5345723"/>
            <a:ext cx="184731" cy="369332"/>
          </a:xfrm>
          <a:prstGeom prst="rect">
            <a:avLst/>
          </a:prstGeom>
          <a:noFill/>
        </p:spPr>
        <p:txBody>
          <a:bodyPr wrap="none" rtlCol="0">
            <a:spAutoFit/>
          </a:bodyPr>
          <a:lstStyle/>
          <a:p>
            <a:endParaRPr lang="zh-TW" altLang="en-US" dirty="0"/>
          </a:p>
        </p:txBody>
      </p:sp>
      <p:sp>
        <p:nvSpPr>
          <p:cNvPr id="8" name="文字方塊 7"/>
          <p:cNvSpPr txBox="1"/>
          <p:nvPr/>
        </p:nvSpPr>
        <p:spPr>
          <a:xfrm>
            <a:off x="4897891" y="766297"/>
            <a:ext cx="402499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err="1"/>
              <a:t>RMSProp</a:t>
            </a:r>
            <a:r>
              <a:rPr lang="en-US" altLang="zh-TW" sz="2800" dirty="0"/>
              <a:t> + Momentum </a:t>
            </a:r>
            <a:endParaRPr lang="zh-TW" altLang="en-US" sz="2800" dirty="0"/>
          </a:p>
        </p:txBody>
      </p:sp>
      <p:sp>
        <p:nvSpPr>
          <p:cNvPr id="4" name="文字方塊 3"/>
          <p:cNvSpPr txBox="1"/>
          <p:nvPr/>
        </p:nvSpPr>
        <p:spPr>
          <a:xfrm>
            <a:off x="5817706" y="3635527"/>
            <a:ext cx="2809459" cy="461665"/>
          </a:xfrm>
          <a:prstGeom prst="rect">
            <a:avLst/>
          </a:prstGeom>
          <a:noFill/>
        </p:spPr>
        <p:txBody>
          <a:bodyPr wrap="square" rtlCol="0">
            <a:spAutoFit/>
          </a:bodyPr>
          <a:lstStyle/>
          <a:p>
            <a:r>
              <a:rPr lang="en-US" altLang="zh-TW" sz="2400" dirty="0"/>
              <a:t>for momentum</a:t>
            </a:r>
            <a:endParaRPr lang="zh-TW" altLang="en-US" sz="2400" dirty="0"/>
          </a:p>
        </p:txBody>
      </p:sp>
      <p:sp>
        <p:nvSpPr>
          <p:cNvPr id="9" name="文字方塊 8"/>
          <p:cNvSpPr txBox="1"/>
          <p:nvPr/>
        </p:nvSpPr>
        <p:spPr>
          <a:xfrm>
            <a:off x="5817706" y="4001295"/>
            <a:ext cx="1895059" cy="461665"/>
          </a:xfrm>
          <a:prstGeom prst="rect">
            <a:avLst/>
          </a:prstGeom>
          <a:noFill/>
        </p:spPr>
        <p:txBody>
          <a:bodyPr wrap="square" rtlCol="0">
            <a:spAutoFit/>
          </a:bodyPr>
          <a:lstStyle/>
          <a:p>
            <a:r>
              <a:rPr lang="en-US" altLang="zh-TW" sz="2400" dirty="0"/>
              <a:t>for </a:t>
            </a:r>
            <a:r>
              <a:rPr lang="en-US" altLang="zh-TW" sz="2400" dirty="0" err="1"/>
              <a:t>RMSprop</a:t>
            </a:r>
            <a:endParaRPr lang="zh-TW" altLang="en-US" sz="2400" dirty="0"/>
          </a:p>
        </p:txBody>
      </p:sp>
      <p:cxnSp>
        <p:nvCxnSpPr>
          <p:cNvPr id="10" name="直線單箭頭接點 9"/>
          <p:cNvCxnSpPr>
            <a:endCxn id="4" idx="1"/>
          </p:cNvCxnSpPr>
          <p:nvPr/>
        </p:nvCxnSpPr>
        <p:spPr>
          <a:xfrm>
            <a:off x="5526157" y="3816627"/>
            <a:ext cx="291548" cy="49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a:endCxn id="9" idx="1"/>
          </p:cNvCxnSpPr>
          <p:nvPr/>
        </p:nvCxnSpPr>
        <p:spPr>
          <a:xfrm>
            <a:off x="5526157" y="4047459"/>
            <a:ext cx="291548" cy="184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1375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80343" y="4164592"/>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8420712" y="147047"/>
            <a:ext cx="728093" cy="686595"/>
          </a:xfrm>
          <a:prstGeom prst="rect">
            <a:avLst/>
          </a:prstGeom>
        </p:spPr>
      </p:pic>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7388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7388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2479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6620245"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2385537" y="1235377"/>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2478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6608206"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2542516" y="138754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786983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Early Stopping</a:t>
            </a:r>
            <a:endParaRPr lang="zh-TW" altLang="en-US" dirty="0"/>
          </a:p>
        </p:txBody>
      </p:sp>
      <p:pic>
        <p:nvPicPr>
          <p:cNvPr id="4" name="圖片 3"/>
          <p:cNvPicPr>
            <a:picLocks noChangeAspect="1"/>
          </p:cNvPicPr>
          <p:nvPr/>
        </p:nvPicPr>
        <p:blipFill>
          <a:blip r:embed="rId3"/>
          <a:stretch>
            <a:fillRect/>
          </a:stretch>
        </p:blipFill>
        <p:spPr>
          <a:xfrm>
            <a:off x="3190703" y="1564573"/>
            <a:ext cx="5824192" cy="3782129"/>
          </a:xfrm>
          <a:prstGeom prst="rect">
            <a:avLst/>
          </a:prstGeom>
        </p:spPr>
      </p:pic>
      <p:sp>
        <p:nvSpPr>
          <p:cNvPr id="5" name="文字方塊 4"/>
          <p:cNvSpPr txBox="1"/>
          <p:nvPr/>
        </p:nvSpPr>
        <p:spPr>
          <a:xfrm>
            <a:off x="3962849" y="5270799"/>
            <a:ext cx="4279900" cy="461665"/>
          </a:xfrm>
          <a:prstGeom prst="rect">
            <a:avLst/>
          </a:prstGeom>
          <a:noFill/>
        </p:spPr>
        <p:txBody>
          <a:bodyPr wrap="square" rtlCol="0">
            <a:spAutoFit/>
          </a:bodyPr>
          <a:lstStyle/>
          <a:p>
            <a:pPr algn="ctr"/>
            <a:r>
              <a:rPr lang="en-US" altLang="zh-TW" sz="2400" dirty="0"/>
              <a:t>Epochs</a:t>
            </a:r>
            <a:endParaRPr lang="zh-TW" altLang="en-US" sz="2400" dirty="0"/>
          </a:p>
        </p:txBody>
      </p:sp>
      <p:sp>
        <p:nvSpPr>
          <p:cNvPr id="6" name="文字方塊 5"/>
          <p:cNvSpPr txBox="1"/>
          <p:nvPr/>
        </p:nvSpPr>
        <p:spPr>
          <a:xfrm>
            <a:off x="1943100" y="1843447"/>
            <a:ext cx="1740866" cy="830997"/>
          </a:xfrm>
          <a:prstGeom prst="rect">
            <a:avLst/>
          </a:prstGeom>
          <a:noFill/>
        </p:spPr>
        <p:txBody>
          <a:bodyPr wrap="square" rtlCol="0">
            <a:spAutoFit/>
          </a:bodyPr>
          <a:lstStyle/>
          <a:p>
            <a:pPr algn="ctr"/>
            <a:r>
              <a:rPr lang="en-US" altLang="zh-TW" sz="2400" dirty="0"/>
              <a:t>Total</a:t>
            </a:r>
          </a:p>
          <a:p>
            <a:pPr algn="ctr"/>
            <a:r>
              <a:rPr lang="en-US" altLang="zh-TW" sz="2400" dirty="0"/>
              <a:t>Loss</a:t>
            </a:r>
          </a:p>
        </p:txBody>
      </p:sp>
      <p:sp>
        <p:nvSpPr>
          <p:cNvPr id="7" name="文字方塊 6"/>
          <p:cNvSpPr txBox="1"/>
          <p:nvPr/>
        </p:nvSpPr>
        <p:spPr>
          <a:xfrm>
            <a:off x="7885734" y="4508307"/>
            <a:ext cx="1944066" cy="461665"/>
          </a:xfrm>
          <a:prstGeom prst="rect">
            <a:avLst/>
          </a:prstGeom>
          <a:noFill/>
        </p:spPr>
        <p:txBody>
          <a:bodyPr wrap="square" rtlCol="0">
            <a:spAutoFit/>
          </a:bodyPr>
          <a:lstStyle/>
          <a:p>
            <a:r>
              <a:rPr lang="en-US" altLang="zh-TW" sz="2400" dirty="0">
                <a:solidFill>
                  <a:srgbClr val="0000FF"/>
                </a:solidFill>
              </a:rPr>
              <a:t>Training set</a:t>
            </a:r>
            <a:endParaRPr lang="zh-TW" altLang="en-US" sz="2400" dirty="0">
              <a:solidFill>
                <a:srgbClr val="0000FF"/>
              </a:solidFill>
            </a:endParaRPr>
          </a:p>
        </p:txBody>
      </p:sp>
      <p:sp>
        <p:nvSpPr>
          <p:cNvPr id="8" name="文字方塊 7"/>
          <p:cNvSpPr txBox="1"/>
          <p:nvPr/>
        </p:nvSpPr>
        <p:spPr>
          <a:xfrm>
            <a:off x="7882214" y="3045566"/>
            <a:ext cx="1944066" cy="461665"/>
          </a:xfrm>
          <a:prstGeom prst="rect">
            <a:avLst/>
          </a:prstGeom>
          <a:noFill/>
        </p:spPr>
        <p:txBody>
          <a:bodyPr wrap="square" rtlCol="0">
            <a:spAutoFit/>
          </a:bodyPr>
          <a:lstStyle/>
          <a:p>
            <a:r>
              <a:rPr lang="en-US" altLang="zh-TW" sz="2400" dirty="0">
                <a:solidFill>
                  <a:srgbClr val="FF0000"/>
                </a:solidFill>
              </a:rPr>
              <a:t>Testing set</a:t>
            </a:r>
            <a:endParaRPr lang="zh-TW" altLang="en-US" sz="2400" dirty="0">
              <a:solidFill>
                <a:srgbClr val="FF0000"/>
              </a:solidFill>
            </a:endParaRPr>
          </a:p>
        </p:txBody>
      </p:sp>
      <p:sp>
        <p:nvSpPr>
          <p:cNvPr id="9" name="向下箭號 8"/>
          <p:cNvSpPr/>
          <p:nvPr/>
        </p:nvSpPr>
        <p:spPr>
          <a:xfrm>
            <a:off x="6382199" y="3455636"/>
            <a:ext cx="159716" cy="170056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9"/>
          <p:cNvSpPr txBox="1"/>
          <p:nvPr/>
        </p:nvSpPr>
        <p:spPr>
          <a:xfrm>
            <a:off x="5843985" y="2567341"/>
            <a:ext cx="123614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Stop at here</a:t>
            </a:r>
            <a:endParaRPr lang="zh-TW" altLang="en-US" sz="2400" dirty="0"/>
          </a:p>
        </p:txBody>
      </p:sp>
      <p:sp>
        <p:nvSpPr>
          <p:cNvPr id="11" name="文字方塊 10"/>
          <p:cNvSpPr txBox="1"/>
          <p:nvPr/>
        </p:nvSpPr>
        <p:spPr>
          <a:xfrm>
            <a:off x="7809490" y="2659804"/>
            <a:ext cx="1944066" cy="461665"/>
          </a:xfrm>
          <a:prstGeom prst="rect">
            <a:avLst/>
          </a:prstGeom>
          <a:noFill/>
        </p:spPr>
        <p:txBody>
          <a:bodyPr wrap="square" rtlCol="0">
            <a:spAutoFit/>
          </a:bodyPr>
          <a:lstStyle/>
          <a:p>
            <a:r>
              <a:rPr lang="en-US" altLang="zh-TW" sz="2400" dirty="0">
                <a:solidFill>
                  <a:srgbClr val="00B050"/>
                </a:solidFill>
              </a:rPr>
              <a:t>Validation set</a:t>
            </a:r>
            <a:endParaRPr lang="zh-TW" altLang="en-US" sz="2400" dirty="0">
              <a:solidFill>
                <a:srgbClr val="00B050"/>
              </a:solidFill>
            </a:endParaRPr>
          </a:p>
        </p:txBody>
      </p:sp>
      <p:cxnSp>
        <p:nvCxnSpPr>
          <p:cNvPr id="13" name="直線接點 12"/>
          <p:cNvCxnSpPr/>
          <p:nvPr/>
        </p:nvCxnSpPr>
        <p:spPr>
          <a:xfrm>
            <a:off x="7882215" y="3121468"/>
            <a:ext cx="1517201" cy="3341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2240540" y="5931387"/>
            <a:ext cx="8125048" cy="646331"/>
            <a:chOff x="732194" y="6112116"/>
            <a:chExt cx="8125048" cy="646331"/>
          </a:xfrm>
        </p:grpSpPr>
        <p:sp>
          <p:nvSpPr>
            <p:cNvPr id="15" name="矩形 14"/>
            <p:cNvSpPr/>
            <p:nvPr/>
          </p:nvSpPr>
          <p:spPr>
            <a:xfrm>
              <a:off x="1694182" y="6112116"/>
              <a:ext cx="7163060" cy="646331"/>
            </a:xfrm>
            <a:prstGeom prst="rect">
              <a:avLst/>
            </a:prstGeom>
          </p:spPr>
          <p:txBody>
            <a:bodyPr wrap="square">
              <a:spAutoFit/>
            </a:bodyPr>
            <a:lstStyle/>
            <a:p>
              <a:r>
                <a:rPr lang="zh-TW" altLang="en-US" dirty="0"/>
                <a:t>http://keras.io/getting-started/faq/#how-can-i-interrupt-training-when-the-validation-loss-isnt-decreasing-anymore</a:t>
              </a:r>
            </a:p>
          </p:txBody>
        </p:sp>
        <p:sp>
          <p:nvSpPr>
            <p:cNvPr id="16" name="矩形 15"/>
            <p:cNvSpPr/>
            <p:nvPr/>
          </p:nvSpPr>
          <p:spPr>
            <a:xfrm>
              <a:off x="732194" y="6155404"/>
              <a:ext cx="1058399" cy="523220"/>
            </a:xfrm>
            <a:prstGeom prst="rect">
              <a:avLst/>
            </a:prstGeom>
          </p:spPr>
          <p:txBody>
            <a:bodyPr wrap="square">
              <a:spAutoFit/>
            </a:bodyPr>
            <a:lstStyle/>
            <a:p>
              <a:r>
                <a:rPr lang="en-US" altLang="zh-TW" sz="2800" dirty="0" err="1"/>
                <a:t>Keras</a:t>
              </a:r>
              <a:r>
                <a:rPr lang="en-US" altLang="zh-TW" sz="2800" dirty="0"/>
                <a:t>:</a:t>
              </a:r>
              <a:endParaRPr lang="zh-TW" altLang="en-US" sz="2800" dirty="0"/>
            </a:p>
          </p:txBody>
        </p:sp>
      </p:grpSp>
    </p:spTree>
    <p:extLst>
      <p:ext uri="{BB962C8B-B14F-4D97-AF65-F5344CB8AC3E}">
        <p14:creationId xmlns:p14="http://schemas.microsoft.com/office/powerpoint/2010/main" val="42706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80343" y="4164592"/>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8420712" y="147047"/>
            <a:ext cx="728093" cy="686595"/>
          </a:xfrm>
          <a:prstGeom prst="rect">
            <a:avLst/>
          </a:prstGeom>
        </p:spPr>
      </p:pic>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7388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7388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2479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6620245"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2385537" y="1235377"/>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2478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6608206"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2549724" y="2310262"/>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8525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2609271" y="1294295"/>
            <a:ext cx="7092867" cy="5319650"/>
            <a:chOff x="706835" y="2011916"/>
            <a:chExt cx="6113826" cy="4585368"/>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208919"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𝑏</m:t>
                        </m:r>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208919" cy="318352"/>
                </a:xfrm>
                <a:prstGeom prst="rect">
                  <a:avLst/>
                </a:prstGeom>
                <a:blipFill>
                  <a:blip r:embed="rId4"/>
                  <a:stretch>
                    <a:fillRect l="-30000" r="-27500"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263414"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𝑤</m:t>
                        </m:r>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43326" y="4119935"/>
                  <a:ext cx="263414" cy="318352"/>
                </a:xfrm>
                <a:prstGeom prst="rect">
                  <a:avLst/>
                </a:prstGeom>
                <a:blipFill>
                  <a:blip r:embed="rId5"/>
                  <a:stretch>
                    <a:fillRect l="-12000" r="-12000"/>
                  </a:stretch>
                </a:blipFill>
              </p:spPr>
              <p:txBody>
                <a:bodyPr/>
                <a:lstStyle/>
                <a:p>
                  <a:r>
                    <a:rPr lang="zh-TW" altLang="en-US">
                      <a:noFill/>
                    </a:rPr>
                    <a:t> </a:t>
                  </a:r>
                </a:p>
              </p:txBody>
            </p:sp>
          </mc:Fallback>
        </mc:AlternateContent>
      </p:grpSp>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9" name="橢圓 8"/>
          <p:cNvSpPr/>
          <p:nvPr/>
        </p:nvSpPr>
        <p:spPr>
          <a:xfrm>
            <a:off x="4061336" y="521909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flipV="1">
            <a:off x="4204414" y="4307908"/>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4438585" y="410329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flipV="1">
            <a:off x="4605181" y="3792462"/>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4933545" y="3659318"/>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 name="直線單箭頭接點 42"/>
          <p:cNvCxnSpPr/>
          <p:nvPr/>
        </p:nvCxnSpPr>
        <p:spPr>
          <a:xfrm flipV="1">
            <a:off x="5149661" y="3678481"/>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文字方塊 44"/>
              <p:cNvSpPr txBox="1"/>
              <p:nvPr/>
            </p:nvSpPr>
            <p:spPr>
              <a:xfrm>
                <a:off x="4204414" y="5327661"/>
                <a:ext cx="3909462"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oMath>
                </a14:m>
                <a:r>
                  <a:rPr lang="en-US" altLang="zh-TW" sz="2400" dirty="0"/>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p:sp>
            <p:nvSpPr>
              <p:cNvPr id="45" name="文字方塊 44"/>
              <p:cNvSpPr txBox="1">
                <a:spLocks noRot="1" noChangeAspect="1" noMove="1" noResize="1" noEditPoints="1" noAdjustHandles="1" noChangeArrowheads="1" noChangeShapeType="1" noTextEdit="1"/>
              </p:cNvSpPr>
              <p:nvPr/>
            </p:nvSpPr>
            <p:spPr>
              <a:xfrm>
                <a:off x="4204414" y="5327661"/>
                <a:ext cx="3909462" cy="4616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7" name="文字方塊 46"/>
              <p:cNvSpPr txBox="1"/>
              <p:nvPr/>
            </p:nvSpPr>
            <p:spPr>
              <a:xfrm>
                <a:off x="4765628" y="4687718"/>
                <a:ext cx="371533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14:m>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oMath>
                </a14:m>
                <a:r>
                  <a:rPr lang="en-US" altLang="zh-TW" sz="2400" dirty="0"/>
                  <a:t>, </a:t>
                </a:r>
                <a14:m>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m:t>
                    </m:r>
                  </m:oMath>
                </a14:m>
                <a:endParaRPr lang="zh-TW" altLang="en-US" sz="2400" dirty="0"/>
              </a:p>
            </p:txBody>
          </p:sp>
        </mc:Choice>
        <mc:Fallback>
          <p:sp>
            <p:nvSpPr>
              <p:cNvPr id="47" name="文字方塊 46"/>
              <p:cNvSpPr txBox="1">
                <a:spLocks noRot="1" noChangeAspect="1" noMove="1" noResize="1" noEditPoints="1" noAdjustHandles="1" noChangeArrowheads="1" noChangeShapeType="1" noTextEdit="1"/>
              </p:cNvSpPr>
              <p:nvPr/>
            </p:nvSpPr>
            <p:spPr>
              <a:xfrm>
                <a:off x="4765628" y="4687718"/>
                <a:ext cx="3715331" cy="461665"/>
              </a:xfrm>
              <a:prstGeom prst="rect">
                <a:avLst/>
              </a:prstGeom>
              <a:blipFill>
                <a:blip r:embed="rId7"/>
                <a:stretch>
                  <a:fillRect/>
                </a:stretch>
              </a:blipFill>
            </p:spPr>
            <p:txBody>
              <a:bodyPr/>
              <a:lstStyle/>
              <a:p>
                <a:r>
                  <a:rPr lang="zh-TW" altLang="en-US">
                    <a:noFill/>
                  </a:rPr>
                  <a:t> </a:t>
                </a:r>
              </a:p>
            </p:txBody>
          </p:sp>
        </mc:Fallback>
      </mc:AlternateContent>
      <p:cxnSp>
        <p:nvCxnSpPr>
          <p:cNvPr id="10" name="直線單箭頭接點 9"/>
          <p:cNvCxnSpPr>
            <a:stCxn id="47" idx="1"/>
          </p:cNvCxnSpPr>
          <p:nvPr/>
        </p:nvCxnSpPr>
        <p:spPr>
          <a:xfrm flipH="1" flipV="1">
            <a:off x="4346577" y="4687718"/>
            <a:ext cx="419050" cy="23083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8091861" y="3337362"/>
            <a:ext cx="206689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Color: Value of Loss L(</a:t>
            </a:r>
            <a:r>
              <a:rPr lang="en-US" altLang="zh-TW" sz="2400" dirty="0" err="1"/>
              <a:t>w,b</a:t>
            </a:r>
            <a:r>
              <a:rPr lang="en-US" altLang="zh-TW" sz="2400" dirty="0"/>
              <a:t>)</a:t>
            </a:r>
            <a:endParaRPr lang="zh-TW" altLang="en-US" sz="2400" dirty="0"/>
          </a:p>
        </p:txBody>
      </p:sp>
    </p:spTree>
    <p:extLst>
      <p:ext uri="{BB962C8B-B14F-4D97-AF65-F5344CB8AC3E}">
        <p14:creationId xmlns:p14="http://schemas.microsoft.com/office/powerpoint/2010/main" val="30672278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animBg="1"/>
      <p:bldP spid="39" grpId="0" animBg="1"/>
      <p:bldP spid="45" grpId="0" animBg="1"/>
      <p:bldP spid="4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a:p>
            <a:pPr lvl="1"/>
            <a:r>
              <a:rPr lang="en-US" altLang="zh-TW" sz="2800" dirty="0">
                <a:solidFill>
                  <a:srgbClr val="0000FF"/>
                </a:solidFill>
              </a:rPr>
              <a:t>Find a set of weight not only minimizing original cost but also close to zero</a:t>
            </a:r>
            <a:endParaRPr lang="zh-TW" altLang="en-US" sz="2800" dirty="0">
              <a:solidFill>
                <a:srgbClr val="0000FF"/>
              </a:solidFill>
            </a:endParaRPr>
          </a:p>
          <a:p>
            <a:endParaRPr lang="zh-TW" altLang="en-US" dirty="0"/>
          </a:p>
        </p:txBody>
      </p:sp>
      <p:graphicFrame>
        <p:nvGraphicFramePr>
          <p:cNvPr id="4" name="Object 12"/>
          <p:cNvGraphicFramePr>
            <a:graphicFrameLocks noChangeAspect="1"/>
          </p:cNvGraphicFramePr>
          <p:nvPr>
            <p:extLst/>
          </p:nvPr>
        </p:nvGraphicFramePr>
        <p:xfrm>
          <a:off x="2152651" y="3212571"/>
          <a:ext cx="3781425" cy="1085850"/>
        </p:xfrm>
        <a:graphic>
          <a:graphicData uri="http://schemas.openxmlformats.org/presentationml/2006/ole">
            <mc:AlternateContent xmlns:mc="http://schemas.openxmlformats.org/markup-compatibility/2006">
              <mc:Choice xmlns:v="urn:schemas-microsoft-com:vml" Requires="v">
                <p:oleObj spid="_x0000_s40962" name="方程式" r:id="rId4" imgW="1358640" imgH="393480" progId="Equation.3">
                  <p:embed/>
                </p:oleObj>
              </mc:Choice>
              <mc:Fallback>
                <p:oleObj name="方程式" r:id="rId4" imgW="1358640" imgH="393480" progId="Equation.3">
                  <p:embed/>
                  <p:pic>
                    <p:nvPicPr>
                      <p:cNvPr id="4" name="Object 12"/>
                      <p:cNvPicPr>
                        <a:picLocks noChangeAspect="1" noChangeArrowheads="1"/>
                      </p:cNvPicPr>
                      <p:nvPr/>
                    </p:nvPicPr>
                    <p:blipFill>
                      <a:blip r:embed="rId5"/>
                      <a:srcRect/>
                      <a:stretch>
                        <a:fillRect/>
                      </a:stretch>
                    </p:blipFill>
                    <p:spPr bwMode="auto">
                      <a:xfrm>
                        <a:off x="2152651" y="3212571"/>
                        <a:ext cx="3781425" cy="1085850"/>
                      </a:xfrm>
                      <a:prstGeom prst="rect">
                        <a:avLst/>
                      </a:prstGeom>
                      <a:noFill/>
                      <a:extLst/>
                    </p:spPr>
                  </p:pic>
                </p:oleObj>
              </mc:Fallback>
            </mc:AlternateContent>
          </a:graphicData>
        </a:graphic>
      </p:graphicFrame>
      <p:sp>
        <p:nvSpPr>
          <p:cNvPr id="5" name="文字方塊 4"/>
          <p:cNvSpPr txBox="1"/>
          <p:nvPr/>
        </p:nvSpPr>
        <p:spPr>
          <a:xfrm>
            <a:off x="2187348" y="5004806"/>
            <a:ext cx="3552092" cy="1384995"/>
          </a:xfrm>
          <a:prstGeom prst="rect">
            <a:avLst/>
          </a:prstGeom>
          <a:noFill/>
        </p:spPr>
        <p:txBody>
          <a:bodyPr wrap="square" rtlCol="0">
            <a:spAutoFit/>
          </a:bodyPr>
          <a:lstStyle/>
          <a:p>
            <a:r>
              <a:rPr lang="en-US" altLang="zh-TW" sz="2800" dirty="0"/>
              <a:t>Original loss</a:t>
            </a:r>
          </a:p>
          <a:p>
            <a:r>
              <a:rPr lang="en-US" altLang="zh-TW" sz="2800" dirty="0"/>
              <a:t>(e.g. minimize square error, cross entropy …)</a:t>
            </a:r>
            <a:endParaRPr lang="zh-TW" altLang="en-US" sz="2800" dirty="0"/>
          </a:p>
        </p:txBody>
      </p:sp>
      <p:cxnSp>
        <p:nvCxnSpPr>
          <p:cNvPr id="7" name="直線單箭頭接點 6"/>
          <p:cNvCxnSpPr/>
          <p:nvPr/>
        </p:nvCxnSpPr>
        <p:spPr>
          <a:xfrm>
            <a:off x="3900775" y="3999358"/>
            <a:ext cx="0" cy="100520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Object 12"/>
          <p:cNvGraphicFramePr>
            <a:graphicFrameLocks noChangeAspect="1"/>
          </p:cNvGraphicFramePr>
          <p:nvPr>
            <p:extLst/>
          </p:nvPr>
        </p:nvGraphicFramePr>
        <p:xfrm>
          <a:off x="5841909" y="4286181"/>
          <a:ext cx="2579688" cy="593725"/>
        </p:xfrm>
        <a:graphic>
          <a:graphicData uri="http://schemas.openxmlformats.org/presentationml/2006/ole">
            <mc:AlternateContent xmlns:mc="http://schemas.openxmlformats.org/markup-compatibility/2006">
              <mc:Choice xmlns:v="urn:schemas-microsoft-com:vml" Requires="v">
                <p:oleObj spid="_x0000_s40963" name="方程式" r:id="rId6" imgW="927000" imgH="215640" progId="Equation.3">
                  <p:embed/>
                </p:oleObj>
              </mc:Choice>
              <mc:Fallback>
                <p:oleObj name="方程式" r:id="rId6" imgW="927000" imgH="215640" progId="Equation.3">
                  <p:embed/>
                  <p:pic>
                    <p:nvPicPr>
                      <p:cNvPr id="8" name="Object 12"/>
                      <p:cNvPicPr>
                        <a:picLocks noChangeAspect="1" noChangeArrowheads="1"/>
                      </p:cNvPicPr>
                      <p:nvPr/>
                    </p:nvPicPr>
                    <p:blipFill>
                      <a:blip r:embed="rId7"/>
                      <a:srcRect/>
                      <a:stretch>
                        <a:fillRect/>
                      </a:stretch>
                    </p:blipFill>
                    <p:spPr bwMode="auto">
                      <a:xfrm>
                        <a:off x="5841909" y="4286181"/>
                        <a:ext cx="2579688" cy="593725"/>
                      </a:xfrm>
                      <a:prstGeom prst="rect">
                        <a:avLst/>
                      </a:prstGeom>
                      <a:noFill/>
                      <a:extLst/>
                    </p:spPr>
                  </p:pic>
                </p:oleObj>
              </mc:Fallback>
            </mc:AlternateContent>
          </a:graphicData>
        </a:graphic>
      </p:graphicFrame>
      <p:sp>
        <p:nvSpPr>
          <p:cNvPr id="9" name="文字方塊 8"/>
          <p:cNvSpPr txBox="1"/>
          <p:nvPr/>
        </p:nvSpPr>
        <p:spPr>
          <a:xfrm>
            <a:off x="6433022" y="6097692"/>
            <a:ext cx="3777730" cy="461665"/>
          </a:xfrm>
          <a:prstGeom prst="rect">
            <a:avLst/>
          </a:prstGeom>
          <a:noFill/>
        </p:spPr>
        <p:txBody>
          <a:bodyPr wrap="square" rtlCol="0">
            <a:spAutoFit/>
          </a:bodyPr>
          <a:lstStyle/>
          <a:p>
            <a:pPr algn="ctr"/>
            <a:r>
              <a:rPr lang="en-US" altLang="zh-TW" sz="2400" dirty="0">
                <a:solidFill>
                  <a:srgbClr val="0000FF"/>
                </a:solidFill>
              </a:rPr>
              <a:t>(usually not consider biases)</a:t>
            </a:r>
            <a:endParaRPr lang="zh-TW" altLang="en-US" sz="2400" dirty="0">
              <a:solidFill>
                <a:srgbClr val="0000FF"/>
              </a:solidFill>
            </a:endParaRPr>
          </a:p>
        </p:txBody>
      </p:sp>
      <p:graphicFrame>
        <p:nvGraphicFramePr>
          <p:cNvPr id="11" name="Object 12"/>
          <p:cNvGraphicFramePr>
            <a:graphicFrameLocks noChangeAspect="1"/>
          </p:cNvGraphicFramePr>
          <p:nvPr>
            <p:extLst/>
          </p:nvPr>
        </p:nvGraphicFramePr>
        <p:xfrm>
          <a:off x="5838826" y="5360988"/>
          <a:ext cx="4030663" cy="736600"/>
        </p:xfrm>
        <a:graphic>
          <a:graphicData uri="http://schemas.openxmlformats.org/presentationml/2006/ole">
            <mc:AlternateContent xmlns:mc="http://schemas.openxmlformats.org/markup-compatibility/2006">
              <mc:Choice xmlns:v="urn:schemas-microsoft-com:vml" Requires="v">
                <p:oleObj spid="_x0000_s40964" name="方程式" r:id="rId8" imgW="1447560" imgH="266400" progId="Equation.3">
                  <p:embed/>
                </p:oleObj>
              </mc:Choice>
              <mc:Fallback>
                <p:oleObj name="方程式" r:id="rId8" imgW="1447560" imgH="266400" progId="Equation.3">
                  <p:embed/>
                  <p:pic>
                    <p:nvPicPr>
                      <p:cNvPr id="11" name="Object 12"/>
                      <p:cNvPicPr>
                        <a:picLocks noChangeAspect="1" noChangeArrowheads="1"/>
                      </p:cNvPicPr>
                      <p:nvPr/>
                    </p:nvPicPr>
                    <p:blipFill>
                      <a:blip r:embed="rId9"/>
                      <a:srcRect/>
                      <a:stretch>
                        <a:fillRect/>
                      </a:stretch>
                    </p:blipFill>
                    <p:spPr bwMode="auto">
                      <a:xfrm>
                        <a:off x="5838826" y="5360988"/>
                        <a:ext cx="4030663" cy="736600"/>
                      </a:xfrm>
                      <a:prstGeom prst="rect">
                        <a:avLst/>
                      </a:prstGeom>
                      <a:noFill/>
                      <a:extLst/>
                    </p:spPr>
                  </p:pic>
                </p:oleObj>
              </mc:Fallback>
            </mc:AlternateContent>
          </a:graphicData>
        </a:graphic>
      </p:graphicFrame>
      <p:sp>
        <p:nvSpPr>
          <p:cNvPr id="14" name="文字方塊 13"/>
          <p:cNvSpPr txBox="1"/>
          <p:nvPr/>
        </p:nvSpPr>
        <p:spPr>
          <a:xfrm>
            <a:off x="6479320" y="3497233"/>
            <a:ext cx="3552092" cy="523220"/>
          </a:xfrm>
          <a:prstGeom prst="rect">
            <a:avLst/>
          </a:prstGeom>
          <a:noFill/>
        </p:spPr>
        <p:txBody>
          <a:bodyPr wrap="square" rtlCol="0">
            <a:spAutoFit/>
          </a:bodyPr>
          <a:lstStyle/>
          <a:p>
            <a:r>
              <a:rPr lang="en-US" altLang="zh-TW" sz="2800" dirty="0"/>
              <a:t>Regularization term</a:t>
            </a:r>
            <a:endParaRPr lang="zh-TW" altLang="en-US" sz="2800" dirty="0"/>
          </a:p>
        </p:txBody>
      </p:sp>
      <p:cxnSp>
        <p:nvCxnSpPr>
          <p:cNvPr id="17" name="直線接點 16"/>
          <p:cNvCxnSpPr/>
          <p:nvPr/>
        </p:nvCxnSpPr>
        <p:spPr>
          <a:xfrm>
            <a:off x="3398056" y="3998933"/>
            <a:ext cx="91835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5274457" y="4056780"/>
            <a:ext cx="554679"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040210" y="3741338"/>
            <a:ext cx="392812" cy="114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5829135" y="4947374"/>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spTree>
    <p:extLst>
      <p:ext uri="{BB962C8B-B14F-4D97-AF65-F5344CB8AC3E}">
        <p14:creationId xmlns:p14="http://schemas.microsoft.com/office/powerpoint/2010/main" val="420736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4" grpId="0"/>
      <p:bldP spid="1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sp>
        <p:nvSpPr>
          <p:cNvPr id="5" name="文字方塊 4"/>
          <p:cNvSpPr txBox="1"/>
          <p:nvPr/>
        </p:nvSpPr>
        <p:spPr>
          <a:xfrm>
            <a:off x="5875619" y="2801239"/>
            <a:ext cx="1644008" cy="523220"/>
          </a:xfrm>
          <a:prstGeom prst="rect">
            <a:avLst/>
          </a:prstGeom>
          <a:noFill/>
        </p:spPr>
        <p:txBody>
          <a:bodyPr wrap="square" rtlCol="0">
            <a:spAutoFit/>
          </a:bodyPr>
          <a:lstStyle/>
          <a:p>
            <a:r>
              <a:rPr lang="en-US" altLang="zh-TW" sz="2800" dirty="0"/>
              <a:t>Gradient:</a:t>
            </a:r>
            <a:endParaRPr lang="zh-TW" altLang="en-US" sz="2800" dirty="0"/>
          </a:p>
        </p:txBody>
      </p:sp>
      <p:graphicFrame>
        <p:nvGraphicFramePr>
          <p:cNvPr id="19" name="Object 12"/>
          <p:cNvGraphicFramePr>
            <a:graphicFrameLocks noChangeAspect="1"/>
          </p:cNvGraphicFramePr>
          <p:nvPr>
            <p:extLst/>
          </p:nvPr>
        </p:nvGraphicFramePr>
        <p:xfrm>
          <a:off x="7526338" y="2533651"/>
          <a:ext cx="2614612" cy="1084263"/>
        </p:xfrm>
        <a:graphic>
          <a:graphicData uri="http://schemas.openxmlformats.org/presentationml/2006/ole">
            <mc:AlternateContent xmlns:mc="http://schemas.openxmlformats.org/markup-compatibility/2006">
              <mc:Choice xmlns:v="urn:schemas-microsoft-com:vml" Requires="v">
                <p:oleObj spid="_x0000_s41986" name="方程式" r:id="rId4" imgW="939600" imgH="393480" progId="Equation.3">
                  <p:embed/>
                </p:oleObj>
              </mc:Choice>
              <mc:Fallback>
                <p:oleObj name="方程式" r:id="rId4" imgW="939600" imgH="393480" progId="Equation.3">
                  <p:embed/>
                  <p:pic>
                    <p:nvPicPr>
                      <p:cNvPr id="19" name="Object 12"/>
                      <p:cNvPicPr>
                        <a:picLocks noChangeAspect="1" noChangeArrowheads="1"/>
                      </p:cNvPicPr>
                      <p:nvPr/>
                    </p:nvPicPr>
                    <p:blipFill>
                      <a:blip r:embed="rId5"/>
                      <a:srcRect/>
                      <a:stretch>
                        <a:fillRect/>
                      </a:stretch>
                    </p:blipFill>
                    <p:spPr bwMode="auto">
                      <a:xfrm>
                        <a:off x="7526338" y="2533651"/>
                        <a:ext cx="2614612" cy="1084263"/>
                      </a:xfrm>
                      <a:prstGeom prst="rect">
                        <a:avLst/>
                      </a:prstGeom>
                      <a:noFill/>
                      <a:extLst/>
                    </p:spPr>
                  </p:pic>
                </p:oleObj>
              </mc:Fallback>
            </mc:AlternateContent>
          </a:graphicData>
        </a:graphic>
      </p:graphicFrame>
      <p:sp>
        <p:nvSpPr>
          <p:cNvPr id="21" name="文字方塊 20"/>
          <p:cNvSpPr txBox="1"/>
          <p:nvPr/>
        </p:nvSpPr>
        <p:spPr>
          <a:xfrm>
            <a:off x="1935856" y="410318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extLst/>
          </p:nvPr>
        </p:nvGraphicFramePr>
        <p:xfrm>
          <a:off x="3470275" y="3867150"/>
          <a:ext cx="3111500" cy="1085850"/>
        </p:xfrm>
        <a:graphic>
          <a:graphicData uri="http://schemas.openxmlformats.org/presentationml/2006/ole">
            <mc:AlternateContent xmlns:mc="http://schemas.openxmlformats.org/markup-compatibility/2006">
              <mc:Choice xmlns:v="urn:schemas-microsoft-com:vml" Requires="v">
                <p:oleObj spid="_x0000_s41987"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3470275" y="3867150"/>
                        <a:ext cx="3111500" cy="108585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6685050" y="3825312"/>
          <a:ext cx="3500437" cy="1190625"/>
        </p:xfrm>
        <a:graphic>
          <a:graphicData uri="http://schemas.openxmlformats.org/presentationml/2006/ole">
            <mc:AlternateContent xmlns:mc="http://schemas.openxmlformats.org/markup-compatibility/2006">
              <mc:Choice xmlns:v="urn:schemas-microsoft-com:vml" Requires="v">
                <p:oleObj spid="_x0000_s41988" name="方程式" r:id="rId8" imgW="1257120" imgH="431640" progId="Equation.3">
                  <p:embed/>
                </p:oleObj>
              </mc:Choice>
              <mc:Fallback>
                <p:oleObj name="方程式" r:id="rId8" imgW="1257120" imgH="431640" progId="Equation.3">
                  <p:embed/>
                  <p:pic>
                    <p:nvPicPr>
                      <p:cNvPr id="25" name="Object 12"/>
                      <p:cNvPicPr>
                        <a:picLocks noChangeAspect="1" noChangeArrowheads="1"/>
                      </p:cNvPicPr>
                      <p:nvPr/>
                    </p:nvPicPr>
                    <p:blipFill>
                      <a:blip r:embed="rId9"/>
                      <a:srcRect/>
                      <a:stretch>
                        <a:fillRect/>
                      </a:stretch>
                    </p:blipFill>
                    <p:spPr bwMode="auto">
                      <a:xfrm>
                        <a:off x="6685050" y="3825312"/>
                        <a:ext cx="3500437" cy="1190625"/>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nvPr>
        </p:nvGraphicFramePr>
        <p:xfrm>
          <a:off x="4214814" y="4822825"/>
          <a:ext cx="3322637" cy="1085850"/>
        </p:xfrm>
        <a:graphic>
          <a:graphicData uri="http://schemas.openxmlformats.org/presentationml/2006/ole">
            <mc:AlternateContent xmlns:mc="http://schemas.openxmlformats.org/markup-compatibility/2006">
              <mc:Choice xmlns:v="urn:schemas-microsoft-com:vml" Requires="v">
                <p:oleObj spid="_x0000_s41989" name="方程式" r:id="rId10" imgW="1193760" imgH="393480" progId="Equation.3">
                  <p:embed/>
                </p:oleObj>
              </mc:Choice>
              <mc:Fallback>
                <p:oleObj name="方程式" r:id="rId10" imgW="1193760" imgH="393480" progId="Equation.3">
                  <p:embed/>
                  <p:pic>
                    <p:nvPicPr>
                      <p:cNvPr id="26" name="Object 12"/>
                      <p:cNvPicPr>
                        <a:picLocks noChangeAspect="1" noChangeArrowheads="1"/>
                      </p:cNvPicPr>
                      <p:nvPr/>
                    </p:nvPicPr>
                    <p:blipFill>
                      <a:blip r:embed="rId11"/>
                      <a:srcRect/>
                      <a:stretch>
                        <a:fillRect/>
                      </a:stretch>
                    </p:blipFill>
                    <p:spPr bwMode="auto">
                      <a:xfrm>
                        <a:off x="4214814" y="4822825"/>
                        <a:ext cx="3322637" cy="1085850"/>
                      </a:xfrm>
                      <a:prstGeom prst="rect">
                        <a:avLst/>
                      </a:prstGeom>
                      <a:noFill/>
                      <a:extLst/>
                    </p:spPr>
                  </p:pic>
                </p:oleObj>
              </mc:Fallback>
            </mc:AlternateContent>
          </a:graphicData>
        </a:graphic>
      </p:graphicFrame>
      <p:cxnSp>
        <p:nvCxnSpPr>
          <p:cNvPr id="29" name="直線單箭頭接點 28"/>
          <p:cNvCxnSpPr/>
          <p:nvPr/>
        </p:nvCxnSpPr>
        <p:spPr>
          <a:xfrm flipH="1">
            <a:off x="5408570" y="5639559"/>
            <a:ext cx="4252" cy="4168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604975" y="5639558"/>
            <a:ext cx="160719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6866704" y="5861271"/>
            <a:ext cx="68769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3867124" y="6013450"/>
            <a:ext cx="3082893" cy="523220"/>
          </a:xfrm>
          <a:prstGeom prst="rect">
            <a:avLst/>
          </a:prstGeom>
          <a:noFill/>
        </p:spPr>
        <p:txBody>
          <a:bodyPr wrap="square" rtlCol="0">
            <a:spAutoFit/>
          </a:bodyPr>
          <a:lstStyle/>
          <a:p>
            <a:pPr algn="ctr"/>
            <a:r>
              <a:rPr lang="en-US" altLang="zh-TW" sz="2800" dirty="0">
                <a:solidFill>
                  <a:srgbClr val="0000FF"/>
                </a:solidFill>
              </a:rPr>
              <a:t>Closer to zero</a:t>
            </a:r>
            <a:endParaRPr lang="zh-TW" altLang="en-US" sz="2800" dirty="0">
              <a:solidFill>
                <a:srgbClr val="0000FF"/>
              </a:solidFill>
            </a:endParaRPr>
          </a:p>
        </p:txBody>
      </p:sp>
      <p:graphicFrame>
        <p:nvGraphicFramePr>
          <p:cNvPr id="27" name="Object 12"/>
          <p:cNvGraphicFramePr>
            <a:graphicFrameLocks noChangeAspect="1"/>
          </p:cNvGraphicFramePr>
          <p:nvPr>
            <p:extLst/>
          </p:nvPr>
        </p:nvGraphicFramePr>
        <p:xfrm>
          <a:off x="1997076" y="2541588"/>
          <a:ext cx="3781425" cy="1085850"/>
        </p:xfrm>
        <a:graphic>
          <a:graphicData uri="http://schemas.openxmlformats.org/presentationml/2006/ole">
            <mc:AlternateContent xmlns:mc="http://schemas.openxmlformats.org/markup-compatibility/2006">
              <mc:Choice xmlns:v="urn:schemas-microsoft-com:vml" Requires="v">
                <p:oleObj spid="_x0000_s41990" name="方程式" r:id="rId12" imgW="1358640" imgH="393480" progId="Equation.3">
                  <p:embed/>
                </p:oleObj>
              </mc:Choice>
              <mc:Fallback>
                <p:oleObj name="方程式" r:id="rId12" imgW="1358640" imgH="393480" progId="Equation.3">
                  <p:embed/>
                  <p:pic>
                    <p:nvPicPr>
                      <p:cNvPr id="27" name="Object 12"/>
                      <p:cNvPicPr>
                        <a:picLocks noChangeAspect="1" noChangeArrowheads="1"/>
                      </p:cNvPicPr>
                      <p:nvPr/>
                    </p:nvPicPr>
                    <p:blipFill>
                      <a:blip r:embed="rId13"/>
                      <a:srcRect/>
                      <a:stretch>
                        <a:fillRect/>
                      </a:stretch>
                    </p:blipFill>
                    <p:spPr bwMode="auto">
                      <a:xfrm>
                        <a:off x="1997076" y="2541588"/>
                        <a:ext cx="3781425" cy="1085850"/>
                      </a:xfrm>
                      <a:prstGeom prst="rect">
                        <a:avLst/>
                      </a:prstGeom>
                      <a:noFill/>
                      <a:extLst/>
                    </p:spPr>
                  </p:pic>
                </p:oleObj>
              </mc:Fallback>
            </mc:AlternateContent>
          </a:graphicData>
        </a:graphic>
      </p:graphicFrame>
      <p:sp>
        <p:nvSpPr>
          <p:cNvPr id="4" name="矩形 3"/>
          <p:cNvSpPr/>
          <p:nvPr/>
        </p:nvSpPr>
        <p:spPr>
          <a:xfrm>
            <a:off x="7857792" y="5073229"/>
            <a:ext cx="2181559" cy="52322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800" dirty="0"/>
              <a:t>Weight Decay</a:t>
            </a:r>
            <a:endParaRPr lang="zh-TW" altLang="en-US" sz="2800" dirty="0"/>
          </a:p>
        </p:txBody>
      </p:sp>
      <p:grpSp>
        <p:nvGrpSpPr>
          <p:cNvPr id="6" name="群組 5"/>
          <p:cNvGrpSpPr/>
          <p:nvPr/>
        </p:nvGrpSpPr>
        <p:grpSpPr>
          <a:xfrm>
            <a:off x="6100812" y="360561"/>
            <a:ext cx="4040139" cy="1149152"/>
            <a:chOff x="4305135" y="4947373"/>
            <a:chExt cx="4040139" cy="1149152"/>
          </a:xfrm>
        </p:grpSpPr>
        <p:graphicFrame>
          <p:nvGraphicFramePr>
            <p:cNvPr id="20" name="Object 12"/>
            <p:cNvGraphicFramePr>
              <a:graphicFrameLocks noChangeAspect="1"/>
            </p:cNvGraphicFramePr>
            <p:nvPr>
              <p:extLst/>
            </p:nvPr>
          </p:nvGraphicFramePr>
          <p:xfrm>
            <a:off x="4314612" y="5359925"/>
            <a:ext cx="4030662" cy="736600"/>
          </p:xfrm>
          <a:graphic>
            <a:graphicData uri="http://schemas.openxmlformats.org/presentationml/2006/ole">
              <mc:AlternateContent xmlns:mc="http://schemas.openxmlformats.org/markup-compatibility/2006">
                <mc:Choice xmlns:v="urn:schemas-microsoft-com:vml" Requires="v">
                  <p:oleObj spid="_x0000_s41991" name="方程式" r:id="rId14" imgW="1447560" imgH="266400" progId="Equation.3">
                    <p:embed/>
                  </p:oleObj>
                </mc:Choice>
                <mc:Fallback>
                  <p:oleObj name="方程式" r:id="rId14" imgW="1447560" imgH="266400" progId="Equation.3">
                    <p:embed/>
                    <p:pic>
                      <p:nvPicPr>
                        <p:cNvPr id="20" name="Object 12"/>
                        <p:cNvPicPr>
                          <a:picLocks noChangeAspect="1" noChangeArrowheads="1"/>
                        </p:cNvPicPr>
                        <p:nvPr/>
                      </p:nvPicPr>
                      <p:blipFill>
                        <a:blip r:embed="rId15"/>
                        <a:srcRect/>
                        <a:stretch>
                          <a:fillRect/>
                        </a:stretch>
                      </p:blipFill>
                      <p:spPr bwMode="auto">
                        <a:xfrm>
                          <a:off x="4314612" y="5359925"/>
                          <a:ext cx="4030662" cy="736600"/>
                        </a:xfrm>
                        <a:prstGeom prst="rect">
                          <a:avLst/>
                        </a:prstGeom>
                        <a:noFill/>
                        <a:extLst/>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L2 regularization:</a:t>
              </a:r>
              <a:endParaRPr lang="zh-TW" altLang="en-US" sz="2400" dirty="0">
                <a:solidFill>
                  <a:srgbClr val="0000FF"/>
                </a:solidFill>
              </a:endParaRPr>
            </a:p>
          </p:txBody>
        </p:sp>
      </p:grpSp>
    </p:spTree>
    <p:extLst>
      <p:ext uri="{BB962C8B-B14F-4D97-AF65-F5344CB8AC3E}">
        <p14:creationId xmlns:p14="http://schemas.microsoft.com/office/powerpoint/2010/main" val="38197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P spid="32" grpId="0"/>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a:t>
            </a:r>
            <a:endParaRPr lang="zh-TW" altLang="en-US" dirty="0"/>
          </a:p>
        </p:txBody>
      </p:sp>
      <p:sp>
        <p:nvSpPr>
          <p:cNvPr id="3" name="內容版面配置區 2"/>
          <p:cNvSpPr>
            <a:spLocks noGrp="1"/>
          </p:cNvSpPr>
          <p:nvPr>
            <p:ph idx="1"/>
          </p:nvPr>
        </p:nvSpPr>
        <p:spPr/>
        <p:txBody>
          <a:bodyPr/>
          <a:lstStyle/>
          <a:p>
            <a:r>
              <a:rPr lang="en-US" altLang="zh-TW" dirty="0"/>
              <a:t>New loss function to be minimized</a:t>
            </a:r>
          </a:p>
        </p:txBody>
      </p:sp>
      <p:graphicFrame>
        <p:nvGraphicFramePr>
          <p:cNvPr id="19" name="Object 12"/>
          <p:cNvGraphicFramePr>
            <a:graphicFrameLocks noChangeAspect="1"/>
          </p:cNvGraphicFramePr>
          <p:nvPr>
            <p:extLst/>
          </p:nvPr>
        </p:nvGraphicFramePr>
        <p:xfrm>
          <a:off x="6291628" y="2402238"/>
          <a:ext cx="3570288" cy="1084263"/>
        </p:xfrm>
        <a:graphic>
          <a:graphicData uri="http://schemas.openxmlformats.org/presentationml/2006/ole">
            <mc:AlternateContent xmlns:mc="http://schemas.openxmlformats.org/markup-compatibility/2006">
              <mc:Choice xmlns:v="urn:schemas-microsoft-com:vml" Requires="v">
                <p:oleObj spid="_x0000_s43010" name="方程式" r:id="rId4" imgW="1282680" imgH="393480" progId="Equation.3">
                  <p:embed/>
                </p:oleObj>
              </mc:Choice>
              <mc:Fallback>
                <p:oleObj name="方程式" r:id="rId4" imgW="1282680" imgH="393480" progId="Equation.3">
                  <p:embed/>
                  <p:pic>
                    <p:nvPicPr>
                      <p:cNvPr id="19" name="Object 12"/>
                      <p:cNvPicPr>
                        <a:picLocks noChangeAspect="1" noChangeArrowheads="1"/>
                      </p:cNvPicPr>
                      <p:nvPr/>
                    </p:nvPicPr>
                    <p:blipFill>
                      <a:blip r:embed="rId5"/>
                      <a:srcRect/>
                      <a:stretch>
                        <a:fillRect/>
                      </a:stretch>
                    </p:blipFill>
                    <p:spPr bwMode="auto">
                      <a:xfrm>
                        <a:off x="6291628" y="2402238"/>
                        <a:ext cx="3570288" cy="1084263"/>
                      </a:xfrm>
                      <a:prstGeom prst="rect">
                        <a:avLst/>
                      </a:prstGeom>
                      <a:noFill/>
                      <a:extLst/>
                    </p:spPr>
                  </p:pic>
                </p:oleObj>
              </mc:Fallback>
            </mc:AlternateContent>
          </a:graphicData>
        </a:graphic>
      </p:graphicFrame>
      <p:sp>
        <p:nvSpPr>
          <p:cNvPr id="21" name="文字方塊 20"/>
          <p:cNvSpPr txBox="1"/>
          <p:nvPr/>
        </p:nvSpPr>
        <p:spPr>
          <a:xfrm>
            <a:off x="1951403" y="3338602"/>
            <a:ext cx="1644008" cy="523220"/>
          </a:xfrm>
          <a:prstGeom prst="rect">
            <a:avLst/>
          </a:prstGeom>
          <a:noFill/>
        </p:spPr>
        <p:txBody>
          <a:bodyPr wrap="square" rtlCol="0">
            <a:spAutoFit/>
          </a:bodyPr>
          <a:lstStyle/>
          <a:p>
            <a:r>
              <a:rPr lang="en-US" altLang="zh-TW" sz="2800" dirty="0"/>
              <a:t>Update:</a:t>
            </a:r>
            <a:endParaRPr lang="zh-TW" altLang="en-US" sz="2800" dirty="0"/>
          </a:p>
        </p:txBody>
      </p:sp>
      <p:graphicFrame>
        <p:nvGraphicFramePr>
          <p:cNvPr id="22" name="Object 12"/>
          <p:cNvGraphicFramePr>
            <a:graphicFrameLocks noChangeAspect="1"/>
          </p:cNvGraphicFramePr>
          <p:nvPr>
            <p:extLst/>
          </p:nvPr>
        </p:nvGraphicFramePr>
        <p:xfrm>
          <a:off x="2748006" y="3653423"/>
          <a:ext cx="3111500" cy="1085850"/>
        </p:xfrm>
        <a:graphic>
          <a:graphicData uri="http://schemas.openxmlformats.org/presentationml/2006/ole">
            <mc:AlternateContent xmlns:mc="http://schemas.openxmlformats.org/markup-compatibility/2006">
              <mc:Choice xmlns:v="urn:schemas-microsoft-com:vml" Requires="v">
                <p:oleObj spid="_x0000_s43011" name="方程式" r:id="rId6" imgW="1117440" imgH="393480" progId="Equation.3">
                  <p:embed/>
                </p:oleObj>
              </mc:Choice>
              <mc:Fallback>
                <p:oleObj name="方程式" r:id="rId6" imgW="1117440" imgH="393480" progId="Equation.3">
                  <p:embed/>
                  <p:pic>
                    <p:nvPicPr>
                      <p:cNvPr id="22" name="Object 12"/>
                      <p:cNvPicPr>
                        <a:picLocks noChangeAspect="1" noChangeArrowheads="1"/>
                      </p:cNvPicPr>
                      <p:nvPr/>
                    </p:nvPicPr>
                    <p:blipFill>
                      <a:blip r:embed="rId7"/>
                      <a:srcRect/>
                      <a:stretch>
                        <a:fillRect/>
                      </a:stretch>
                    </p:blipFill>
                    <p:spPr bwMode="auto">
                      <a:xfrm>
                        <a:off x="2748006" y="3653423"/>
                        <a:ext cx="3111500" cy="108585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5915069" y="3636477"/>
          <a:ext cx="4384675" cy="1190625"/>
        </p:xfrm>
        <a:graphic>
          <a:graphicData uri="http://schemas.openxmlformats.org/presentationml/2006/ole">
            <mc:AlternateContent xmlns:mc="http://schemas.openxmlformats.org/markup-compatibility/2006">
              <mc:Choice xmlns:v="urn:schemas-microsoft-com:vml" Requires="v">
                <p:oleObj spid="_x0000_s43012" name="方程式" r:id="rId8" imgW="1574640" imgH="431640" progId="Equation.3">
                  <p:embed/>
                </p:oleObj>
              </mc:Choice>
              <mc:Fallback>
                <p:oleObj name="方程式" r:id="rId8" imgW="1574640" imgH="431640" progId="Equation.3">
                  <p:embed/>
                  <p:pic>
                    <p:nvPicPr>
                      <p:cNvPr id="25" name="Object 12"/>
                      <p:cNvPicPr>
                        <a:picLocks noChangeAspect="1" noChangeArrowheads="1"/>
                      </p:cNvPicPr>
                      <p:nvPr/>
                    </p:nvPicPr>
                    <p:blipFill>
                      <a:blip r:embed="rId9"/>
                      <a:srcRect/>
                      <a:stretch>
                        <a:fillRect/>
                      </a:stretch>
                    </p:blipFill>
                    <p:spPr bwMode="auto">
                      <a:xfrm>
                        <a:off x="5915069" y="3636477"/>
                        <a:ext cx="4384675" cy="1190625"/>
                      </a:xfrm>
                      <a:prstGeom prst="rect">
                        <a:avLst/>
                      </a:prstGeom>
                      <a:noFill/>
                      <a:extLst/>
                    </p:spPr>
                  </p:pic>
                </p:oleObj>
              </mc:Fallback>
            </mc:AlternateContent>
          </a:graphicData>
        </a:graphic>
      </p:graphicFrame>
      <p:graphicFrame>
        <p:nvGraphicFramePr>
          <p:cNvPr id="26" name="Object 12"/>
          <p:cNvGraphicFramePr>
            <a:graphicFrameLocks noChangeAspect="1"/>
          </p:cNvGraphicFramePr>
          <p:nvPr>
            <p:extLst/>
          </p:nvPr>
        </p:nvGraphicFramePr>
        <p:xfrm>
          <a:off x="2697132" y="4592414"/>
          <a:ext cx="4241800" cy="1085850"/>
        </p:xfrm>
        <a:graphic>
          <a:graphicData uri="http://schemas.openxmlformats.org/presentationml/2006/ole">
            <mc:AlternateContent xmlns:mc="http://schemas.openxmlformats.org/markup-compatibility/2006">
              <mc:Choice xmlns:v="urn:schemas-microsoft-com:vml" Requires="v">
                <p:oleObj spid="_x0000_s43013" name="方程式" r:id="rId10" imgW="1523880" imgH="393480" progId="Equation.3">
                  <p:embed/>
                </p:oleObj>
              </mc:Choice>
              <mc:Fallback>
                <p:oleObj name="方程式" r:id="rId10" imgW="1523880" imgH="393480" progId="Equation.3">
                  <p:embed/>
                  <p:pic>
                    <p:nvPicPr>
                      <p:cNvPr id="26" name="Object 12"/>
                      <p:cNvPicPr>
                        <a:picLocks noChangeAspect="1" noChangeArrowheads="1"/>
                      </p:cNvPicPr>
                      <p:nvPr/>
                    </p:nvPicPr>
                    <p:blipFill>
                      <a:blip r:embed="rId11"/>
                      <a:srcRect/>
                      <a:stretch>
                        <a:fillRect/>
                      </a:stretch>
                    </p:blipFill>
                    <p:spPr bwMode="auto">
                      <a:xfrm>
                        <a:off x="2697132" y="4592414"/>
                        <a:ext cx="4241800" cy="1085850"/>
                      </a:xfrm>
                      <a:prstGeom prst="rect">
                        <a:avLst/>
                      </a:prstGeom>
                      <a:noFill/>
                      <a:extLst/>
                    </p:spPr>
                  </p:pic>
                </p:oleObj>
              </mc:Fallback>
            </mc:AlternateContent>
          </a:graphicData>
        </a:graphic>
      </p:graphicFrame>
      <p:cxnSp>
        <p:nvCxnSpPr>
          <p:cNvPr id="30" name="直線接點 29"/>
          <p:cNvCxnSpPr/>
          <p:nvPr/>
        </p:nvCxnSpPr>
        <p:spPr>
          <a:xfrm>
            <a:off x="5073716" y="5377471"/>
            <a:ext cx="1865217"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2" name="文字方塊 31"/>
          <p:cNvSpPr txBox="1"/>
          <p:nvPr/>
        </p:nvSpPr>
        <p:spPr>
          <a:xfrm>
            <a:off x="6972951" y="4903093"/>
            <a:ext cx="2268909" cy="523220"/>
          </a:xfrm>
          <a:prstGeom prst="rect">
            <a:avLst/>
          </a:prstGeom>
          <a:noFill/>
        </p:spPr>
        <p:txBody>
          <a:bodyPr wrap="square" rtlCol="0">
            <a:spAutoFit/>
          </a:bodyPr>
          <a:lstStyle/>
          <a:p>
            <a:pPr algn="ctr"/>
            <a:r>
              <a:rPr lang="en-US" altLang="zh-TW" sz="2800" dirty="0">
                <a:solidFill>
                  <a:srgbClr val="0000FF"/>
                </a:solidFill>
              </a:rPr>
              <a:t>Always delete</a:t>
            </a:r>
            <a:endParaRPr lang="zh-TW" altLang="en-US" sz="2800" dirty="0">
              <a:solidFill>
                <a:srgbClr val="0000FF"/>
              </a:solidFill>
            </a:endParaRPr>
          </a:p>
        </p:txBody>
      </p:sp>
      <p:graphicFrame>
        <p:nvGraphicFramePr>
          <p:cNvPr id="27" name="Object 12"/>
          <p:cNvGraphicFramePr>
            <a:graphicFrameLocks noChangeAspect="1"/>
          </p:cNvGraphicFramePr>
          <p:nvPr>
            <p:extLst/>
          </p:nvPr>
        </p:nvGraphicFramePr>
        <p:xfrm>
          <a:off x="1999501" y="2425200"/>
          <a:ext cx="3744913" cy="1085850"/>
        </p:xfrm>
        <a:graphic>
          <a:graphicData uri="http://schemas.openxmlformats.org/presentationml/2006/ole">
            <mc:AlternateContent xmlns:mc="http://schemas.openxmlformats.org/markup-compatibility/2006">
              <mc:Choice xmlns:v="urn:schemas-microsoft-com:vml" Requires="v">
                <p:oleObj spid="_x0000_s43014" name="方程式" r:id="rId12" imgW="1346040" imgH="393480" progId="Equation.3">
                  <p:embed/>
                </p:oleObj>
              </mc:Choice>
              <mc:Fallback>
                <p:oleObj name="方程式" r:id="rId12" imgW="1346040" imgH="393480" progId="Equation.3">
                  <p:embed/>
                  <p:pic>
                    <p:nvPicPr>
                      <p:cNvPr id="27" name="Object 12"/>
                      <p:cNvPicPr>
                        <a:picLocks noChangeAspect="1" noChangeArrowheads="1"/>
                      </p:cNvPicPr>
                      <p:nvPr/>
                    </p:nvPicPr>
                    <p:blipFill>
                      <a:blip r:embed="rId13"/>
                      <a:srcRect/>
                      <a:stretch>
                        <a:fillRect/>
                      </a:stretch>
                    </p:blipFill>
                    <p:spPr bwMode="auto">
                      <a:xfrm>
                        <a:off x="1999501" y="2425200"/>
                        <a:ext cx="3744913" cy="1085850"/>
                      </a:xfrm>
                      <a:prstGeom prst="rect">
                        <a:avLst/>
                      </a:prstGeom>
                      <a:noFill/>
                      <a:extLst/>
                    </p:spPr>
                  </p:pic>
                </p:oleObj>
              </mc:Fallback>
            </mc:AlternateContent>
          </a:graphicData>
        </a:graphic>
      </p:graphicFrame>
      <p:grpSp>
        <p:nvGrpSpPr>
          <p:cNvPr id="6" name="群組 5"/>
          <p:cNvGrpSpPr/>
          <p:nvPr/>
        </p:nvGrpSpPr>
        <p:grpSpPr>
          <a:xfrm>
            <a:off x="6100811" y="360562"/>
            <a:ext cx="3777730" cy="1131689"/>
            <a:chOff x="4305135" y="4947373"/>
            <a:chExt cx="3777730" cy="1131689"/>
          </a:xfrm>
        </p:grpSpPr>
        <p:graphicFrame>
          <p:nvGraphicFramePr>
            <p:cNvPr id="20" name="Object 12"/>
            <p:cNvGraphicFramePr>
              <a:graphicFrameLocks noChangeAspect="1"/>
            </p:cNvGraphicFramePr>
            <p:nvPr>
              <p:extLst/>
            </p:nvPr>
          </p:nvGraphicFramePr>
          <p:xfrm>
            <a:off x="4649574" y="5377387"/>
            <a:ext cx="3357563" cy="701675"/>
          </p:xfrm>
          <a:graphic>
            <a:graphicData uri="http://schemas.openxmlformats.org/presentationml/2006/ole">
              <mc:AlternateContent xmlns:mc="http://schemas.openxmlformats.org/markup-compatibility/2006">
                <mc:Choice xmlns:v="urn:schemas-microsoft-com:vml" Requires="v">
                  <p:oleObj spid="_x0000_s43015" name="方程式" r:id="rId14" imgW="1206360" imgH="253800" progId="Equation.3">
                    <p:embed/>
                  </p:oleObj>
                </mc:Choice>
                <mc:Fallback>
                  <p:oleObj name="方程式" r:id="rId14" imgW="1206360" imgH="253800" progId="Equation.3">
                    <p:embed/>
                    <p:pic>
                      <p:nvPicPr>
                        <p:cNvPr id="20" name="Object 12"/>
                        <p:cNvPicPr>
                          <a:picLocks noChangeAspect="1" noChangeArrowheads="1"/>
                        </p:cNvPicPr>
                        <p:nvPr/>
                      </p:nvPicPr>
                      <p:blipFill>
                        <a:blip r:embed="rId15"/>
                        <a:srcRect/>
                        <a:stretch>
                          <a:fillRect/>
                        </a:stretch>
                      </p:blipFill>
                      <p:spPr bwMode="auto">
                        <a:xfrm>
                          <a:off x="4649574" y="5377387"/>
                          <a:ext cx="3357563" cy="701675"/>
                        </a:xfrm>
                        <a:prstGeom prst="rect">
                          <a:avLst/>
                        </a:prstGeom>
                        <a:noFill/>
                        <a:extLst/>
                      </p:spPr>
                    </p:pic>
                  </p:oleObj>
                </mc:Fallback>
              </mc:AlternateContent>
            </a:graphicData>
          </a:graphic>
        </p:graphicFrame>
        <p:sp>
          <p:nvSpPr>
            <p:cNvPr id="24" name="文字方塊 23"/>
            <p:cNvSpPr txBox="1"/>
            <p:nvPr/>
          </p:nvSpPr>
          <p:spPr>
            <a:xfrm>
              <a:off x="4305135" y="4947373"/>
              <a:ext cx="3777730" cy="461665"/>
            </a:xfrm>
            <a:prstGeom prst="rect">
              <a:avLst/>
            </a:prstGeom>
            <a:noFill/>
          </p:spPr>
          <p:txBody>
            <a:bodyPr wrap="square" rtlCol="0">
              <a:spAutoFit/>
            </a:bodyPr>
            <a:lstStyle/>
            <a:p>
              <a:r>
                <a:rPr lang="en-US" altLang="zh-TW" sz="2400" dirty="0">
                  <a:solidFill>
                    <a:srgbClr val="0000FF"/>
                  </a:solidFill>
                </a:rPr>
                <a:t>L1 regularization:</a:t>
              </a:r>
              <a:endParaRPr lang="zh-TW" altLang="en-US" sz="2400" dirty="0">
                <a:solidFill>
                  <a:srgbClr val="0000FF"/>
                </a:solidFill>
              </a:endParaRPr>
            </a:p>
          </p:txBody>
        </p:sp>
      </p:grpSp>
      <p:graphicFrame>
        <p:nvGraphicFramePr>
          <p:cNvPr id="23" name="Object 12"/>
          <p:cNvGraphicFramePr>
            <a:graphicFrameLocks noChangeAspect="1"/>
          </p:cNvGraphicFramePr>
          <p:nvPr>
            <p:extLst/>
          </p:nvPr>
        </p:nvGraphicFramePr>
        <p:xfrm>
          <a:off x="2697133" y="5512814"/>
          <a:ext cx="3322637" cy="1085850"/>
        </p:xfrm>
        <a:graphic>
          <a:graphicData uri="http://schemas.openxmlformats.org/presentationml/2006/ole">
            <mc:AlternateContent xmlns:mc="http://schemas.openxmlformats.org/markup-compatibility/2006">
              <mc:Choice xmlns:v="urn:schemas-microsoft-com:vml" Requires="v">
                <p:oleObj spid="_x0000_s43016" name="方程式" r:id="rId16" imgW="1193760" imgH="393480" progId="Equation.3">
                  <p:embed/>
                </p:oleObj>
              </mc:Choice>
              <mc:Fallback>
                <p:oleObj name="方程式" r:id="rId16" imgW="1193760" imgH="393480" progId="Equation.3">
                  <p:embed/>
                  <p:pic>
                    <p:nvPicPr>
                      <p:cNvPr id="23" name="Object 12"/>
                      <p:cNvPicPr>
                        <a:picLocks noChangeAspect="1" noChangeArrowheads="1"/>
                      </p:cNvPicPr>
                      <p:nvPr/>
                    </p:nvPicPr>
                    <p:blipFill>
                      <a:blip r:embed="rId17"/>
                      <a:srcRect/>
                      <a:stretch>
                        <a:fillRect/>
                      </a:stretch>
                    </p:blipFill>
                    <p:spPr bwMode="auto">
                      <a:xfrm>
                        <a:off x="2697133" y="5512814"/>
                        <a:ext cx="3322637" cy="1085850"/>
                      </a:xfrm>
                      <a:prstGeom prst="rect">
                        <a:avLst/>
                      </a:prstGeom>
                      <a:noFill/>
                      <a:extLst/>
                    </p:spPr>
                  </p:pic>
                </p:oleObj>
              </mc:Fallback>
            </mc:AlternateContent>
          </a:graphicData>
        </a:graphic>
      </p:graphicFrame>
      <p:sp>
        <p:nvSpPr>
          <p:cNvPr id="8" name="文字方塊 7"/>
          <p:cNvSpPr txBox="1"/>
          <p:nvPr/>
        </p:nvSpPr>
        <p:spPr>
          <a:xfrm>
            <a:off x="6151245" y="5715074"/>
            <a:ext cx="1662155" cy="523220"/>
          </a:xfrm>
          <a:prstGeom prst="rect">
            <a:avLst/>
          </a:prstGeom>
          <a:noFill/>
        </p:spPr>
        <p:txBody>
          <a:bodyPr wrap="square" rtlCol="0">
            <a:spAutoFit/>
          </a:bodyPr>
          <a:lstStyle/>
          <a:p>
            <a:r>
              <a:rPr lang="en-US" altLang="zh-TW" sz="2800" dirty="0">
                <a:solidFill>
                  <a:srgbClr val="FF0000"/>
                </a:solidFill>
              </a:rPr>
              <a:t>…… L2</a:t>
            </a:r>
            <a:endParaRPr lang="zh-TW" altLang="en-US" sz="2800" dirty="0">
              <a:solidFill>
                <a:srgbClr val="FF0000"/>
              </a:solidFill>
            </a:endParaRPr>
          </a:p>
        </p:txBody>
      </p:sp>
    </p:spTree>
    <p:extLst>
      <p:ext uri="{BB962C8B-B14F-4D97-AF65-F5344CB8AC3E}">
        <p14:creationId xmlns:p14="http://schemas.microsoft.com/office/powerpoint/2010/main" val="372670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Regularization - Weight Decay</a:t>
            </a:r>
            <a:endParaRPr lang="zh-TW" altLang="en-US" dirty="0"/>
          </a:p>
        </p:txBody>
      </p:sp>
      <p:sp>
        <p:nvSpPr>
          <p:cNvPr id="3" name="內容版面配置區 2"/>
          <p:cNvSpPr>
            <a:spLocks noGrp="1"/>
          </p:cNvSpPr>
          <p:nvPr>
            <p:ph idx="1"/>
          </p:nvPr>
        </p:nvSpPr>
        <p:spPr/>
        <p:txBody>
          <a:bodyPr/>
          <a:lstStyle/>
          <a:p>
            <a:r>
              <a:rPr lang="en-US" altLang="zh-TW" dirty="0"/>
              <a:t>Our brain prunes out the useless link between neurons.</a:t>
            </a:r>
            <a:endParaRPr lang="zh-TW" altLang="en-US" dirty="0"/>
          </a:p>
        </p:txBody>
      </p:sp>
      <p:pic>
        <p:nvPicPr>
          <p:cNvPr id="46082" name="Picture 2" descr="http://www.3kirikou.org/manager/upload/day_140203/2014020323083751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858" y="2467367"/>
            <a:ext cx="4596493" cy="411058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369004" y="5222857"/>
            <a:ext cx="7670346"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Doing the same thing to machine’s brain improves the performance.</a:t>
            </a:r>
            <a:endParaRPr lang="zh-TW" altLang="en-US" sz="2800" dirty="0"/>
          </a:p>
        </p:txBody>
      </p:sp>
    </p:spTree>
    <p:extLst>
      <p:ext uri="{BB962C8B-B14F-4D97-AF65-F5344CB8AC3E}">
        <p14:creationId xmlns:p14="http://schemas.microsoft.com/office/powerpoint/2010/main" val="323001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80343" y="4164592"/>
            <a:ext cx="4247324" cy="19013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2"/>
          <a:stretch>
            <a:fillRect/>
          </a:stretch>
        </p:blipFill>
        <p:spPr>
          <a:xfrm>
            <a:off x="8420712" y="147047"/>
            <a:ext cx="728093" cy="686595"/>
          </a:xfrm>
          <a:prstGeom prst="rect">
            <a:avLst/>
          </a:prstGeom>
        </p:spPr>
      </p:pic>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31" name="矩形 30"/>
          <p:cNvSpPr/>
          <p:nvPr/>
        </p:nvSpPr>
        <p:spPr>
          <a:xfrm>
            <a:off x="7388243" y="3735832"/>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
        <p:nvSpPr>
          <p:cNvPr id="32" name="矩形 31"/>
          <p:cNvSpPr/>
          <p:nvPr/>
        </p:nvSpPr>
        <p:spPr>
          <a:xfrm>
            <a:off x="7388243" y="1567416"/>
            <a:ext cx="2829814" cy="147779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7" name="內容版面配置區 3"/>
          <p:cNvGraphicFramePr>
            <a:graphicFrameLocks noGrp="1"/>
          </p:cNvGraphicFramePr>
          <p:nvPr>
            <p:ph idx="1"/>
            <p:extLst/>
          </p:nvPr>
        </p:nvGraphicFramePr>
        <p:xfrm>
          <a:off x="2479803" y="2939608"/>
          <a:ext cx="40462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向右箭號 10"/>
          <p:cNvSpPr/>
          <p:nvPr/>
        </p:nvSpPr>
        <p:spPr>
          <a:xfrm flipH="1">
            <a:off x="6620245" y="4295429"/>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17" name="矩形 16"/>
          <p:cNvSpPr/>
          <p:nvPr/>
        </p:nvSpPr>
        <p:spPr>
          <a:xfrm>
            <a:off x="2385537" y="1235377"/>
            <a:ext cx="4247324" cy="280392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graphicFrame>
        <p:nvGraphicFramePr>
          <p:cNvPr id="18" name="內容版面配置區 3"/>
          <p:cNvGraphicFramePr>
            <a:graphicFrameLocks/>
          </p:cNvGraphicFramePr>
          <p:nvPr>
            <p:extLst/>
          </p:nvPr>
        </p:nvGraphicFramePr>
        <p:xfrm>
          <a:off x="2478888" y="467405"/>
          <a:ext cx="4046206"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向右箭號 10"/>
          <p:cNvSpPr/>
          <p:nvPr/>
        </p:nvSpPr>
        <p:spPr>
          <a:xfrm flipH="1">
            <a:off x="6608206" y="1958663"/>
            <a:ext cx="910243" cy="75041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2" name="矩形 1"/>
          <p:cNvSpPr/>
          <p:nvPr/>
        </p:nvSpPr>
        <p:spPr>
          <a:xfrm>
            <a:off x="2557030" y="3259788"/>
            <a:ext cx="3918951" cy="6541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7228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1968765"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3" name="橢圓 62"/>
          <p:cNvSpPr/>
          <p:nvPr/>
        </p:nvSpPr>
        <p:spPr>
          <a:xfrm>
            <a:off x="5419072" y="154011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橢圓 64"/>
          <p:cNvSpPr/>
          <p:nvPr/>
        </p:nvSpPr>
        <p:spPr>
          <a:xfrm>
            <a:off x="5419072" y="293918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0" name="直線單箭頭接點 69"/>
          <p:cNvCxnSpPr>
            <a:stCxn id="69" idx="3"/>
            <a:endCxn id="63" idx="2"/>
          </p:cNvCxnSpPr>
          <p:nvPr/>
        </p:nvCxnSpPr>
        <p:spPr>
          <a:xfrm>
            <a:off x="4160254"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9" idx="3"/>
            <a:endCxn id="65" idx="2"/>
          </p:cNvCxnSpPr>
          <p:nvPr/>
        </p:nvCxnSpPr>
        <p:spPr>
          <a:xfrm>
            <a:off x="4160254"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endCxn id="67" idx="2"/>
          </p:cNvCxnSpPr>
          <p:nvPr/>
        </p:nvCxnSpPr>
        <p:spPr>
          <a:xfrm flipV="1">
            <a:off x="7693769" y="24079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endCxn id="68" idx="2"/>
          </p:cNvCxnSpPr>
          <p:nvPr/>
        </p:nvCxnSpPr>
        <p:spPr>
          <a:xfrm>
            <a:off x="7693769" y="31941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67" idx="2"/>
          </p:cNvCxnSpPr>
          <p:nvPr/>
        </p:nvCxnSpPr>
        <p:spPr>
          <a:xfrm flipV="1">
            <a:off x="7693767" y="2407981"/>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8" idx="2"/>
          </p:cNvCxnSpPr>
          <p:nvPr/>
        </p:nvCxnSpPr>
        <p:spPr>
          <a:xfrm flipV="1">
            <a:off x="7693769" y="32469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86" idx="3"/>
            <a:endCxn id="63" idx="2"/>
          </p:cNvCxnSpPr>
          <p:nvPr/>
        </p:nvCxnSpPr>
        <p:spPr>
          <a:xfrm flipV="1">
            <a:off x="4160254" y="1795088"/>
            <a:ext cx="1258819" cy="6661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86" idx="3"/>
            <a:endCxn id="64" idx="2"/>
          </p:cNvCxnSpPr>
          <p:nvPr/>
        </p:nvCxnSpPr>
        <p:spPr>
          <a:xfrm>
            <a:off x="4160254"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86" idx="3"/>
            <a:endCxn id="65" idx="2"/>
          </p:cNvCxnSpPr>
          <p:nvPr/>
        </p:nvCxnSpPr>
        <p:spPr>
          <a:xfrm>
            <a:off x="4160254"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86" idx="3"/>
            <a:endCxn id="66" idx="2"/>
          </p:cNvCxnSpPr>
          <p:nvPr/>
        </p:nvCxnSpPr>
        <p:spPr>
          <a:xfrm>
            <a:off x="4160254"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3893919" y="23280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橢圓 88"/>
          <p:cNvSpPr/>
          <p:nvPr/>
        </p:nvSpPr>
        <p:spPr>
          <a:xfrm>
            <a:off x="7183813" y="290446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橢圓 89"/>
          <p:cNvSpPr/>
          <p:nvPr/>
        </p:nvSpPr>
        <p:spPr>
          <a:xfrm>
            <a:off x="7183813" y="360272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p:cNvSpPr/>
          <p:nvPr/>
        </p:nvSpPr>
        <p:spPr>
          <a:xfrm>
            <a:off x="3893919" y="30826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4" name="直線單箭頭接點 93"/>
          <p:cNvCxnSpPr>
            <a:stCxn id="91" idx="3"/>
            <a:endCxn id="66" idx="2"/>
          </p:cNvCxnSpPr>
          <p:nvPr/>
        </p:nvCxnSpPr>
        <p:spPr>
          <a:xfrm>
            <a:off x="4160254"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92" idx="3"/>
            <a:endCxn id="65" idx="2"/>
          </p:cNvCxnSpPr>
          <p:nvPr/>
        </p:nvCxnSpPr>
        <p:spPr>
          <a:xfrm flipV="1">
            <a:off x="4160254"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92" idx="3"/>
            <a:endCxn id="63" idx="2"/>
          </p:cNvCxnSpPr>
          <p:nvPr/>
        </p:nvCxnSpPr>
        <p:spPr>
          <a:xfrm flipV="1">
            <a:off x="4160254"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91" idx="3"/>
            <a:endCxn id="64" idx="2"/>
          </p:cNvCxnSpPr>
          <p:nvPr/>
        </p:nvCxnSpPr>
        <p:spPr>
          <a:xfrm flipV="1">
            <a:off x="4160254"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1" idx="3"/>
            <a:endCxn id="63" idx="2"/>
          </p:cNvCxnSpPr>
          <p:nvPr/>
        </p:nvCxnSpPr>
        <p:spPr>
          <a:xfrm flipV="1">
            <a:off x="4160254"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a:off x="5929027" y="1773463"/>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p:nvPr/>
        </p:nvCxnSpPr>
        <p:spPr>
          <a:xfrm>
            <a:off x="5929027"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5929027" y="17734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5929027"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a:off x="5929027" y="2461190"/>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5929027" y="2461190"/>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5929027" y="3215784"/>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5929027" y="3194160"/>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p:nvPr/>
        </p:nvCxnSpPr>
        <p:spPr>
          <a:xfrm flipV="1">
            <a:off x="5929027" y="2495906"/>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p:nvPr/>
        </p:nvCxnSpPr>
        <p:spPr>
          <a:xfrm flipV="1">
            <a:off x="5929027" y="17950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群組 126"/>
          <p:cNvGrpSpPr/>
          <p:nvPr/>
        </p:nvGrpSpPr>
        <p:grpSpPr>
          <a:xfrm>
            <a:off x="5489370" y="1600601"/>
            <a:ext cx="365326" cy="367349"/>
            <a:chOff x="-1866900" y="1906630"/>
            <a:chExt cx="365326" cy="367349"/>
          </a:xfrm>
        </p:grpSpPr>
        <p:cxnSp>
          <p:nvCxnSpPr>
            <p:cNvPr id="125" name="直線接點 12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線接點 12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8" name="群組 127"/>
          <p:cNvGrpSpPr/>
          <p:nvPr/>
        </p:nvGrpSpPr>
        <p:grpSpPr>
          <a:xfrm>
            <a:off x="5494602" y="3010486"/>
            <a:ext cx="365326" cy="367349"/>
            <a:chOff x="-1866900" y="1906630"/>
            <a:chExt cx="365326" cy="367349"/>
          </a:xfrm>
        </p:grpSpPr>
        <p:cxnSp>
          <p:nvCxnSpPr>
            <p:cNvPr id="129" name="直線接點 12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直線接點 12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1" name="群組 130"/>
          <p:cNvGrpSpPr/>
          <p:nvPr/>
        </p:nvGrpSpPr>
        <p:grpSpPr>
          <a:xfrm>
            <a:off x="7256127" y="2981603"/>
            <a:ext cx="365326" cy="367349"/>
            <a:chOff x="-1866900" y="1906630"/>
            <a:chExt cx="365326" cy="367349"/>
          </a:xfrm>
        </p:grpSpPr>
        <p:cxnSp>
          <p:nvCxnSpPr>
            <p:cNvPr id="132" name="直線接點 13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直線接點 13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4" name="群組 133"/>
          <p:cNvGrpSpPr/>
          <p:nvPr/>
        </p:nvGrpSpPr>
        <p:grpSpPr>
          <a:xfrm>
            <a:off x="7265551" y="3674024"/>
            <a:ext cx="365326" cy="367349"/>
            <a:chOff x="-1866900" y="1906630"/>
            <a:chExt cx="365326" cy="367349"/>
          </a:xfrm>
        </p:grpSpPr>
        <p:cxnSp>
          <p:nvCxnSpPr>
            <p:cNvPr id="135" name="直線接點 13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7" name="群組 136"/>
          <p:cNvGrpSpPr/>
          <p:nvPr/>
        </p:nvGrpSpPr>
        <p:grpSpPr>
          <a:xfrm>
            <a:off x="3840154" y="3023686"/>
            <a:ext cx="365326" cy="367349"/>
            <a:chOff x="-1866900" y="1906630"/>
            <a:chExt cx="365326" cy="367349"/>
          </a:xfrm>
        </p:grpSpPr>
        <p:cxnSp>
          <p:nvCxnSpPr>
            <p:cNvPr id="138" name="直線接點 13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直線接點 13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0" name="群組 139"/>
          <p:cNvGrpSpPr/>
          <p:nvPr/>
        </p:nvGrpSpPr>
        <p:grpSpPr>
          <a:xfrm>
            <a:off x="3863885" y="2294638"/>
            <a:ext cx="365326" cy="367349"/>
            <a:chOff x="-1866900" y="1906630"/>
            <a:chExt cx="365326" cy="367349"/>
          </a:xfrm>
        </p:grpSpPr>
        <p:cxnSp>
          <p:nvCxnSpPr>
            <p:cNvPr id="141" name="直線接點 140"/>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直線接點 141"/>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8" name="直線單箭頭接點 14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文字方塊 118"/>
          <p:cNvSpPr txBox="1"/>
          <p:nvPr/>
        </p:nvSpPr>
        <p:spPr>
          <a:xfrm>
            <a:off x="2439480" y="4260858"/>
            <a:ext cx="630828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20" name="文字方塊 119"/>
          <p:cNvSpPr txBox="1"/>
          <p:nvPr/>
        </p:nvSpPr>
        <p:spPr>
          <a:xfrm>
            <a:off x="2977030" y="4681574"/>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cxnSp>
        <p:nvCxnSpPr>
          <p:cNvPr id="93" name="直線單箭頭接點 92"/>
          <p:cNvCxnSpPr/>
          <p:nvPr/>
        </p:nvCxnSpPr>
        <p:spPr>
          <a:xfrm>
            <a:off x="4171694"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5940467" y="391272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1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3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34"/>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animBg="1"/>
      <p:bldP spid="65" grpId="0" animBg="1"/>
      <p:bldP spid="86" grpId="0" animBg="1"/>
      <p:bldP spid="89" grpId="0" animBg="1"/>
      <p:bldP spid="90" grpId="0" animBg="1"/>
      <p:bldP spid="91" grpId="0" animBg="1"/>
      <p:bldP spid="119" grpId="0"/>
      <p:bldP spid="12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sp>
        <p:nvSpPr>
          <p:cNvPr id="60" name="文字方塊 59"/>
          <p:cNvSpPr txBox="1"/>
          <p:nvPr/>
        </p:nvSpPr>
        <p:spPr>
          <a:xfrm>
            <a:off x="1968765"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Training:</a:t>
            </a:r>
            <a:endParaRPr lang="zh-TW" altLang="en-US" sz="2800" b="1" u="sng" dirty="0">
              <a:solidFill>
                <a:srgbClr val="0000FF"/>
              </a:solidFill>
            </a:endParaRPr>
          </a:p>
        </p:txBody>
      </p:sp>
      <p:sp>
        <p:nvSpPr>
          <p:cNvPr id="64" name="橢圓 63"/>
          <p:cNvSpPr/>
          <p:nvPr/>
        </p:nvSpPr>
        <p:spPr>
          <a:xfrm>
            <a:off x="5419072" y="224092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6" name="橢圓 65"/>
          <p:cNvSpPr/>
          <p:nvPr/>
        </p:nvSpPr>
        <p:spPr>
          <a:xfrm>
            <a:off x="5419072" y="3637437"/>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7" name="橢圓 66"/>
          <p:cNvSpPr/>
          <p:nvPr/>
        </p:nvSpPr>
        <p:spPr>
          <a:xfrm>
            <a:off x="8625753" y="215300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橢圓 67"/>
          <p:cNvSpPr/>
          <p:nvPr/>
        </p:nvSpPr>
        <p:spPr>
          <a:xfrm>
            <a:off x="8625753" y="29919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p:cNvSpPr/>
          <p:nvPr/>
        </p:nvSpPr>
        <p:spPr>
          <a:xfrm>
            <a:off x="3893919" y="16402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71" name="直線單箭頭接點 70"/>
          <p:cNvCxnSpPr>
            <a:stCxn id="69" idx="3"/>
            <a:endCxn id="64" idx="2"/>
          </p:cNvCxnSpPr>
          <p:nvPr/>
        </p:nvCxnSpPr>
        <p:spPr>
          <a:xfrm>
            <a:off x="4160254" y="17734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69" idx="3"/>
            <a:endCxn id="66" idx="2"/>
          </p:cNvCxnSpPr>
          <p:nvPr/>
        </p:nvCxnSpPr>
        <p:spPr>
          <a:xfrm>
            <a:off x="4160254" y="17734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endCxn id="67" idx="2"/>
          </p:cNvCxnSpPr>
          <p:nvPr/>
        </p:nvCxnSpPr>
        <p:spPr>
          <a:xfrm flipV="1">
            <a:off x="7693769" y="2407981"/>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67" idx="2"/>
          </p:cNvCxnSpPr>
          <p:nvPr/>
        </p:nvCxnSpPr>
        <p:spPr>
          <a:xfrm>
            <a:off x="7693767" y="17511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68" idx="2"/>
          </p:cNvCxnSpPr>
          <p:nvPr/>
        </p:nvCxnSpPr>
        <p:spPr>
          <a:xfrm>
            <a:off x="7693769" y="1795087"/>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8" idx="2"/>
          </p:cNvCxnSpPr>
          <p:nvPr/>
        </p:nvCxnSpPr>
        <p:spPr>
          <a:xfrm>
            <a:off x="7693767" y="25499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p:cNvSpPr/>
          <p:nvPr/>
        </p:nvSpPr>
        <p:spPr>
          <a:xfrm>
            <a:off x="7183813" y="150539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7183813" y="2206213"/>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p:cNvSpPr/>
          <p:nvPr/>
        </p:nvSpPr>
        <p:spPr>
          <a:xfrm>
            <a:off x="3893919" y="37620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3" name="直線單箭頭接點 92"/>
          <p:cNvCxnSpPr>
            <a:stCxn id="92" idx="3"/>
            <a:endCxn id="66" idx="2"/>
          </p:cNvCxnSpPr>
          <p:nvPr/>
        </p:nvCxnSpPr>
        <p:spPr>
          <a:xfrm flipV="1">
            <a:off x="4160254" y="3892414"/>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92" idx="3"/>
            <a:endCxn id="64" idx="2"/>
          </p:cNvCxnSpPr>
          <p:nvPr/>
        </p:nvCxnSpPr>
        <p:spPr>
          <a:xfrm flipV="1">
            <a:off x="4160254"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5929027" y="2461190"/>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929027" y="2495906"/>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p:nvPr/>
        </p:nvCxnSpPr>
        <p:spPr>
          <a:xfrm flipV="1">
            <a:off x="5929027" y="17950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p:nvPr/>
        </p:nvCxnSpPr>
        <p:spPr>
          <a:xfrm>
            <a:off x="9151474" y="2420552"/>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p:cNvCxnSpPr/>
          <p:nvPr/>
        </p:nvCxnSpPr>
        <p:spPr>
          <a:xfrm>
            <a:off x="9151474" y="3261429"/>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字方塊 116"/>
          <p:cNvSpPr txBox="1"/>
          <p:nvPr/>
        </p:nvSpPr>
        <p:spPr>
          <a:xfrm>
            <a:off x="2439480" y="4260858"/>
            <a:ext cx="618627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t>Each time before updating the parameters</a:t>
            </a:r>
          </a:p>
        </p:txBody>
      </p:sp>
      <p:sp>
        <p:nvSpPr>
          <p:cNvPr id="118" name="文字方塊 117"/>
          <p:cNvSpPr txBox="1"/>
          <p:nvPr/>
        </p:nvSpPr>
        <p:spPr>
          <a:xfrm>
            <a:off x="2977030" y="4681574"/>
            <a:ext cx="6424841"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Each neuron has p% to dropout</a:t>
            </a:r>
            <a:endParaRPr lang="zh-TW" altLang="en-US" sz="2400" dirty="0"/>
          </a:p>
        </p:txBody>
      </p:sp>
      <p:sp>
        <p:nvSpPr>
          <p:cNvPr id="120" name="文字方塊 119"/>
          <p:cNvSpPr txBox="1"/>
          <p:nvPr/>
        </p:nvSpPr>
        <p:spPr>
          <a:xfrm>
            <a:off x="2977029" y="5533749"/>
            <a:ext cx="6174444" cy="461665"/>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t>Using the new network for training</a:t>
            </a:r>
            <a:endParaRPr lang="zh-TW" altLang="en-US" sz="2400" dirty="0"/>
          </a:p>
        </p:txBody>
      </p:sp>
      <p:sp>
        <p:nvSpPr>
          <p:cNvPr id="122" name="向右箭號 121"/>
          <p:cNvSpPr/>
          <p:nvPr/>
        </p:nvSpPr>
        <p:spPr>
          <a:xfrm>
            <a:off x="3531857" y="5144311"/>
            <a:ext cx="629409" cy="375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文字方塊 122"/>
          <p:cNvSpPr txBox="1"/>
          <p:nvPr/>
        </p:nvSpPr>
        <p:spPr>
          <a:xfrm>
            <a:off x="4203981" y="5118024"/>
            <a:ext cx="5744228" cy="461665"/>
          </a:xfrm>
          <a:prstGeom prst="rect">
            <a:avLst/>
          </a:prstGeom>
          <a:noFill/>
        </p:spPr>
        <p:txBody>
          <a:bodyPr wrap="square" rtlCol="0">
            <a:spAutoFit/>
          </a:bodyPr>
          <a:lstStyle/>
          <a:p>
            <a:r>
              <a:rPr lang="en-US" altLang="zh-TW" sz="2400" b="1" dirty="0">
                <a:solidFill>
                  <a:srgbClr val="0000FF"/>
                </a:solidFill>
              </a:rPr>
              <a:t>The structure of the network is changed.</a:t>
            </a:r>
            <a:endParaRPr lang="zh-TW" altLang="en-US" sz="2400" b="1" dirty="0">
              <a:solidFill>
                <a:srgbClr val="0000FF"/>
              </a:solidFill>
            </a:endParaRPr>
          </a:p>
        </p:txBody>
      </p:sp>
      <p:cxnSp>
        <p:nvCxnSpPr>
          <p:cNvPr id="124" name="直線單箭頭接點 123"/>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948305" y="3626840"/>
            <a:ext cx="1677448" cy="461665"/>
          </a:xfrm>
          <a:prstGeom prst="rect">
            <a:avLst/>
          </a:prstGeom>
          <a:noFill/>
        </p:spPr>
        <p:txBody>
          <a:bodyPr wrap="square" rtlCol="0">
            <a:spAutoFit/>
          </a:bodyPr>
          <a:lstStyle/>
          <a:p>
            <a:pPr algn="ctr"/>
            <a:r>
              <a:rPr lang="en-US" altLang="zh-TW" sz="2400" dirty="0">
                <a:solidFill>
                  <a:srgbClr val="FF0000"/>
                </a:solidFill>
              </a:rPr>
              <a:t>Thinner!</a:t>
            </a:r>
            <a:endParaRPr lang="zh-TW" altLang="en-US" sz="2400" dirty="0">
              <a:solidFill>
                <a:srgbClr val="FF0000"/>
              </a:solidFill>
            </a:endParaRPr>
          </a:p>
        </p:txBody>
      </p:sp>
      <p:sp>
        <p:nvSpPr>
          <p:cNvPr id="40" name="文字方塊 39"/>
          <p:cNvSpPr txBox="1"/>
          <p:nvPr/>
        </p:nvSpPr>
        <p:spPr>
          <a:xfrm>
            <a:off x="2563816" y="6117021"/>
            <a:ext cx="706436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For each mini-batch, we resample the dropout neurons</a:t>
            </a:r>
          </a:p>
        </p:txBody>
      </p:sp>
    </p:spTree>
    <p:extLst>
      <p:ext uri="{BB962C8B-B14F-4D97-AF65-F5344CB8AC3E}">
        <p14:creationId xmlns:p14="http://schemas.microsoft.com/office/powerpoint/2010/main" val="300760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3" grpId="0"/>
      <p:bldP spid="4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a:t>
            </a:r>
            <a:endParaRPr lang="zh-TW" altLang="en-US" dirty="0"/>
          </a:p>
        </p:txBody>
      </p:sp>
      <p:grpSp>
        <p:nvGrpSpPr>
          <p:cNvPr id="111" name="群組 110"/>
          <p:cNvGrpSpPr/>
          <p:nvPr/>
        </p:nvGrpSpPr>
        <p:grpSpPr>
          <a:xfrm>
            <a:off x="3893918" y="1505395"/>
            <a:ext cx="5723548" cy="2641997"/>
            <a:chOff x="1904899" y="2535995"/>
            <a:chExt cx="5723548" cy="2641997"/>
          </a:xfrm>
        </p:grpSpPr>
        <p:sp>
          <p:nvSpPr>
            <p:cNvPr id="4" name="橢圓 3"/>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矩形 9"/>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1" name="直線單箭頭接點 10"/>
            <p:cNvCxnSpPr>
              <a:stCxn id="10" idx="3"/>
              <a:endCxn id="4"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10" idx="3"/>
              <a:endCxn id="5"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0" idx="3"/>
              <a:endCxn id="6"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0" idx="3"/>
              <a:endCxn id="7"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8"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8"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9"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8"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8"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27" idx="2"/>
              <a:endCxn id="4"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7" idx="3"/>
              <a:endCxn id="5"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7" idx="3"/>
              <a:endCxn id="6"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7" idx="3"/>
              <a:endCxn id="7"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橢圓 33"/>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6" name="矩形 55"/>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矩形 56"/>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6" name="直線單箭頭接點 65"/>
            <p:cNvCxnSpPr>
              <a:stCxn id="57" idx="3"/>
              <a:endCxn id="7"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a:endCxn id="7"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57" idx="3"/>
              <a:endCxn id="6"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7" idx="3"/>
              <a:endCxn id="5"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7" idx="3"/>
              <a:endCxn id="4"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6" idx="3"/>
              <a:endCxn id="5"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3"/>
              <a:endCxn id="4"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1" name="直線單箭頭接點 120"/>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5" idx="6"/>
            <a:endCxn id="34"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1968765" y="1500571"/>
            <a:ext cx="2321169" cy="523220"/>
          </a:xfrm>
          <a:prstGeom prst="rect">
            <a:avLst/>
          </a:prstGeom>
          <a:noFill/>
          <a:ln w="76200">
            <a:noFill/>
          </a:ln>
        </p:spPr>
        <p:txBody>
          <a:bodyPr wrap="square" rtlCol="0">
            <a:spAutoFit/>
          </a:bodyPr>
          <a:lstStyle/>
          <a:p>
            <a:r>
              <a:rPr lang="en-US" altLang="zh-TW" sz="2800" b="1" u="sng" dirty="0">
                <a:solidFill>
                  <a:srgbClr val="0000FF"/>
                </a:solidFill>
              </a:rPr>
              <a:t>Testing:</a:t>
            </a:r>
            <a:endParaRPr lang="zh-TW" altLang="en-US" sz="2800" b="1" u="sng" dirty="0">
              <a:solidFill>
                <a:srgbClr val="0000FF"/>
              </a:solidFill>
            </a:endParaRPr>
          </a:p>
        </p:txBody>
      </p:sp>
      <p:sp>
        <p:nvSpPr>
          <p:cNvPr id="71" name="文字方塊 70"/>
          <p:cNvSpPr txBox="1"/>
          <p:nvPr/>
        </p:nvSpPr>
        <p:spPr>
          <a:xfrm>
            <a:off x="2209379" y="4278038"/>
            <a:ext cx="336907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solidFill>
                  <a:srgbClr val="FF0000"/>
                </a:solidFill>
              </a:rPr>
              <a:t>No dropout</a:t>
            </a:r>
          </a:p>
        </p:txBody>
      </p:sp>
      <p:sp>
        <p:nvSpPr>
          <p:cNvPr id="73" name="文字方塊 72"/>
          <p:cNvSpPr txBox="1"/>
          <p:nvPr/>
        </p:nvSpPr>
        <p:spPr>
          <a:xfrm>
            <a:off x="2814209" y="4846912"/>
            <a:ext cx="5129842"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If the dropout rate at training is p%, all the weights times 1-p%</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77" name="文字方塊 76"/>
              <p:cNvSpPr txBox="1"/>
              <p:nvPr/>
            </p:nvSpPr>
            <p:spPr>
              <a:xfrm>
                <a:off x="2814210" y="5746510"/>
                <a:ext cx="7853791"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TW" sz="2400" dirty="0">
                    <a:solidFill>
                      <a:srgbClr val="0000FF"/>
                    </a:solidFill>
                  </a:rPr>
                  <a:t>Assume that the dropout rate is 50%. </a:t>
                </a:r>
              </a:p>
              <a:p>
                <a:r>
                  <a:rPr lang="en-US" altLang="zh-TW" sz="2400" dirty="0">
                    <a:solidFill>
                      <a:srgbClr val="0000FF"/>
                    </a:solidFill>
                  </a:rPr>
                  <a:t>     If a weight  </a:t>
                </a:r>
                <a14:m>
                  <m:oMath xmlns:m="http://schemas.openxmlformats.org/officeDocument/2006/math">
                    <m:r>
                      <m:rPr>
                        <m:sty m:val="p"/>
                      </m:rPr>
                      <a:rPr lang="en-US" altLang="zh-TW" sz="2400">
                        <a:solidFill>
                          <a:srgbClr val="0000FF"/>
                        </a:solidFill>
                        <a:latin typeface="Cambria Math" panose="02040503050406030204" pitchFamily="18" charset="0"/>
                      </a:rPr>
                      <m:t>w</m:t>
                    </m:r>
                    <m:r>
                      <a:rPr lang="en-US" altLang="zh-TW" sz="2400" i="1">
                        <a:solidFill>
                          <a:srgbClr val="0000FF"/>
                        </a:solidFill>
                        <a:latin typeface="Cambria Math" panose="02040503050406030204" pitchFamily="18" charset="0"/>
                      </a:rPr>
                      <m:t>=1</m:t>
                    </m:r>
                  </m:oMath>
                </a14:m>
                <a:r>
                  <a:rPr lang="zh-TW" altLang="en-US" sz="2400" dirty="0">
                    <a:solidFill>
                      <a:srgbClr val="0000FF"/>
                    </a:solidFill>
                  </a:rPr>
                  <a:t> </a:t>
                </a:r>
                <a:r>
                  <a:rPr lang="en-US" altLang="zh-TW" sz="2400" dirty="0">
                    <a:solidFill>
                      <a:srgbClr val="0000FF"/>
                    </a:solidFill>
                  </a:rPr>
                  <a:t>by training, set </a:t>
                </a:r>
                <a14:m>
                  <m:oMath xmlns:m="http://schemas.openxmlformats.org/officeDocument/2006/math">
                    <m:r>
                      <a:rPr lang="en-US" altLang="zh-TW" sz="2400" i="1">
                        <a:solidFill>
                          <a:srgbClr val="0000FF"/>
                        </a:solidFill>
                        <a:latin typeface="Cambria Math" panose="02040503050406030204" pitchFamily="18" charset="0"/>
                      </a:rPr>
                      <m:t>𝑤</m:t>
                    </m:r>
                    <m:r>
                      <a:rPr lang="en-US" altLang="zh-TW" sz="2400" i="1">
                        <a:solidFill>
                          <a:srgbClr val="0000FF"/>
                        </a:solidFill>
                        <a:latin typeface="Cambria Math" panose="02040503050406030204" pitchFamily="18" charset="0"/>
                      </a:rPr>
                      <m:t>=0.5</m:t>
                    </m:r>
                  </m:oMath>
                </a14:m>
                <a:r>
                  <a:rPr lang="zh-TW" altLang="en-US" sz="2400" dirty="0">
                    <a:solidFill>
                      <a:srgbClr val="0000FF"/>
                    </a:solidFill>
                  </a:rPr>
                  <a:t> </a:t>
                </a:r>
                <a:r>
                  <a:rPr lang="en-US" altLang="zh-TW" sz="2400" dirty="0">
                    <a:solidFill>
                      <a:srgbClr val="0000FF"/>
                    </a:solidFill>
                  </a:rPr>
                  <a:t>for testing.</a:t>
                </a:r>
                <a:endParaRPr lang="zh-TW" altLang="en-US" sz="2400" dirty="0">
                  <a:solidFill>
                    <a:srgbClr val="0000FF"/>
                  </a:solidFill>
                </a:endParaRPr>
              </a:p>
            </p:txBody>
          </p:sp>
        </mc:Choice>
        <mc:Fallback>
          <p:sp>
            <p:nvSpPr>
              <p:cNvPr id="77" name="文字方塊 76"/>
              <p:cNvSpPr txBox="1">
                <a:spLocks noRot="1" noChangeAspect="1" noMove="1" noResize="1" noEditPoints="1" noAdjustHandles="1" noChangeArrowheads="1" noChangeShapeType="1" noTextEdit="1"/>
              </p:cNvSpPr>
              <p:nvPr/>
            </p:nvSpPr>
            <p:spPr>
              <a:xfrm>
                <a:off x="2814210" y="5746510"/>
                <a:ext cx="7853791" cy="830997"/>
              </a:xfrm>
              <a:prstGeom prst="rect">
                <a:avLst/>
              </a:prstGeom>
              <a:blipFill>
                <a:blip r:embed="rId3"/>
                <a:stretch>
                  <a:fillRect l="-1087"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4601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7191496" y="3144381"/>
            <a:ext cx="2044281" cy="3044542"/>
          </a:xfrm>
          <a:prstGeom prst="rect">
            <a:avLst/>
          </a:prstGeom>
        </p:spPr>
      </p:pic>
      <p:sp>
        <p:nvSpPr>
          <p:cNvPr id="2" name="標題 1"/>
          <p:cNvSpPr>
            <a:spLocks noGrp="1"/>
          </p:cNvSpPr>
          <p:nvPr>
            <p:ph type="title"/>
          </p:nvPr>
        </p:nvSpPr>
        <p:spPr/>
        <p:txBody>
          <a:bodyPr/>
          <a:lstStyle/>
          <a:p>
            <a:r>
              <a:rPr lang="en-US" altLang="zh-TW" dirty="0"/>
              <a:t>Dropout</a:t>
            </a:r>
            <a:br>
              <a:rPr lang="en-US" altLang="zh-TW" dirty="0"/>
            </a:br>
            <a:r>
              <a:rPr lang="en-US" altLang="zh-TW" dirty="0"/>
              <a:t>- Intuitive Reason</a:t>
            </a:r>
            <a:endParaRPr lang="zh-TW" altLang="en-US" dirty="0"/>
          </a:p>
        </p:txBody>
      </p:sp>
      <p:sp>
        <p:nvSpPr>
          <p:cNvPr id="4" name="文字方塊 3"/>
          <p:cNvSpPr txBox="1"/>
          <p:nvPr/>
        </p:nvSpPr>
        <p:spPr>
          <a:xfrm>
            <a:off x="2561287" y="2882771"/>
            <a:ext cx="1485900" cy="523220"/>
          </a:xfrm>
          <a:prstGeom prst="rect">
            <a:avLst/>
          </a:prstGeom>
          <a:noFill/>
        </p:spPr>
        <p:txBody>
          <a:bodyPr wrap="square" rtlCol="0">
            <a:spAutoFit/>
          </a:bodyPr>
          <a:lstStyle/>
          <a:p>
            <a:pPr algn="ctr"/>
            <a:r>
              <a:rPr lang="en-US" altLang="zh-TW" sz="2800" b="1" i="1" u="sng" dirty="0">
                <a:solidFill>
                  <a:srgbClr val="0000FF"/>
                </a:solidFill>
              </a:rPr>
              <a:t>Training </a:t>
            </a:r>
            <a:endParaRPr lang="zh-TW" altLang="en-US" sz="2800" b="1" i="1" u="sng" dirty="0">
              <a:solidFill>
                <a:srgbClr val="0000FF"/>
              </a:solidFill>
            </a:endParaRPr>
          </a:p>
        </p:txBody>
      </p:sp>
      <p:sp>
        <p:nvSpPr>
          <p:cNvPr id="5" name="文字方塊 4"/>
          <p:cNvSpPr txBox="1"/>
          <p:nvPr/>
        </p:nvSpPr>
        <p:spPr>
          <a:xfrm>
            <a:off x="7453730" y="1740097"/>
            <a:ext cx="1485900" cy="523220"/>
          </a:xfrm>
          <a:prstGeom prst="rect">
            <a:avLst/>
          </a:prstGeom>
          <a:noFill/>
        </p:spPr>
        <p:txBody>
          <a:bodyPr wrap="square" rtlCol="0">
            <a:spAutoFit/>
          </a:bodyPr>
          <a:lstStyle/>
          <a:p>
            <a:pPr algn="ctr"/>
            <a:r>
              <a:rPr lang="en-US" altLang="zh-TW" sz="2800" b="1" i="1" u="sng" dirty="0">
                <a:solidFill>
                  <a:srgbClr val="0000FF"/>
                </a:solidFill>
              </a:rPr>
              <a:t>Testing</a:t>
            </a:r>
            <a:endParaRPr lang="zh-TW" altLang="en-US" sz="2800" b="1" i="1" u="sng" dirty="0">
              <a:solidFill>
                <a:srgbClr val="0000FF"/>
              </a:solidFill>
            </a:endParaRPr>
          </a:p>
        </p:txBody>
      </p:sp>
      <p:sp>
        <p:nvSpPr>
          <p:cNvPr id="6" name="文字方塊 5"/>
          <p:cNvSpPr txBox="1"/>
          <p:nvPr/>
        </p:nvSpPr>
        <p:spPr>
          <a:xfrm>
            <a:off x="2731150" y="3405992"/>
            <a:ext cx="3686175" cy="461665"/>
          </a:xfrm>
          <a:prstGeom prst="rect">
            <a:avLst/>
          </a:prstGeom>
          <a:noFill/>
        </p:spPr>
        <p:txBody>
          <a:bodyPr wrap="square" rtlCol="0">
            <a:spAutoFit/>
          </a:bodyPr>
          <a:lstStyle/>
          <a:p>
            <a:pPr algn="ctr"/>
            <a:r>
              <a:rPr lang="en-US" altLang="zh-TW" sz="2400" dirty="0"/>
              <a:t>Dropout (</a:t>
            </a:r>
            <a:r>
              <a:rPr lang="zh-TW" altLang="en-US" sz="2400" dirty="0"/>
              <a:t>腳上綁重物</a:t>
            </a:r>
            <a:r>
              <a:rPr lang="en-US" altLang="zh-TW" sz="2400" dirty="0"/>
              <a:t>)</a:t>
            </a:r>
            <a:endParaRPr lang="zh-TW" altLang="en-US" sz="2400" dirty="0"/>
          </a:p>
        </p:txBody>
      </p:sp>
      <p:sp>
        <p:nvSpPr>
          <p:cNvPr id="7" name="文字方塊 6"/>
          <p:cNvSpPr txBox="1"/>
          <p:nvPr/>
        </p:nvSpPr>
        <p:spPr>
          <a:xfrm>
            <a:off x="6101036" y="2261211"/>
            <a:ext cx="4191291" cy="830997"/>
          </a:xfrm>
          <a:prstGeom prst="rect">
            <a:avLst/>
          </a:prstGeom>
          <a:noFill/>
        </p:spPr>
        <p:txBody>
          <a:bodyPr wrap="square" rtlCol="0">
            <a:spAutoFit/>
          </a:bodyPr>
          <a:lstStyle/>
          <a:p>
            <a:pPr algn="ctr"/>
            <a:r>
              <a:rPr lang="en-US" altLang="zh-TW" sz="2400" dirty="0"/>
              <a:t>No dropout</a:t>
            </a:r>
          </a:p>
          <a:p>
            <a:pPr algn="ctr"/>
            <a:r>
              <a:rPr lang="en-US" altLang="zh-TW" sz="2400" dirty="0"/>
              <a:t>(</a:t>
            </a:r>
            <a:r>
              <a:rPr lang="zh-TW" altLang="en-US" sz="2400" dirty="0"/>
              <a:t>拿下重物後就變很強</a:t>
            </a:r>
            <a:r>
              <a:rPr lang="en-US" altLang="zh-TW" sz="2400" dirty="0"/>
              <a:t>)</a:t>
            </a:r>
            <a:endParaRPr lang="zh-TW" altLang="en-US" sz="2400" dirty="0"/>
          </a:p>
        </p:txBody>
      </p:sp>
      <p:pic>
        <p:nvPicPr>
          <p:cNvPr id="8" name="圖片 7"/>
          <p:cNvPicPr>
            <a:picLocks noChangeAspect="1"/>
          </p:cNvPicPr>
          <p:nvPr/>
        </p:nvPicPr>
        <p:blipFill>
          <a:blip r:embed="rId3"/>
          <a:stretch>
            <a:fillRect/>
          </a:stretch>
        </p:blipFill>
        <p:spPr>
          <a:xfrm>
            <a:off x="2815287" y="3972005"/>
            <a:ext cx="3517900" cy="2216919"/>
          </a:xfrm>
          <a:prstGeom prst="rect">
            <a:avLst/>
          </a:prstGeom>
        </p:spPr>
      </p:pic>
    </p:spTree>
    <p:extLst>
      <p:ext uri="{BB962C8B-B14F-4D97-AF65-F5344CB8AC3E}">
        <p14:creationId xmlns:p14="http://schemas.microsoft.com/office/powerpoint/2010/main" val="273843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grpSp>
        <p:nvGrpSpPr>
          <p:cNvPr id="4" name="群組 3"/>
          <p:cNvGrpSpPr/>
          <p:nvPr/>
        </p:nvGrpSpPr>
        <p:grpSpPr>
          <a:xfrm>
            <a:off x="3893918" y="1505395"/>
            <a:ext cx="5723548" cy="2641997"/>
            <a:chOff x="1904899" y="2535995"/>
            <a:chExt cx="5723548" cy="2641997"/>
          </a:xfrm>
        </p:grpSpPr>
        <p:sp>
          <p:nvSpPr>
            <p:cNvPr id="5" name="橢圓 4"/>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矩形 10"/>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 name="直線單箭頭接點 11"/>
            <p:cNvCxnSpPr>
              <a:stCxn id="11" idx="3"/>
              <a:endCxn id="5"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1" idx="3"/>
              <a:endCxn id="6"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1" idx="3"/>
              <a:endCxn id="7"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11" idx="3"/>
              <a:endCxn id="8"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endCxn id="9"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9"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10"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0"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9"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0"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9"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0"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28" idx="2"/>
              <a:endCxn id="5"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28" idx="3"/>
              <a:endCxn id="6"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28" idx="3"/>
              <a:endCxn id="7"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28" idx="3"/>
              <a:endCxn id="8"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9" name="橢圓 28"/>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橢圓 30"/>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 name="矩形 32"/>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4" name="矩形 33"/>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5" name="直線單箭頭接點 34"/>
            <p:cNvCxnSpPr>
              <a:stCxn id="34" idx="3"/>
              <a:endCxn id="8"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33" idx="3"/>
              <a:endCxn id="8"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4" idx="3"/>
              <a:endCxn id="7"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34" idx="3"/>
              <a:endCxn id="6"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34" idx="3"/>
              <a:endCxn id="5"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33" idx="3"/>
              <a:endCxn id="6"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3" idx="3"/>
              <a:endCxn id="5"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8" name="直線單箭頭接點 57"/>
          <p:cNvCxnSpPr/>
          <p:nvPr/>
        </p:nvCxnSpPr>
        <p:spPr>
          <a:xfrm flipV="1">
            <a:off x="4173438" y="3206861"/>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5963721" y="319284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6" idx="6"/>
            <a:endCxn id="29" idx="2"/>
          </p:cNvCxnSpPr>
          <p:nvPr/>
        </p:nvCxnSpPr>
        <p:spPr>
          <a:xfrm flipV="1">
            <a:off x="5929027" y="1760372"/>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p:cNvSpPr txBox="1"/>
          <p:nvPr/>
        </p:nvSpPr>
        <p:spPr>
          <a:xfrm>
            <a:off x="2534343" y="4199047"/>
            <a:ext cx="730090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teams up, if everyone expect the partner will do the work, nothing will be done finally.</a:t>
            </a:r>
          </a:p>
        </p:txBody>
      </p:sp>
      <p:sp>
        <p:nvSpPr>
          <p:cNvPr id="65" name="文字方塊 64"/>
          <p:cNvSpPr txBox="1"/>
          <p:nvPr/>
        </p:nvSpPr>
        <p:spPr>
          <a:xfrm>
            <a:off x="2534343" y="5054084"/>
            <a:ext cx="705933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However, if you know your partner will dropout, you will do better.</a:t>
            </a:r>
          </a:p>
        </p:txBody>
      </p:sp>
      <p:sp>
        <p:nvSpPr>
          <p:cNvPr id="66" name="雲朵形圖說文字 65"/>
          <p:cNvSpPr/>
          <p:nvPr/>
        </p:nvSpPr>
        <p:spPr>
          <a:xfrm>
            <a:off x="6608933" y="1307532"/>
            <a:ext cx="2795038" cy="1491167"/>
          </a:xfrm>
          <a:prstGeom prst="cloudCallout">
            <a:avLst>
              <a:gd name="adj1" fmla="val -80009"/>
              <a:gd name="adj2" fmla="val 29984"/>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2000" dirty="0">
                <a:solidFill>
                  <a:schemeClr val="bg1"/>
                </a:solidFill>
              </a:rPr>
              <a:t>我的 </a:t>
            </a:r>
            <a:r>
              <a:rPr lang="en-US" altLang="zh-TW" sz="2000" dirty="0">
                <a:solidFill>
                  <a:schemeClr val="bg1"/>
                </a:solidFill>
              </a:rPr>
              <a:t>partner </a:t>
            </a:r>
            <a:r>
              <a:rPr lang="zh-TW" altLang="en-US" sz="2000" dirty="0">
                <a:solidFill>
                  <a:schemeClr val="bg1"/>
                </a:solidFill>
              </a:rPr>
              <a:t>會擺爛，所以我要好好做</a:t>
            </a:r>
            <a:endParaRPr lang="en-US" altLang="zh-TW" sz="2000" dirty="0">
              <a:solidFill>
                <a:schemeClr val="bg1"/>
              </a:solidFill>
            </a:endParaRPr>
          </a:p>
        </p:txBody>
      </p:sp>
      <p:grpSp>
        <p:nvGrpSpPr>
          <p:cNvPr id="82" name="群組 81"/>
          <p:cNvGrpSpPr/>
          <p:nvPr/>
        </p:nvGrpSpPr>
        <p:grpSpPr>
          <a:xfrm>
            <a:off x="5489370" y="1600601"/>
            <a:ext cx="365326" cy="367349"/>
            <a:chOff x="-1866900" y="1906630"/>
            <a:chExt cx="365326" cy="367349"/>
          </a:xfrm>
        </p:grpSpPr>
        <p:cxnSp>
          <p:nvCxnSpPr>
            <p:cNvPr id="83" name="直線接點 8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直線接點 8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494602" y="3010486"/>
            <a:ext cx="365326" cy="367349"/>
            <a:chOff x="-1866900" y="1906630"/>
            <a:chExt cx="365326" cy="367349"/>
          </a:xfrm>
        </p:grpSpPr>
        <p:cxnSp>
          <p:nvCxnSpPr>
            <p:cNvPr id="86" name="直線接點 8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8" name="群組 87"/>
          <p:cNvGrpSpPr/>
          <p:nvPr/>
        </p:nvGrpSpPr>
        <p:grpSpPr>
          <a:xfrm>
            <a:off x="7256127" y="2981603"/>
            <a:ext cx="365326" cy="367349"/>
            <a:chOff x="-1866900" y="1906630"/>
            <a:chExt cx="365326" cy="367349"/>
          </a:xfrm>
        </p:grpSpPr>
        <p:cxnSp>
          <p:nvCxnSpPr>
            <p:cNvPr id="89" name="直線接點 8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1" name="群組 90"/>
          <p:cNvGrpSpPr/>
          <p:nvPr/>
        </p:nvGrpSpPr>
        <p:grpSpPr>
          <a:xfrm>
            <a:off x="7265551" y="3674024"/>
            <a:ext cx="365326" cy="367349"/>
            <a:chOff x="-1866900" y="1906630"/>
            <a:chExt cx="365326" cy="367349"/>
          </a:xfrm>
        </p:grpSpPr>
        <p:cxnSp>
          <p:nvCxnSpPr>
            <p:cNvPr id="92" name="直線接點 9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4" name="群組 93"/>
          <p:cNvGrpSpPr/>
          <p:nvPr/>
        </p:nvGrpSpPr>
        <p:grpSpPr>
          <a:xfrm>
            <a:off x="3840154" y="3023686"/>
            <a:ext cx="365326" cy="367349"/>
            <a:chOff x="-1866900" y="1906630"/>
            <a:chExt cx="365326" cy="367349"/>
          </a:xfrm>
        </p:grpSpPr>
        <p:cxnSp>
          <p:nvCxnSpPr>
            <p:cNvPr id="95" name="直線接點 94"/>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接點 95"/>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7" name="群組 96"/>
          <p:cNvGrpSpPr/>
          <p:nvPr/>
        </p:nvGrpSpPr>
        <p:grpSpPr>
          <a:xfrm>
            <a:off x="3863885" y="2294638"/>
            <a:ext cx="365326" cy="367349"/>
            <a:chOff x="-1866900" y="1906630"/>
            <a:chExt cx="365326" cy="367349"/>
          </a:xfrm>
        </p:grpSpPr>
        <p:cxnSp>
          <p:nvCxnSpPr>
            <p:cNvPr id="98" name="直線接點 97"/>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接點 98"/>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文字方塊 99"/>
          <p:cNvSpPr txBox="1"/>
          <p:nvPr/>
        </p:nvSpPr>
        <p:spPr>
          <a:xfrm>
            <a:off x="2551238" y="5892792"/>
            <a:ext cx="7332992"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When testing, no one dropout actually, so obtaining good results eventually.</a:t>
            </a:r>
          </a:p>
        </p:txBody>
      </p:sp>
    </p:spTree>
    <p:extLst>
      <p:ext uri="{BB962C8B-B14F-4D97-AF65-F5344CB8AC3E}">
        <p14:creationId xmlns:p14="http://schemas.microsoft.com/office/powerpoint/2010/main" val="335375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animBg="1"/>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When solving: </a:t>
                </a:r>
              </a:p>
              <a:p>
                <a:endParaRPr lang="en-US" altLang="zh-TW" dirty="0"/>
              </a:p>
              <a:p>
                <a:endParaRPr lang="en-US" altLang="zh-TW" dirty="0"/>
              </a:p>
              <a:p>
                <a:r>
                  <a:rPr lang="en-US" altLang="zh-TW" dirty="0"/>
                  <a:t>Each time we update the parameters, we obtain </a:t>
                </a:r>
                <a14:m>
                  <m:oMath xmlns:m="http://schemas.openxmlformats.org/officeDocument/2006/math">
                    <m:r>
                      <a:rPr lang="zh-TW" altLang="en-US" i="1">
                        <a:latin typeface="Cambria Math" panose="02040503050406030204" pitchFamily="18" charset="0"/>
                      </a:rPr>
                      <m:t>𝜃</m:t>
                    </m:r>
                  </m:oMath>
                </a14:m>
                <a:r>
                  <a:rPr lang="zh-TW" altLang="en-US" dirty="0"/>
                  <a:t> </a:t>
                </a:r>
                <a:r>
                  <a:rPr lang="en-US" altLang="zh-TW" dirty="0"/>
                  <a:t>that makes </a:t>
                </a:r>
                <a14:m>
                  <m:oMath xmlns:m="http://schemas.openxmlformats.org/officeDocument/2006/math">
                    <m:r>
                      <a:rPr lang="en-US" altLang="zh-TW" i="1">
                        <a:latin typeface="Cambria Math" panose="02040503050406030204" pitchFamily="18" charset="0"/>
                      </a:rPr>
                      <m:t>𝐿</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zh-TW" altLang="en-US" dirty="0"/>
                  <a:t> </a:t>
                </a:r>
                <a:r>
                  <a:rPr lang="en-US" altLang="zh-TW" dirty="0"/>
                  <a:t>smaller.</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3389871" y="2526958"/>
                <a:ext cx="2886046"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m:t>
                          </m:r>
                        </m:sup>
                      </m:sSup>
                      <m:r>
                        <a:rPr lang="en-US" altLang="zh-TW" sz="2800">
                          <a:latin typeface="Cambria Math" panose="02040503050406030204" pitchFamily="18" charset="0"/>
                        </a:rPr>
                        <m:t>=</m:t>
                      </m:r>
                      <m:r>
                        <m:rPr>
                          <m:sty m:val="p"/>
                        </m:rPr>
                        <a:rPr lang="en-US" altLang="zh-TW" sz="2800">
                          <a:latin typeface="Cambria Math" panose="02040503050406030204" pitchFamily="18" charset="0"/>
                        </a:rPr>
                        <m:t>arg</m:t>
                      </m:r>
                      <m:func>
                        <m:funcPr>
                          <m:ctrlPr>
                            <a:rPr lang="en-US" altLang="zh-TW" sz="2800" i="1">
                              <a:latin typeface="Cambria Math" panose="02040503050406030204" pitchFamily="18" charset="0"/>
                            </a:rPr>
                          </m:ctrlPr>
                        </m:funcPr>
                        <m:fName>
                          <m:limLow>
                            <m:limLowPr>
                              <m:ctrlPr>
                                <a:rPr lang="en-US" altLang="zh-TW" sz="2800" i="1">
                                  <a:latin typeface="Cambria Math" panose="02040503050406030204" pitchFamily="18" charset="0"/>
                                </a:rPr>
                              </m:ctrlPr>
                            </m:limLowPr>
                            <m:e>
                              <m:r>
                                <m:rPr>
                                  <m:sty m:val="p"/>
                                </m:rPr>
                                <a:rPr lang="en-US" altLang="zh-TW" sz="2800">
                                  <a:latin typeface="Cambria Math" panose="02040503050406030204" pitchFamily="18" charset="0"/>
                                </a:rPr>
                                <m:t>max</m:t>
                              </m:r>
                            </m:e>
                            <m:lim>
                              <m:r>
                                <a:rPr lang="zh-TW" altLang="en-US" sz="2800" i="1">
                                  <a:latin typeface="Cambria Math" panose="02040503050406030204" pitchFamily="18" charset="0"/>
                                </a:rPr>
                                <m:t>𝜃</m:t>
                              </m:r>
                            </m:lim>
                          </m:limLow>
                        </m:fName>
                        <m:e>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e>
                      </m:func>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3389871" y="2526958"/>
                <a:ext cx="2886046" cy="563680"/>
              </a:xfrm>
              <a:prstGeom prst="rect">
                <a:avLst/>
              </a:prstGeom>
              <a:blipFill>
                <a:blip r:embed="rId4"/>
                <a:stretch>
                  <a:fillRect/>
                </a:stretch>
              </a:blipFill>
            </p:spPr>
            <p:txBody>
              <a:bodyPr/>
              <a:lstStyle/>
              <a:p>
                <a:r>
                  <a:rPr lang="zh-TW" altLang="en-US">
                    <a:noFill/>
                  </a:rPr>
                  <a:t> </a:t>
                </a:r>
              </a:p>
            </p:txBody>
          </p:sp>
        </mc:Fallback>
      </mc:AlternateContent>
      <p:sp>
        <p:nvSpPr>
          <p:cNvPr id="5" name="文字方塊 4"/>
          <p:cNvSpPr txBox="1"/>
          <p:nvPr/>
        </p:nvSpPr>
        <p:spPr>
          <a:xfrm>
            <a:off x="6436558" y="2465173"/>
            <a:ext cx="3144051" cy="523220"/>
          </a:xfrm>
          <a:prstGeom prst="rect">
            <a:avLst/>
          </a:prstGeom>
          <a:noFill/>
        </p:spPr>
        <p:txBody>
          <a:bodyPr wrap="square" rtlCol="0">
            <a:spAutoFit/>
          </a:bodyPr>
          <a:lstStyle/>
          <a:p>
            <a:r>
              <a:rPr lang="en-US" altLang="zh-TW" sz="2800" dirty="0"/>
              <a:t>by gradient descent</a:t>
            </a:r>
            <a:endParaRPr lang="zh-TW" altLang="en-US" sz="2800" dirty="0"/>
          </a:p>
        </p:txBody>
      </p:sp>
      <mc:AlternateContent xmlns:mc="http://schemas.openxmlformats.org/markup-compatibility/2006">
        <mc:Choice xmlns:a14="http://schemas.microsoft.com/office/drawing/2010/main" Requires="a14">
          <p:sp>
            <p:nvSpPr>
              <p:cNvPr id="6" name="文字方塊 5"/>
              <p:cNvSpPr txBox="1"/>
              <p:nvPr/>
            </p:nvSpPr>
            <p:spPr>
              <a:xfrm>
                <a:off x="2477428" y="4589657"/>
                <a:ext cx="44367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r>
                        <a:rPr lang="en-US" altLang="zh-TW" sz="2800" i="1">
                          <a:latin typeface="Cambria Math" panose="02040503050406030204" pitchFamily="18" charset="0"/>
                        </a:rPr>
                        <m:t>&gt;</m:t>
                      </m:r>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1</m:t>
                              </m:r>
                            </m:sup>
                          </m:sSup>
                        </m:e>
                      </m:d>
                      <m:r>
                        <a:rPr lang="en-US" altLang="zh-TW" sz="2800" i="1">
                          <a:latin typeface="Cambria Math" panose="02040503050406030204" pitchFamily="18" charset="0"/>
                        </a:rPr>
                        <m:t>&gt;</m:t>
                      </m:r>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2</m:t>
                              </m:r>
                            </m:sup>
                          </m:sSup>
                        </m:e>
                      </m:d>
                      <m:r>
                        <a:rPr lang="en-US" altLang="zh-TW" sz="2800" i="1">
                          <a:latin typeface="Cambria Math" panose="02040503050406030204" pitchFamily="18" charset="0"/>
                        </a:rPr>
                        <m:t>&gt;</m:t>
                      </m:r>
                      <m:r>
                        <a:rPr lang="en-US" altLang="zh-TW" sz="2800" i="1">
                          <a:latin typeface="Cambria Math" panose="02040503050406030204" pitchFamily="18" charset="0"/>
                        </a:rPr>
                        <m:t>…</m:t>
                      </m:r>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2477428" y="4589657"/>
                <a:ext cx="4436791" cy="430887"/>
              </a:xfrm>
              <a:prstGeom prst="rect">
                <a:avLst/>
              </a:prstGeom>
              <a:blipFill>
                <a:blip r:embed="rId5"/>
                <a:stretch>
                  <a:fillRect/>
                </a:stretch>
              </a:blipFill>
            </p:spPr>
            <p:txBody>
              <a:bodyPr/>
              <a:lstStyle/>
              <a:p>
                <a:r>
                  <a:rPr lang="zh-TW" altLang="en-US">
                    <a:noFill/>
                  </a:rPr>
                  <a:t> </a:t>
                </a:r>
              </a:p>
            </p:txBody>
          </p:sp>
        </mc:Fallback>
      </mc:AlternateContent>
      <p:sp>
        <p:nvSpPr>
          <p:cNvPr id="7" name="文字方塊 6"/>
          <p:cNvSpPr txBox="1"/>
          <p:nvPr/>
        </p:nvSpPr>
        <p:spPr>
          <a:xfrm>
            <a:off x="6275917" y="5155479"/>
            <a:ext cx="3978876" cy="523220"/>
          </a:xfrm>
          <a:prstGeom prst="rect">
            <a:avLst/>
          </a:prstGeom>
          <a:noFill/>
        </p:spPr>
        <p:txBody>
          <a:bodyPr wrap="square" rtlCol="0">
            <a:spAutoFit/>
          </a:bodyPr>
          <a:lstStyle/>
          <a:p>
            <a:r>
              <a:rPr lang="en-US" altLang="zh-TW" sz="2800" dirty="0"/>
              <a:t>Is this statement correct?</a:t>
            </a:r>
            <a:endParaRPr lang="zh-TW" altLang="en-US" sz="2800" dirty="0"/>
          </a:p>
        </p:txBody>
      </p:sp>
    </p:spTree>
    <p:extLst>
      <p:ext uri="{BB962C8B-B14F-4D97-AF65-F5344CB8AC3E}">
        <p14:creationId xmlns:p14="http://schemas.microsoft.com/office/powerpoint/2010/main" val="3321959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 Intuitive Reason</a:t>
            </a:r>
            <a:endParaRPr lang="zh-TW" altLang="en-US" dirty="0"/>
          </a:p>
        </p:txBody>
      </p:sp>
      <p:sp>
        <p:nvSpPr>
          <p:cNvPr id="3" name="內容版面配置區 2"/>
          <p:cNvSpPr>
            <a:spLocks noGrp="1"/>
          </p:cNvSpPr>
          <p:nvPr>
            <p:ph idx="1"/>
          </p:nvPr>
        </p:nvSpPr>
        <p:spPr/>
        <p:txBody>
          <a:bodyPr/>
          <a:lstStyle/>
          <a:p>
            <a:r>
              <a:rPr lang="en-US" altLang="zh-TW" dirty="0"/>
              <a:t>Why the weights should multiply (1-p)% (dropout rate) when testing?</a:t>
            </a:r>
            <a:endParaRPr lang="zh-TW" altLang="en-US" dirty="0"/>
          </a:p>
        </p:txBody>
      </p:sp>
      <p:sp>
        <p:nvSpPr>
          <p:cNvPr id="4" name="矩形 3"/>
          <p:cNvSpPr/>
          <p:nvPr/>
        </p:nvSpPr>
        <p:spPr>
          <a:xfrm>
            <a:off x="2198552" y="2636370"/>
            <a:ext cx="2689134" cy="461665"/>
          </a:xfrm>
          <a:prstGeom prst="rect">
            <a:avLst/>
          </a:prstGeom>
        </p:spPr>
        <p:txBody>
          <a:bodyPr wrap="none">
            <a:spAutoFit/>
          </a:bodyPr>
          <a:lstStyle/>
          <a:p>
            <a:r>
              <a:rPr lang="en-US" altLang="zh-TW" sz="2400" b="1" i="1" u="sng" dirty="0"/>
              <a:t>Training of Dropout</a:t>
            </a:r>
            <a:endParaRPr lang="en-US" altLang="zh-TW" sz="2400" dirty="0"/>
          </a:p>
        </p:txBody>
      </p:sp>
      <p:sp>
        <p:nvSpPr>
          <p:cNvPr id="5" name="矩形 4"/>
          <p:cNvSpPr/>
          <p:nvPr/>
        </p:nvSpPr>
        <p:spPr>
          <a:xfrm>
            <a:off x="6081487" y="2617201"/>
            <a:ext cx="2544799" cy="461665"/>
          </a:xfrm>
          <a:prstGeom prst="rect">
            <a:avLst/>
          </a:prstGeom>
        </p:spPr>
        <p:txBody>
          <a:bodyPr wrap="none">
            <a:spAutoFit/>
          </a:bodyPr>
          <a:lstStyle/>
          <a:p>
            <a:r>
              <a:rPr lang="en-US" altLang="zh-TW" sz="2400" b="1" i="1" u="sng" dirty="0"/>
              <a:t>Testing of Dropout</a:t>
            </a:r>
            <a:endParaRPr lang="en-US" altLang="zh-TW" sz="2400" dirty="0"/>
          </a:p>
        </p:txBody>
      </p:sp>
      <p:sp>
        <p:nvSpPr>
          <p:cNvPr id="6" name="橢圓 5"/>
          <p:cNvSpPr/>
          <p:nvPr/>
        </p:nvSpPr>
        <p:spPr>
          <a:xfrm>
            <a:off x="4707636" y="4715914"/>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p:cNvSpPr/>
          <p:nvPr/>
        </p:nvSpPr>
        <p:spPr>
          <a:xfrm>
            <a:off x="2852616" y="3658808"/>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p:cNvSpPr/>
          <p:nvPr/>
        </p:nvSpPr>
        <p:spPr>
          <a:xfrm>
            <a:off x="2852616" y="4443731"/>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p:cNvSpPr/>
          <p:nvPr/>
        </p:nvSpPr>
        <p:spPr>
          <a:xfrm>
            <a:off x="2856203" y="5225868"/>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p:cNvSpPr/>
          <p:nvPr/>
        </p:nvSpPr>
        <p:spPr>
          <a:xfrm>
            <a:off x="2852616" y="6056850"/>
            <a:ext cx="509954" cy="4993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p:cNvSpPr/>
          <p:nvPr/>
        </p:nvSpPr>
        <p:spPr>
          <a:xfrm>
            <a:off x="8200216" y="476332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p:cNvSpPr/>
          <p:nvPr/>
        </p:nvSpPr>
        <p:spPr>
          <a:xfrm>
            <a:off x="6345196" y="370621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p:cNvSpPr/>
          <p:nvPr/>
        </p:nvSpPr>
        <p:spPr>
          <a:xfrm>
            <a:off x="6345196" y="449114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橢圓 23"/>
          <p:cNvSpPr/>
          <p:nvPr/>
        </p:nvSpPr>
        <p:spPr>
          <a:xfrm>
            <a:off x="6348783" y="527327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 name="橢圓 24"/>
          <p:cNvSpPr/>
          <p:nvPr/>
        </p:nvSpPr>
        <p:spPr>
          <a:xfrm>
            <a:off x="6345196" y="610426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 name="直線單箭頭接點 11"/>
          <p:cNvCxnSpPr>
            <a:stCxn id="7" idx="6"/>
            <a:endCxn id="6" idx="2"/>
          </p:cNvCxnSpPr>
          <p:nvPr/>
        </p:nvCxnSpPr>
        <p:spPr>
          <a:xfrm>
            <a:off x="3362570" y="3908493"/>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8" idx="6"/>
            <a:endCxn id="6" idx="2"/>
          </p:cNvCxnSpPr>
          <p:nvPr/>
        </p:nvCxnSpPr>
        <p:spPr>
          <a:xfrm>
            <a:off x="3362570" y="4693417"/>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9" idx="6"/>
            <a:endCxn id="6" idx="2"/>
          </p:cNvCxnSpPr>
          <p:nvPr/>
        </p:nvCxnSpPr>
        <p:spPr>
          <a:xfrm flipV="1">
            <a:off x="3366158" y="4965599"/>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6" idx="2"/>
          </p:cNvCxnSpPr>
          <p:nvPr/>
        </p:nvCxnSpPr>
        <p:spPr>
          <a:xfrm flipV="1">
            <a:off x="3366158" y="4965600"/>
            <a:ext cx="1341479" cy="1316587"/>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6858737" y="3961195"/>
            <a:ext cx="1345066" cy="105710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6858737" y="4746119"/>
            <a:ext cx="1345066" cy="27218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6862325" y="5018301"/>
            <a:ext cx="1341479" cy="5099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6862325" y="5018301"/>
            <a:ext cx="1341479" cy="131129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字方塊 39"/>
              <p:cNvSpPr txBox="1"/>
              <p:nvPr/>
            </p:nvSpPr>
            <p:spPr>
              <a:xfrm>
                <a:off x="3717011" y="3889532"/>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3717011" y="3889532"/>
                <a:ext cx="421847" cy="369332"/>
              </a:xfrm>
              <a:prstGeom prst="rect">
                <a:avLst/>
              </a:prstGeom>
              <a:blipFill>
                <a:blip r:embed="rId3"/>
                <a:stretch>
                  <a:fillRect l="-10145" r="-57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3736493" y="4402799"/>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736493" y="4402799"/>
                <a:ext cx="428964" cy="369332"/>
              </a:xfrm>
              <a:prstGeom prst="rect">
                <a:avLst/>
              </a:prstGeom>
              <a:blipFill>
                <a:blip r:embed="rId4"/>
                <a:stretch>
                  <a:fillRect l="-10000" r="-5714"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3736493" y="484244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3736493" y="4842442"/>
                <a:ext cx="428964" cy="369332"/>
              </a:xfrm>
              <a:prstGeom prst="rect">
                <a:avLst/>
              </a:prstGeom>
              <a:blipFill>
                <a:blip r:embed="rId5"/>
                <a:stretch>
                  <a:fillRect l="-10000" r="-5714"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3741174" y="5296178"/>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4</m:t>
                          </m:r>
                        </m:sub>
                      </m:sSub>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3741174" y="5296178"/>
                <a:ext cx="419602" cy="369332"/>
              </a:xfrm>
              <a:prstGeom prst="rect">
                <a:avLst/>
              </a:prstGeom>
              <a:blipFill>
                <a:blip r:embed="rId6"/>
                <a:stretch>
                  <a:fillRect l="-10145" r="-57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文字方塊 43"/>
              <p:cNvSpPr txBox="1"/>
              <p:nvPr/>
            </p:nvSpPr>
            <p:spPr>
              <a:xfrm>
                <a:off x="4513097" y="4471471"/>
                <a:ext cx="2232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p:sp>
            <p:nvSpPr>
              <p:cNvPr id="44" name="文字方塊 43"/>
              <p:cNvSpPr txBox="1">
                <a:spLocks noRot="1" noChangeAspect="1" noMove="1" noResize="1" noEditPoints="1" noAdjustHandles="1" noChangeArrowheads="1" noChangeShapeType="1" noTextEdit="1"/>
              </p:cNvSpPr>
              <p:nvPr/>
            </p:nvSpPr>
            <p:spPr>
              <a:xfrm>
                <a:off x="4513097" y="4471471"/>
                <a:ext cx="223266" cy="369332"/>
              </a:xfrm>
              <a:prstGeom prst="rect">
                <a:avLst/>
              </a:prstGeom>
              <a:blipFill>
                <a:blip r:embed="rId7"/>
                <a:stretch>
                  <a:fillRect l="-16216" r="-162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4" name="文字方塊 53"/>
              <p:cNvSpPr txBox="1"/>
              <p:nvPr/>
            </p:nvSpPr>
            <p:spPr>
              <a:xfrm>
                <a:off x="7202050" y="393053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7202050" y="3930535"/>
                <a:ext cx="421847" cy="369332"/>
              </a:xfrm>
              <a:prstGeom prst="rect">
                <a:avLst/>
              </a:prstGeom>
              <a:blipFill>
                <a:blip r:embed="rId8"/>
                <a:stretch>
                  <a:fillRect l="-8571" r="-4286"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7221532" y="444380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55" name="文字方塊 54"/>
              <p:cNvSpPr txBox="1">
                <a:spLocks noRot="1" noChangeAspect="1" noMove="1" noResize="1" noEditPoints="1" noAdjustHandles="1" noChangeArrowheads="1" noChangeShapeType="1" noTextEdit="1"/>
              </p:cNvSpPr>
              <p:nvPr/>
            </p:nvSpPr>
            <p:spPr>
              <a:xfrm>
                <a:off x="7221532" y="4443802"/>
                <a:ext cx="428964" cy="369332"/>
              </a:xfrm>
              <a:prstGeom prst="rect">
                <a:avLst/>
              </a:prstGeom>
              <a:blipFill>
                <a:blip r:embed="rId9"/>
                <a:stretch>
                  <a:fillRect l="-10000" r="-5714"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6" name="文字方塊 55"/>
              <p:cNvSpPr txBox="1"/>
              <p:nvPr/>
            </p:nvSpPr>
            <p:spPr>
              <a:xfrm>
                <a:off x="7221532" y="488344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56" name="文字方塊 55"/>
              <p:cNvSpPr txBox="1">
                <a:spLocks noRot="1" noChangeAspect="1" noMove="1" noResize="1" noEditPoints="1" noAdjustHandles="1" noChangeArrowheads="1" noChangeShapeType="1" noTextEdit="1"/>
              </p:cNvSpPr>
              <p:nvPr/>
            </p:nvSpPr>
            <p:spPr>
              <a:xfrm>
                <a:off x="7221532" y="4883445"/>
                <a:ext cx="428964" cy="369332"/>
              </a:xfrm>
              <a:prstGeom prst="rect">
                <a:avLst/>
              </a:prstGeom>
              <a:blipFill>
                <a:blip r:embed="rId10"/>
                <a:stretch>
                  <a:fillRect l="-10000" r="-5714"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7" name="文字方塊 56"/>
              <p:cNvSpPr txBox="1"/>
              <p:nvPr/>
            </p:nvSpPr>
            <p:spPr>
              <a:xfrm>
                <a:off x="7226213" y="5337181"/>
                <a:ext cx="419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4</m:t>
                          </m:r>
                        </m:sub>
                      </m:sSub>
                    </m:oMath>
                  </m:oMathPara>
                </a14:m>
                <a:endParaRPr lang="zh-TW" altLang="en-US" sz="2400" dirty="0"/>
              </a:p>
            </p:txBody>
          </p:sp>
        </mc:Choice>
        <mc:Fallback>
          <p:sp>
            <p:nvSpPr>
              <p:cNvPr id="57" name="文字方塊 56"/>
              <p:cNvSpPr txBox="1">
                <a:spLocks noRot="1" noChangeAspect="1" noMove="1" noResize="1" noEditPoints="1" noAdjustHandles="1" noChangeArrowheads="1" noChangeShapeType="1" noTextEdit="1"/>
              </p:cNvSpPr>
              <p:nvPr/>
            </p:nvSpPr>
            <p:spPr>
              <a:xfrm>
                <a:off x="7226213" y="5337181"/>
                <a:ext cx="419602" cy="369332"/>
              </a:xfrm>
              <a:prstGeom prst="rect">
                <a:avLst/>
              </a:prstGeom>
              <a:blipFill>
                <a:blip r:embed="rId11"/>
                <a:stretch>
                  <a:fillRect l="-8696" r="-57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p:cNvSpPr txBox="1"/>
              <p:nvPr/>
            </p:nvSpPr>
            <p:spPr>
              <a:xfrm>
                <a:off x="8011533" y="4443802"/>
                <a:ext cx="325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oMath>
                  </m:oMathPara>
                </a14:m>
                <a:endParaRPr lang="zh-TW" altLang="en-US" sz="2400" dirty="0"/>
              </a:p>
            </p:txBody>
          </p:sp>
        </mc:Choice>
        <mc:Fallback>
          <p:sp>
            <p:nvSpPr>
              <p:cNvPr id="58" name="文字方塊 57"/>
              <p:cNvSpPr txBox="1">
                <a:spLocks noRot="1" noChangeAspect="1" noMove="1" noResize="1" noEditPoints="1" noAdjustHandles="1" noChangeArrowheads="1" noChangeShapeType="1" noTextEdit="1"/>
              </p:cNvSpPr>
              <p:nvPr/>
            </p:nvSpPr>
            <p:spPr>
              <a:xfrm>
                <a:off x="8011533" y="4443802"/>
                <a:ext cx="325923" cy="369332"/>
              </a:xfrm>
              <a:prstGeom prst="rect">
                <a:avLst/>
              </a:prstGeom>
              <a:blipFill>
                <a:blip r:embed="rId12"/>
                <a:stretch>
                  <a:fillRect l="-11111" r="-3704"/>
                </a:stretch>
              </a:blipFill>
            </p:spPr>
            <p:txBody>
              <a:bodyPr/>
              <a:lstStyle/>
              <a:p>
                <a:r>
                  <a:rPr lang="zh-TW" altLang="en-US">
                    <a:noFill/>
                  </a:rPr>
                  <a:t> </a:t>
                </a:r>
              </a:p>
            </p:txBody>
          </p:sp>
        </mc:Fallback>
      </mc:AlternateContent>
      <p:grpSp>
        <p:nvGrpSpPr>
          <p:cNvPr id="63" name="群組 62"/>
          <p:cNvGrpSpPr/>
          <p:nvPr/>
        </p:nvGrpSpPr>
        <p:grpSpPr>
          <a:xfrm>
            <a:off x="2896335" y="4480281"/>
            <a:ext cx="365326" cy="359725"/>
            <a:chOff x="-1866900" y="1906630"/>
            <a:chExt cx="365326" cy="367349"/>
          </a:xfrm>
        </p:grpSpPr>
        <p:cxnSp>
          <p:nvCxnSpPr>
            <p:cNvPr id="64" name="直線接點 63"/>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6" name="群組 65"/>
          <p:cNvGrpSpPr/>
          <p:nvPr/>
        </p:nvGrpSpPr>
        <p:grpSpPr>
          <a:xfrm>
            <a:off x="2924930" y="6169345"/>
            <a:ext cx="365326" cy="359725"/>
            <a:chOff x="-1866900" y="1906630"/>
            <a:chExt cx="365326" cy="367349"/>
          </a:xfrm>
        </p:grpSpPr>
        <p:cxnSp>
          <p:nvCxnSpPr>
            <p:cNvPr id="67" name="直線接點 66"/>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9" name="群組 68"/>
          <p:cNvGrpSpPr/>
          <p:nvPr/>
        </p:nvGrpSpPr>
        <p:grpSpPr>
          <a:xfrm>
            <a:off x="3404908" y="4575852"/>
            <a:ext cx="265418" cy="261349"/>
            <a:chOff x="-1866900" y="1906630"/>
            <a:chExt cx="365326" cy="367349"/>
          </a:xfrm>
        </p:grpSpPr>
        <p:cxnSp>
          <p:nvCxnSpPr>
            <p:cNvPr id="70" name="直線接點 69"/>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3477079" y="5909369"/>
            <a:ext cx="265418" cy="261349"/>
            <a:chOff x="-1866900" y="1906630"/>
            <a:chExt cx="365326" cy="367349"/>
          </a:xfrm>
        </p:grpSpPr>
        <p:cxnSp>
          <p:nvCxnSpPr>
            <p:cNvPr id="73" name="直線接點 7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直線接點 7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文字方塊 74"/>
          <p:cNvSpPr txBox="1"/>
          <p:nvPr/>
        </p:nvSpPr>
        <p:spPr>
          <a:xfrm>
            <a:off x="2213067" y="3083050"/>
            <a:ext cx="3826942" cy="461665"/>
          </a:xfrm>
          <a:prstGeom prst="rect">
            <a:avLst/>
          </a:prstGeom>
          <a:noFill/>
        </p:spPr>
        <p:txBody>
          <a:bodyPr wrap="square" rtlCol="0">
            <a:spAutoFit/>
          </a:bodyPr>
          <a:lstStyle/>
          <a:p>
            <a:r>
              <a:rPr lang="en-US" altLang="zh-TW" sz="2400" dirty="0"/>
              <a:t>Assume dropout rate is 50%</a:t>
            </a:r>
            <a:endParaRPr lang="zh-TW" altLang="en-US" sz="2400" dirty="0"/>
          </a:p>
        </p:txBody>
      </p:sp>
      <mc:AlternateContent xmlns:mc="http://schemas.openxmlformats.org/markup-compatibility/2006">
        <mc:Choice xmlns:a14="http://schemas.microsoft.com/office/drawing/2010/main" Requires="a14">
          <p:sp>
            <p:nvSpPr>
              <p:cNvPr id="79" name="文字方塊 78"/>
              <p:cNvSpPr txBox="1"/>
              <p:nvPr/>
            </p:nvSpPr>
            <p:spPr>
              <a:xfrm>
                <a:off x="6446768" y="395246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p:sp>
            <p:nvSpPr>
              <p:cNvPr id="79" name="文字方塊 78"/>
              <p:cNvSpPr txBox="1">
                <a:spLocks noRot="1" noChangeAspect="1" noMove="1" noResize="1" noEditPoints="1" noAdjustHandles="1" noChangeArrowheads="1" noChangeShapeType="1" noTextEdit="1"/>
              </p:cNvSpPr>
              <p:nvPr/>
            </p:nvSpPr>
            <p:spPr>
              <a:xfrm>
                <a:off x="6446768" y="3952462"/>
                <a:ext cx="759310" cy="369332"/>
              </a:xfrm>
              <a:prstGeom prst="rect">
                <a:avLst/>
              </a:prstGeom>
              <a:blipFill>
                <a:blip r:embed="rId13"/>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4" name="文字方塊 83"/>
              <p:cNvSpPr txBox="1"/>
              <p:nvPr/>
            </p:nvSpPr>
            <p:spPr>
              <a:xfrm>
                <a:off x="6456876" y="4454728"/>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p:sp>
            <p:nvSpPr>
              <p:cNvPr id="84" name="文字方塊 83"/>
              <p:cNvSpPr txBox="1">
                <a:spLocks noRot="1" noChangeAspect="1" noMove="1" noResize="1" noEditPoints="1" noAdjustHandles="1" noChangeArrowheads="1" noChangeShapeType="1" noTextEdit="1"/>
              </p:cNvSpPr>
              <p:nvPr/>
            </p:nvSpPr>
            <p:spPr>
              <a:xfrm>
                <a:off x="6456876" y="4454728"/>
                <a:ext cx="759310" cy="369332"/>
              </a:xfrm>
              <a:prstGeom prst="rect">
                <a:avLst/>
              </a:prstGeom>
              <a:blipFill>
                <a:blip r:embed="rId14"/>
                <a:stretch>
                  <a:fillRect l="-7874" r="-6299" b="-6452"/>
                </a:stretch>
              </a:blipFill>
              <a:ln>
                <a:solidFill>
                  <a:srgbClr val="FF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5" name="文字方塊 84"/>
              <p:cNvSpPr txBox="1"/>
              <p:nvPr/>
            </p:nvSpPr>
            <p:spPr>
              <a:xfrm>
                <a:off x="6446768" y="4897772"/>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p:sp>
            <p:nvSpPr>
              <p:cNvPr id="85" name="文字方塊 84"/>
              <p:cNvSpPr txBox="1">
                <a:spLocks noRot="1" noChangeAspect="1" noMove="1" noResize="1" noEditPoints="1" noAdjustHandles="1" noChangeArrowheads="1" noChangeShapeType="1" noTextEdit="1"/>
              </p:cNvSpPr>
              <p:nvPr/>
            </p:nvSpPr>
            <p:spPr>
              <a:xfrm>
                <a:off x="6446768" y="4897772"/>
                <a:ext cx="759310" cy="369332"/>
              </a:xfrm>
              <a:prstGeom prst="rect">
                <a:avLst/>
              </a:prstGeom>
              <a:blipFill>
                <a:blip r:embed="rId15"/>
                <a:stretch>
                  <a:fillRect l="-8730" r="-6349" b="-6349"/>
                </a:stretch>
              </a:blipFill>
              <a:ln>
                <a:solidFill>
                  <a:srgbClr val="FF0000"/>
                </a:solid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6" name="文字方塊 85"/>
              <p:cNvSpPr txBox="1"/>
              <p:nvPr/>
            </p:nvSpPr>
            <p:spPr>
              <a:xfrm>
                <a:off x="6470139" y="5351695"/>
                <a:ext cx="759310" cy="369332"/>
              </a:xfrm>
              <a:prstGeom prst="rect">
                <a:avLst/>
              </a:prstGeom>
              <a:solidFill>
                <a:schemeClr val="accent4">
                  <a:lumMod val="20000"/>
                  <a:lumOff val="80000"/>
                </a:schemeClr>
              </a:solid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r>
                        <a:rPr lang="en-US" altLang="zh-TW" sz="2400" i="1">
                          <a:solidFill>
                            <a:srgbClr val="FF0000"/>
                          </a:solidFill>
                          <a:latin typeface="Cambria Math" panose="02040503050406030204" pitchFamily="18" charset="0"/>
                          <a:ea typeface="Cambria Math" panose="02040503050406030204" pitchFamily="18" charset="0"/>
                        </a:rPr>
                        <m:t>×</m:t>
                      </m:r>
                    </m:oMath>
                  </m:oMathPara>
                </a14:m>
                <a:endParaRPr lang="zh-TW" altLang="en-US" sz="2400" dirty="0">
                  <a:solidFill>
                    <a:srgbClr val="FF0000"/>
                  </a:solidFill>
                </a:endParaRPr>
              </a:p>
            </p:txBody>
          </p:sp>
        </mc:Choice>
        <mc:Fallback>
          <p:sp>
            <p:nvSpPr>
              <p:cNvPr id="86" name="文字方塊 85"/>
              <p:cNvSpPr txBox="1">
                <a:spLocks noRot="1" noChangeAspect="1" noMove="1" noResize="1" noEditPoints="1" noAdjustHandles="1" noChangeArrowheads="1" noChangeShapeType="1" noTextEdit="1"/>
              </p:cNvSpPr>
              <p:nvPr/>
            </p:nvSpPr>
            <p:spPr>
              <a:xfrm>
                <a:off x="6470139" y="5351695"/>
                <a:ext cx="759310" cy="369332"/>
              </a:xfrm>
              <a:prstGeom prst="rect">
                <a:avLst/>
              </a:prstGeom>
              <a:blipFill>
                <a:blip r:embed="rId16"/>
                <a:stretch>
                  <a:fillRect l="-7874" r="-6299" b="-6452"/>
                </a:stretch>
              </a:blipFill>
              <a:ln>
                <a:solidFill>
                  <a:srgbClr val="FF0000"/>
                </a:solidFill>
              </a:ln>
            </p:spPr>
            <p:txBody>
              <a:bodyPr/>
              <a:lstStyle/>
              <a:p>
                <a:r>
                  <a:rPr lang="zh-TW" altLang="en-US">
                    <a:noFill/>
                  </a:rPr>
                  <a:t> </a:t>
                </a:r>
              </a:p>
            </p:txBody>
          </p:sp>
        </mc:Fallback>
      </mc:AlternateContent>
      <p:sp>
        <p:nvSpPr>
          <p:cNvPr id="89" name="矩形 88"/>
          <p:cNvSpPr/>
          <p:nvPr/>
        </p:nvSpPr>
        <p:spPr>
          <a:xfrm>
            <a:off x="6144486" y="3039465"/>
            <a:ext cx="1628844" cy="461665"/>
          </a:xfrm>
          <a:prstGeom prst="rect">
            <a:avLst/>
          </a:prstGeom>
        </p:spPr>
        <p:txBody>
          <a:bodyPr wrap="none">
            <a:spAutoFit/>
          </a:bodyPr>
          <a:lstStyle/>
          <a:p>
            <a:r>
              <a:rPr lang="en-US" altLang="zh-TW" sz="2400" dirty="0"/>
              <a:t>No dropout</a:t>
            </a:r>
            <a:endParaRPr lang="zh-TW" altLang="en-US" sz="2400" dirty="0"/>
          </a:p>
        </p:txBody>
      </p:sp>
      <p:grpSp>
        <p:nvGrpSpPr>
          <p:cNvPr id="92" name="群組 91"/>
          <p:cNvGrpSpPr/>
          <p:nvPr/>
        </p:nvGrpSpPr>
        <p:grpSpPr>
          <a:xfrm>
            <a:off x="7725846" y="3449355"/>
            <a:ext cx="2900409" cy="870244"/>
            <a:chOff x="6201845" y="3487455"/>
            <a:chExt cx="2900409" cy="870244"/>
          </a:xfrm>
        </p:grpSpPr>
        <p:sp>
          <p:nvSpPr>
            <p:cNvPr id="87" name="矩形 86"/>
            <p:cNvSpPr/>
            <p:nvPr/>
          </p:nvSpPr>
          <p:spPr>
            <a:xfrm>
              <a:off x="6201845" y="3487455"/>
              <a:ext cx="2900409" cy="461665"/>
            </a:xfrm>
            <a:prstGeom prst="rect">
              <a:avLst/>
            </a:prstGeom>
          </p:spPr>
          <p:txBody>
            <a:bodyPr wrap="none">
              <a:spAutoFit/>
            </a:bodyPr>
            <a:lstStyle/>
            <a:p>
              <a:r>
                <a:rPr lang="en-US" altLang="zh-TW" sz="2400" dirty="0"/>
                <a:t>Weights from training</a:t>
              </a:r>
              <a:endParaRPr lang="zh-TW" altLang="en-US" sz="2400" dirty="0"/>
            </a:p>
          </p:txBody>
        </p:sp>
        <mc:AlternateContent xmlns:mc="http://schemas.openxmlformats.org/markup-compatibility/2006" xmlns:a14="http://schemas.microsoft.com/office/drawing/2010/main">
          <mc:Choice Requires="a14">
            <p:sp>
              <p:nvSpPr>
                <p:cNvPr id="88" name="文字方塊 87"/>
                <p:cNvSpPr txBox="1"/>
                <p:nvPr/>
              </p:nvSpPr>
              <p:spPr>
                <a:xfrm>
                  <a:off x="6991194" y="389603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≈2</m:t>
                        </m:r>
                        <m:r>
                          <a:rPr lang="en-US" altLang="zh-TW" sz="2400" i="1">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88" name="文字方塊 87"/>
                <p:cNvSpPr txBox="1">
                  <a:spLocks noRot="1" noChangeAspect="1" noMove="1" noResize="1" noEditPoints="1" noAdjustHandles="1" noChangeArrowheads="1" noChangeShapeType="1" noTextEdit="1"/>
                </p:cNvSpPr>
                <p:nvPr/>
              </p:nvSpPr>
              <p:spPr>
                <a:xfrm>
                  <a:off x="6991194" y="3896034"/>
                  <a:ext cx="1625065" cy="461665"/>
                </a:xfrm>
                <a:prstGeom prst="rect">
                  <a:avLst/>
                </a:prstGeom>
                <a:blipFill rotWithShape="0">
                  <a:blip r:embed="rId17"/>
                  <a:stretch>
                    <a:fillRect/>
                  </a:stretch>
                </a:blipFill>
              </p:spPr>
              <p:txBody>
                <a:bodyPr/>
                <a:lstStyle/>
                <a:p>
                  <a:r>
                    <a:rPr lang="zh-TW" altLang="en-US">
                      <a:noFill/>
                    </a:rPr>
                    <a:t> </a:t>
                  </a:r>
                </a:p>
              </p:txBody>
            </p:sp>
          </mc:Fallback>
        </mc:AlternateContent>
        <p:sp>
          <p:nvSpPr>
            <p:cNvPr id="90" name="向右箭號 89"/>
            <p:cNvSpPr/>
            <p:nvPr/>
          </p:nvSpPr>
          <p:spPr>
            <a:xfrm>
              <a:off x="6575506" y="3949120"/>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grpSp>
        <p:nvGrpSpPr>
          <p:cNvPr id="93" name="群組 92"/>
          <p:cNvGrpSpPr/>
          <p:nvPr/>
        </p:nvGrpSpPr>
        <p:grpSpPr>
          <a:xfrm>
            <a:off x="7466302" y="5706513"/>
            <a:ext cx="2990178" cy="913826"/>
            <a:chOff x="5942302" y="5744613"/>
            <a:chExt cx="2990178" cy="913826"/>
          </a:xfrm>
        </p:grpSpPr>
        <mc:AlternateContent xmlns:mc="http://schemas.openxmlformats.org/markup-compatibility/2006" xmlns:a14="http://schemas.microsoft.com/office/drawing/2010/main">
          <mc:Choice Requires="a14">
            <p:sp>
              <p:nvSpPr>
                <p:cNvPr id="77" name="文字方塊 76"/>
                <p:cNvSpPr txBox="1"/>
                <p:nvPr/>
              </p:nvSpPr>
              <p:spPr>
                <a:xfrm>
                  <a:off x="6962599" y="6196774"/>
                  <a:ext cx="162506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𝑧</m:t>
                        </m:r>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6962599" y="6196774"/>
                  <a:ext cx="1625065" cy="461665"/>
                </a:xfrm>
                <a:prstGeom prst="rect">
                  <a:avLst/>
                </a:prstGeom>
                <a:blipFill rotWithShape="0">
                  <a:blip r:embed="rId18"/>
                  <a:stretch>
                    <a:fillRect/>
                  </a:stretch>
                </a:blipFill>
              </p:spPr>
              <p:txBody>
                <a:bodyPr/>
                <a:lstStyle/>
                <a:p>
                  <a:r>
                    <a:rPr lang="zh-TW" altLang="en-US">
                      <a:noFill/>
                    </a:rPr>
                    <a:t> </a:t>
                  </a:r>
                </a:p>
              </p:txBody>
            </p:sp>
          </mc:Fallback>
        </mc:AlternateContent>
        <p:sp>
          <p:nvSpPr>
            <p:cNvPr id="78" name="矩形 77"/>
            <p:cNvSpPr/>
            <p:nvPr/>
          </p:nvSpPr>
          <p:spPr>
            <a:xfrm>
              <a:off x="5942302" y="5744613"/>
              <a:ext cx="2990178" cy="461665"/>
            </a:xfrm>
            <a:prstGeom prst="rect">
              <a:avLst/>
            </a:prstGeom>
          </p:spPr>
          <p:txBody>
            <a:bodyPr wrap="none">
              <a:spAutoFit/>
            </a:bodyPr>
            <a:lstStyle/>
            <a:p>
              <a:r>
                <a:rPr lang="en-US" altLang="zh-TW" sz="2400" dirty="0"/>
                <a:t>Weights multiply 1-p%</a:t>
              </a:r>
              <a:endParaRPr lang="zh-TW" altLang="en-US" sz="2400" dirty="0"/>
            </a:p>
          </p:txBody>
        </p:sp>
        <p:sp>
          <p:nvSpPr>
            <p:cNvPr id="91" name="向右箭號 90"/>
            <p:cNvSpPr/>
            <p:nvPr/>
          </p:nvSpPr>
          <p:spPr>
            <a:xfrm>
              <a:off x="6648268" y="6231691"/>
              <a:ext cx="585426" cy="385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cxnSp>
        <p:nvCxnSpPr>
          <p:cNvPr id="95" name="直線接點 94"/>
          <p:cNvCxnSpPr/>
          <p:nvPr/>
        </p:nvCxnSpPr>
        <p:spPr>
          <a:xfrm>
            <a:off x="5947021" y="2636370"/>
            <a:ext cx="0" cy="422163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1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8" grpId="0" animBg="1"/>
      <p:bldP spid="9" grpId="0" animBg="1"/>
      <p:bldP spid="10" grpId="0" animBg="1"/>
      <p:bldP spid="21" grpId="0" animBg="1"/>
      <p:bldP spid="22" grpId="0" animBg="1"/>
      <p:bldP spid="23" grpId="0" animBg="1"/>
      <p:bldP spid="24" grpId="0" animBg="1"/>
      <p:bldP spid="25" grpId="0" animBg="1"/>
      <p:bldP spid="40" grpId="0"/>
      <p:bldP spid="41" grpId="0"/>
      <p:bldP spid="42" grpId="0"/>
      <p:bldP spid="43" grpId="0"/>
      <p:bldP spid="44" grpId="0"/>
      <p:bldP spid="54" grpId="0"/>
      <p:bldP spid="55" grpId="0"/>
      <p:bldP spid="56" grpId="0"/>
      <p:bldP spid="57" grpId="0"/>
      <p:bldP spid="58" grpId="0"/>
      <p:bldP spid="75" grpId="0"/>
      <p:bldP spid="79" grpId="0" animBg="1"/>
      <p:bldP spid="84" grpId="0" animBg="1"/>
      <p:bldP spid="85" grpId="0" animBg="1"/>
      <p:bldP spid="86" grpId="0" animBg="1"/>
      <p:bldP spid="89"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4" name="矩形 3"/>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53" name="矩形 252"/>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54" name="矩形 253"/>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255" name="矩形 254"/>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5" name="文字方塊 4"/>
          <p:cNvSpPr txBox="1"/>
          <p:nvPr/>
        </p:nvSpPr>
        <p:spPr>
          <a:xfrm>
            <a:off x="2934533" y="5105204"/>
            <a:ext cx="6984445" cy="461665"/>
          </a:xfrm>
          <a:prstGeom prst="rect">
            <a:avLst/>
          </a:prstGeom>
          <a:noFill/>
        </p:spPr>
        <p:txBody>
          <a:bodyPr wrap="square" rtlCol="0">
            <a:spAutoFit/>
          </a:bodyPr>
          <a:lstStyle/>
          <a:p>
            <a:r>
              <a:rPr lang="en-US" altLang="zh-TW" sz="2400" dirty="0"/>
              <a:t>Train a bunch of networks with different structures</a:t>
            </a:r>
            <a:endParaRPr lang="zh-TW" altLang="en-US" sz="2400" dirty="0"/>
          </a:p>
        </p:txBody>
      </p:sp>
      <p:sp>
        <p:nvSpPr>
          <p:cNvPr id="10" name="橢圓 9"/>
          <p:cNvSpPr/>
          <p:nvPr/>
        </p:nvSpPr>
        <p:spPr>
          <a:xfrm>
            <a:off x="5445000" y="1306055"/>
            <a:ext cx="1654731" cy="104775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Training Set</a:t>
            </a:r>
            <a:endParaRPr lang="zh-TW" altLang="en-US" sz="2400" dirty="0"/>
          </a:p>
        </p:txBody>
      </p:sp>
      <p:sp>
        <p:nvSpPr>
          <p:cNvPr id="256" name="橢圓 255"/>
          <p:cNvSpPr/>
          <p:nvPr/>
        </p:nvSpPr>
        <p:spPr>
          <a:xfrm>
            <a:off x="2844788" y="2632509"/>
            <a:ext cx="126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Set</a:t>
            </a:r>
            <a:r>
              <a:rPr lang="zh-TW" altLang="en-US" sz="2400" dirty="0"/>
              <a:t> </a:t>
            </a:r>
            <a:r>
              <a:rPr lang="en-US" altLang="zh-TW" sz="2400" dirty="0"/>
              <a:t>1</a:t>
            </a:r>
          </a:p>
        </p:txBody>
      </p:sp>
      <p:sp>
        <p:nvSpPr>
          <p:cNvPr id="257" name="橢圓 256"/>
          <p:cNvSpPr/>
          <p:nvPr/>
        </p:nvSpPr>
        <p:spPr>
          <a:xfrm>
            <a:off x="4626837" y="2632509"/>
            <a:ext cx="126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Set 2</a:t>
            </a:r>
            <a:endParaRPr lang="zh-TW" altLang="en-US" sz="2400" dirty="0"/>
          </a:p>
        </p:txBody>
      </p:sp>
      <p:sp>
        <p:nvSpPr>
          <p:cNvPr id="258" name="橢圓 257"/>
          <p:cNvSpPr/>
          <p:nvPr/>
        </p:nvSpPr>
        <p:spPr>
          <a:xfrm>
            <a:off x="6469730" y="2642651"/>
            <a:ext cx="1260000" cy="72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Set 3</a:t>
            </a:r>
            <a:endParaRPr lang="zh-TW" altLang="en-US" sz="2400" dirty="0"/>
          </a:p>
        </p:txBody>
      </p:sp>
      <p:sp>
        <p:nvSpPr>
          <p:cNvPr id="259" name="橢圓 258"/>
          <p:cNvSpPr/>
          <p:nvPr/>
        </p:nvSpPr>
        <p:spPr>
          <a:xfrm>
            <a:off x="8308054" y="2642651"/>
            <a:ext cx="1260000" cy="720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Set 4</a:t>
            </a:r>
            <a:endParaRPr lang="zh-TW" altLang="en-US" sz="2400" dirty="0"/>
          </a:p>
        </p:txBody>
      </p:sp>
      <p:cxnSp>
        <p:nvCxnSpPr>
          <p:cNvPr id="260" name="直線單箭頭接點 259"/>
          <p:cNvCxnSpPr/>
          <p:nvPr/>
        </p:nvCxnSpPr>
        <p:spPr>
          <a:xfrm flipH="1">
            <a:off x="3829052" y="1964425"/>
            <a:ext cx="1695959" cy="6782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線單箭頭接點 260"/>
          <p:cNvCxnSpPr/>
          <p:nvPr/>
        </p:nvCxnSpPr>
        <p:spPr>
          <a:xfrm flipH="1">
            <a:off x="5326783" y="2283568"/>
            <a:ext cx="478720" cy="4297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線單箭頭接點 261"/>
          <p:cNvCxnSpPr/>
          <p:nvPr/>
        </p:nvCxnSpPr>
        <p:spPr>
          <a:xfrm>
            <a:off x="6777355" y="2257030"/>
            <a:ext cx="166076" cy="472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線單箭頭接點 262"/>
          <p:cNvCxnSpPr/>
          <p:nvPr/>
        </p:nvCxnSpPr>
        <p:spPr>
          <a:xfrm>
            <a:off x="7021783" y="1964425"/>
            <a:ext cx="1532676" cy="7280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線單箭頭接點 263"/>
          <p:cNvCxnSpPr/>
          <p:nvPr/>
        </p:nvCxnSpPr>
        <p:spPr>
          <a:xfrm flipH="1">
            <a:off x="8938054"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線單箭頭接點 264"/>
          <p:cNvCxnSpPr/>
          <p:nvPr/>
        </p:nvCxnSpPr>
        <p:spPr>
          <a:xfrm flipH="1">
            <a:off x="5256838" y="3272294"/>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線單箭頭接點 265"/>
          <p:cNvCxnSpPr/>
          <p:nvPr/>
        </p:nvCxnSpPr>
        <p:spPr>
          <a:xfrm flipH="1">
            <a:off x="7112176" y="3280679"/>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p:nvPr/>
        </p:nvCxnSpPr>
        <p:spPr>
          <a:xfrm flipH="1">
            <a:off x="3474788" y="3242856"/>
            <a:ext cx="0" cy="54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85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253" grpId="0" animBg="1"/>
      <p:bldP spid="254" grpId="0" animBg="1"/>
      <p:bldP spid="255" grpId="0" animBg="1"/>
      <p:bldP spid="5" grpId="0"/>
      <p:bldP spid="10" grpId="0" animBg="1"/>
      <p:bldP spid="256" grpId="0" animBg="1"/>
      <p:bldP spid="257" grpId="0" animBg="1"/>
      <p:bldP spid="258" grpId="0" animBg="1"/>
      <p:bldP spid="25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sp>
        <p:nvSpPr>
          <p:cNvPr id="6" name="文字方塊 5"/>
          <p:cNvSpPr txBox="1"/>
          <p:nvPr/>
        </p:nvSpPr>
        <p:spPr>
          <a:xfrm>
            <a:off x="2167719" y="1835554"/>
            <a:ext cx="2220686" cy="523220"/>
          </a:xfrm>
          <a:prstGeom prst="rect">
            <a:avLst/>
          </a:prstGeom>
          <a:noFill/>
        </p:spPr>
        <p:txBody>
          <a:bodyPr wrap="square" rtlCol="0">
            <a:spAutoFit/>
          </a:bodyPr>
          <a:lstStyle/>
          <a:p>
            <a:r>
              <a:rPr lang="en-US" altLang="zh-TW" sz="2800" b="1" i="1" u="sng" dirty="0"/>
              <a:t>Ensemble</a:t>
            </a:r>
            <a:endParaRPr lang="zh-TW" altLang="en-US" sz="2800" b="1" i="1" u="sng" dirty="0"/>
          </a:p>
        </p:txBody>
      </p:sp>
      <p:sp>
        <p:nvSpPr>
          <p:cNvPr id="3" name="文字方塊 2"/>
          <p:cNvSpPr txBox="1"/>
          <p:nvPr/>
        </p:nvSpPr>
        <p:spPr>
          <a:xfrm>
            <a:off x="3134950"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1</a:t>
            </a:r>
            <a:endParaRPr lang="zh-TW" altLang="en-US" sz="2800" baseline="-25000" dirty="0"/>
          </a:p>
        </p:txBody>
      </p:sp>
      <p:sp>
        <p:nvSpPr>
          <p:cNvPr id="27" name="矩形 26"/>
          <p:cNvSpPr/>
          <p:nvPr/>
        </p:nvSpPr>
        <p:spPr>
          <a:xfrm>
            <a:off x="2798513" y="3787421"/>
            <a:ext cx="1352550" cy="1123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Network</a:t>
            </a:r>
          </a:p>
          <a:p>
            <a:pPr algn="ctr"/>
            <a:r>
              <a:rPr lang="en-US" altLang="zh-TW" sz="2400" dirty="0"/>
              <a:t>1</a:t>
            </a:r>
            <a:endParaRPr lang="zh-TW" altLang="en-US" sz="2400" dirty="0"/>
          </a:p>
        </p:txBody>
      </p:sp>
      <p:sp>
        <p:nvSpPr>
          <p:cNvPr id="28" name="矩形 27"/>
          <p:cNvSpPr/>
          <p:nvPr/>
        </p:nvSpPr>
        <p:spPr>
          <a:xfrm>
            <a:off x="4585131" y="3782856"/>
            <a:ext cx="1352550" cy="11239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Network</a:t>
            </a:r>
          </a:p>
          <a:p>
            <a:pPr algn="ctr"/>
            <a:r>
              <a:rPr lang="en-US" altLang="zh-TW" sz="2400" dirty="0"/>
              <a:t>2</a:t>
            </a:r>
            <a:endParaRPr lang="zh-TW" altLang="en-US" sz="2400" dirty="0"/>
          </a:p>
        </p:txBody>
      </p:sp>
      <p:sp>
        <p:nvSpPr>
          <p:cNvPr id="29" name="矩形 28"/>
          <p:cNvSpPr/>
          <p:nvPr/>
        </p:nvSpPr>
        <p:spPr>
          <a:xfrm>
            <a:off x="6423455" y="3764724"/>
            <a:ext cx="1352550" cy="11239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Network</a:t>
            </a:r>
          </a:p>
          <a:p>
            <a:pPr algn="ctr"/>
            <a:r>
              <a:rPr lang="en-US" altLang="zh-TW" sz="2400" dirty="0"/>
              <a:t>3</a:t>
            </a:r>
            <a:endParaRPr lang="zh-TW" altLang="en-US" sz="2400" dirty="0"/>
          </a:p>
        </p:txBody>
      </p:sp>
      <p:sp>
        <p:nvSpPr>
          <p:cNvPr id="30" name="矩形 29"/>
          <p:cNvSpPr/>
          <p:nvPr/>
        </p:nvSpPr>
        <p:spPr>
          <a:xfrm>
            <a:off x="8261779" y="3782856"/>
            <a:ext cx="1352550" cy="11239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4</a:t>
            </a:r>
            <a:endParaRPr lang="zh-TW" altLang="en-US" sz="2400" dirty="0"/>
          </a:p>
        </p:txBody>
      </p:sp>
      <p:sp>
        <p:nvSpPr>
          <p:cNvPr id="31" name="文字方塊 30"/>
          <p:cNvSpPr txBox="1"/>
          <p:nvPr/>
        </p:nvSpPr>
        <p:spPr>
          <a:xfrm>
            <a:off x="5077028" y="2395768"/>
            <a:ext cx="2461055" cy="523220"/>
          </a:xfrm>
          <a:prstGeom prst="rect">
            <a:avLst/>
          </a:prstGeom>
          <a:noFill/>
        </p:spPr>
        <p:txBody>
          <a:bodyPr wrap="square" rtlCol="0">
            <a:spAutoFit/>
          </a:bodyPr>
          <a:lstStyle/>
          <a:p>
            <a:r>
              <a:rPr lang="en-US" altLang="zh-TW" sz="2800" dirty="0"/>
              <a:t>Testing data x</a:t>
            </a:r>
            <a:endParaRPr lang="zh-TW" altLang="en-US" sz="2800" dirty="0"/>
          </a:p>
        </p:txBody>
      </p:sp>
      <p:sp>
        <p:nvSpPr>
          <p:cNvPr id="32" name="文字方塊 31"/>
          <p:cNvSpPr txBox="1"/>
          <p:nvPr/>
        </p:nvSpPr>
        <p:spPr>
          <a:xfrm>
            <a:off x="4921568"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2</a:t>
            </a:r>
            <a:endParaRPr lang="zh-TW" altLang="en-US" sz="2800" baseline="-25000" dirty="0"/>
          </a:p>
        </p:txBody>
      </p:sp>
      <p:sp>
        <p:nvSpPr>
          <p:cNvPr id="33" name="文字方塊 32"/>
          <p:cNvSpPr txBox="1"/>
          <p:nvPr/>
        </p:nvSpPr>
        <p:spPr>
          <a:xfrm>
            <a:off x="6772479"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3</a:t>
            </a:r>
            <a:endParaRPr lang="zh-TW" altLang="en-US" sz="2800" baseline="-25000" dirty="0"/>
          </a:p>
        </p:txBody>
      </p:sp>
      <p:sp>
        <p:nvSpPr>
          <p:cNvPr id="34" name="文字方塊 33"/>
          <p:cNvSpPr txBox="1"/>
          <p:nvPr/>
        </p:nvSpPr>
        <p:spPr>
          <a:xfrm>
            <a:off x="8623390" y="5211606"/>
            <a:ext cx="755877" cy="523220"/>
          </a:xfrm>
          <a:prstGeom prst="rect">
            <a:avLst/>
          </a:prstGeom>
          <a:noFill/>
        </p:spPr>
        <p:txBody>
          <a:bodyPr wrap="square" rtlCol="0">
            <a:spAutoFit/>
          </a:bodyPr>
          <a:lstStyle/>
          <a:p>
            <a:pPr algn="ctr"/>
            <a:r>
              <a:rPr lang="en-US" altLang="zh-TW" sz="2800" dirty="0"/>
              <a:t>y</a:t>
            </a:r>
            <a:r>
              <a:rPr lang="en-US" altLang="zh-TW" sz="2800" baseline="-25000" dirty="0"/>
              <a:t>4</a:t>
            </a:r>
            <a:endParaRPr lang="zh-TW" altLang="en-US" sz="2800" baseline="-25000" dirty="0"/>
          </a:p>
        </p:txBody>
      </p:sp>
      <p:sp>
        <p:nvSpPr>
          <p:cNvPr id="35" name="文字方塊 34"/>
          <p:cNvSpPr txBox="1"/>
          <p:nvPr/>
        </p:nvSpPr>
        <p:spPr>
          <a:xfrm>
            <a:off x="4883468" y="6172058"/>
            <a:ext cx="2461055" cy="523220"/>
          </a:xfrm>
          <a:prstGeom prst="rect">
            <a:avLst/>
          </a:prstGeom>
          <a:noFill/>
        </p:spPr>
        <p:txBody>
          <a:bodyPr wrap="square" rtlCol="0">
            <a:spAutoFit/>
          </a:bodyPr>
          <a:lstStyle/>
          <a:p>
            <a:pPr algn="ctr"/>
            <a:r>
              <a:rPr lang="en-US" altLang="zh-TW" sz="2800" dirty="0"/>
              <a:t>average</a:t>
            </a:r>
            <a:endParaRPr lang="zh-TW" altLang="en-US" sz="2800" dirty="0"/>
          </a:p>
        </p:txBody>
      </p:sp>
      <p:cxnSp>
        <p:nvCxnSpPr>
          <p:cNvPr id="36" name="直線單箭頭接點 35"/>
          <p:cNvCxnSpPr/>
          <p:nvPr/>
        </p:nvCxnSpPr>
        <p:spPr>
          <a:xfrm flipH="1">
            <a:off x="3695838" y="2953828"/>
            <a:ext cx="1943507" cy="79735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5209769" y="2991942"/>
            <a:ext cx="727913" cy="8735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endCxn id="29" idx="0"/>
          </p:cNvCxnSpPr>
          <p:nvPr/>
        </p:nvCxnSpPr>
        <p:spPr>
          <a:xfrm>
            <a:off x="6423456" y="3033254"/>
            <a:ext cx="676275" cy="7314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endCxn id="30" idx="0"/>
          </p:cNvCxnSpPr>
          <p:nvPr/>
        </p:nvCxnSpPr>
        <p:spPr>
          <a:xfrm>
            <a:off x="6734378" y="2953828"/>
            <a:ext cx="2203676" cy="8290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H="1">
            <a:off x="8919004"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H="1">
            <a:off x="5237788" y="4918389"/>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H="1">
            <a:off x="7093126" y="4926774"/>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3455738" y="4888951"/>
            <a:ext cx="0" cy="4500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3512887" y="5755162"/>
            <a:ext cx="1855690" cy="678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32" idx="2"/>
          </p:cNvCxnSpPr>
          <p:nvPr/>
        </p:nvCxnSpPr>
        <p:spPr>
          <a:xfrm>
            <a:off x="5299506" y="5734827"/>
            <a:ext cx="495348" cy="553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34" idx="2"/>
          </p:cNvCxnSpPr>
          <p:nvPr/>
        </p:nvCxnSpPr>
        <p:spPr>
          <a:xfrm flipH="1">
            <a:off x="6746382" y="5734826"/>
            <a:ext cx="2254947" cy="69884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347712" y="5696953"/>
            <a:ext cx="658527" cy="5914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P spid="32" grpId="0"/>
      <p:bldP spid="33" grpId="0"/>
      <p:bldP spid="34" grpId="0"/>
      <p:bldP spid="3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269" name="矩形 268"/>
          <p:cNvSpPr/>
          <p:nvPr/>
        </p:nvSpPr>
        <p:spPr>
          <a:xfrm>
            <a:off x="8441119" y="1772546"/>
            <a:ext cx="2192715" cy="954107"/>
          </a:xfrm>
          <a:prstGeom prst="rect">
            <a:avLst/>
          </a:prstGeom>
        </p:spPr>
        <p:txBody>
          <a:bodyPr wrap="square">
            <a:spAutoFit/>
          </a:bodyPr>
          <a:lstStyle/>
          <a:p>
            <a:pPr algn="ctr"/>
            <a:r>
              <a:rPr lang="en-US" altLang="zh-TW" sz="2800" b="1" i="1" u="sng" dirty="0"/>
              <a:t>Training of Dropout</a:t>
            </a:r>
            <a:endParaRPr lang="en-US" altLang="zh-TW" sz="2800" dirty="0"/>
          </a:p>
        </p:txBody>
      </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47" name="文字方塊 446"/>
          <p:cNvSpPr txBox="1"/>
          <p:nvPr/>
        </p:nvSpPr>
        <p:spPr>
          <a:xfrm>
            <a:off x="1849491"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grpSp>
        <p:nvGrpSpPr>
          <p:cNvPr id="452" name="群組 451"/>
          <p:cNvGrpSpPr/>
          <p:nvPr/>
        </p:nvGrpSpPr>
        <p:grpSpPr>
          <a:xfrm rot="5400000">
            <a:off x="6505975" y="3201461"/>
            <a:ext cx="2816562" cy="2026283"/>
            <a:chOff x="5238336" y="4137476"/>
            <a:chExt cx="2816562" cy="2026283"/>
          </a:xfrm>
        </p:grpSpPr>
        <p:sp>
          <p:nvSpPr>
            <p:cNvPr id="396"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8"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9"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0"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1" name="直線單箭頭接點 400"/>
            <p:cNvCxnSpPr>
              <a:stCxn id="400" idx="3"/>
              <a:endCxn id="396"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線單箭頭接點 403"/>
            <p:cNvCxnSpPr>
              <a:stCxn id="400"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線單箭頭接點 405"/>
            <p:cNvCxnSpPr>
              <a:endCxn id="398"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線單箭頭接點 406"/>
            <p:cNvCxnSpPr>
              <a:endCxn id="399"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線單箭頭接點 410"/>
            <p:cNvCxnSpPr>
              <a:endCxn id="398"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線單箭頭接點 411"/>
            <p:cNvCxnSpPr>
              <a:endCxn id="399"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線單箭頭接點 412"/>
            <p:cNvCxnSpPr>
              <a:stCxn id="417" idx="2"/>
              <a:endCxn id="396"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線單箭頭接點 415"/>
            <p:cNvCxnSpPr>
              <a:stCxn id="417"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7"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18"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2"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423"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24" name="直線單箭頭接點 423"/>
            <p:cNvCxnSpPr>
              <a:stCxn id="423"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線單箭頭接點 424"/>
            <p:cNvCxnSpPr>
              <a:stCxn id="422"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線單箭頭接點 427"/>
            <p:cNvCxnSpPr>
              <a:stCxn id="423" idx="3"/>
              <a:endCxn id="396"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線單箭頭接點 429"/>
            <p:cNvCxnSpPr>
              <a:stCxn id="422" idx="3"/>
              <a:endCxn id="396"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9" name="文字方塊 448"/>
            <p:cNvSpPr txBox="1"/>
            <p:nvPr/>
          </p:nvSpPr>
          <p:spPr>
            <a:xfrm>
              <a:off x="6063855" y="4137476"/>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453" name="文字方塊 452"/>
          <p:cNvSpPr txBox="1"/>
          <p:nvPr/>
        </p:nvSpPr>
        <p:spPr>
          <a:xfrm>
            <a:off x="2637458" y="5741959"/>
            <a:ext cx="7351603"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Using one mini-batch to train one network</a:t>
            </a:r>
            <a:endParaRPr lang="zh-TW" altLang="en-US" sz="2800" dirty="0"/>
          </a:p>
        </p:txBody>
      </p:sp>
      <p:sp>
        <p:nvSpPr>
          <p:cNvPr id="454" name="文字方塊 453"/>
          <p:cNvSpPr txBox="1"/>
          <p:nvPr/>
        </p:nvSpPr>
        <p:spPr>
          <a:xfrm>
            <a:off x="2612193" y="6205586"/>
            <a:ext cx="7018866"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TW" sz="2800" dirty="0"/>
              <a:t>Some parameters in the network are shared</a:t>
            </a:r>
            <a:endParaRPr lang="zh-TW" altLang="en-US" sz="2800" dirty="0"/>
          </a:p>
        </p:txBody>
      </p:sp>
      <p:sp>
        <p:nvSpPr>
          <p:cNvPr id="455" name="文字方塊 454"/>
          <p:cNvSpPr txBox="1"/>
          <p:nvPr/>
        </p:nvSpPr>
        <p:spPr>
          <a:xfrm>
            <a:off x="3506924" y="1847805"/>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456" name="文字方塊 455"/>
          <p:cNvSpPr txBox="1"/>
          <p:nvPr/>
        </p:nvSpPr>
        <p:spPr>
          <a:xfrm>
            <a:off x="5158658" y="1852133"/>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457" name="文字方塊 456"/>
          <p:cNvSpPr txBox="1"/>
          <p:nvPr/>
        </p:nvSpPr>
        <p:spPr>
          <a:xfrm>
            <a:off x="6807616" y="1834102"/>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4</a:t>
            </a:r>
            <a:endParaRPr lang="zh-TW" altLang="en-US" sz="2400" baseline="-25000" dirty="0"/>
          </a:p>
        </p:txBody>
      </p:sp>
      <p:sp>
        <p:nvSpPr>
          <p:cNvPr id="515" name="文字方塊 514"/>
          <p:cNvSpPr txBox="1"/>
          <p:nvPr/>
        </p:nvSpPr>
        <p:spPr>
          <a:xfrm>
            <a:off x="8658165" y="2979863"/>
            <a:ext cx="1828800" cy="523220"/>
          </a:xfrm>
          <a:prstGeom prst="rect">
            <a:avLst/>
          </a:prstGeom>
          <a:noFill/>
        </p:spPr>
        <p:txBody>
          <a:bodyPr wrap="square" rtlCol="0">
            <a:spAutoFit/>
          </a:bodyPr>
          <a:lstStyle/>
          <a:p>
            <a:pPr algn="ctr"/>
            <a:r>
              <a:rPr lang="en-US" altLang="zh-TW" sz="2800" dirty="0"/>
              <a:t>M neurons</a:t>
            </a:r>
            <a:endParaRPr lang="zh-TW" altLang="en-US" sz="2800" dirty="0"/>
          </a:p>
        </p:txBody>
      </p:sp>
      <p:sp>
        <p:nvSpPr>
          <p:cNvPr id="516" name="文字方塊 515"/>
          <p:cNvSpPr txBox="1"/>
          <p:nvPr/>
        </p:nvSpPr>
        <p:spPr>
          <a:xfrm>
            <a:off x="8658165" y="4390224"/>
            <a:ext cx="1828800" cy="954107"/>
          </a:xfrm>
          <a:prstGeom prst="rect">
            <a:avLst/>
          </a:prstGeom>
          <a:noFill/>
        </p:spPr>
        <p:txBody>
          <a:bodyPr wrap="square" rtlCol="0">
            <a:spAutoFit/>
          </a:bodyPr>
          <a:lstStyle/>
          <a:p>
            <a:pPr algn="ctr"/>
            <a:r>
              <a:rPr lang="en-US" altLang="zh-TW" sz="2800" dirty="0"/>
              <a:t>2</a:t>
            </a:r>
            <a:r>
              <a:rPr lang="en-US" altLang="zh-TW" sz="2800" baseline="30000" dirty="0"/>
              <a:t>M </a:t>
            </a:r>
            <a:r>
              <a:rPr lang="en-US" altLang="zh-TW" sz="2800" dirty="0"/>
              <a:t>possible networks</a:t>
            </a:r>
            <a:endParaRPr lang="zh-TW" altLang="en-US" sz="2800" baseline="30000" dirty="0"/>
          </a:p>
        </p:txBody>
      </p:sp>
      <p:sp>
        <p:nvSpPr>
          <p:cNvPr id="517" name="向下箭號 516"/>
          <p:cNvSpPr/>
          <p:nvPr/>
        </p:nvSpPr>
        <p:spPr>
          <a:xfrm>
            <a:off x="9308576" y="3503083"/>
            <a:ext cx="501874" cy="88714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602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P spid="447" grpId="0" animBg="1"/>
      <p:bldP spid="453" grpId="0"/>
      <p:bldP spid="454" grpId="0"/>
      <p:bldP spid="455" grpId="0" animBg="1"/>
      <p:bldP spid="456" grpId="0" animBg="1"/>
      <p:bldP spid="457" grpId="0" animBg="1"/>
      <p:bldP spid="515" grpId="0"/>
      <p:bldP spid="516" grpId="0"/>
      <p:bldP spid="517"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7086189" y="2515916"/>
            <a:ext cx="3330744" cy="3248773"/>
          </a:xfrm>
          <a:prstGeom prst="rect">
            <a:avLst/>
          </a:prstGeom>
          <a:noFill/>
          <a:ln w="571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Dropout is a kind of ensemble.</a:t>
            </a:r>
            <a:endParaRPr lang="zh-TW" altLang="en-US" dirty="0"/>
          </a:p>
        </p:txBody>
      </p:sp>
      <p:grpSp>
        <p:nvGrpSpPr>
          <p:cNvPr id="448" name="群組 447"/>
          <p:cNvGrpSpPr/>
          <p:nvPr/>
        </p:nvGrpSpPr>
        <p:grpSpPr>
          <a:xfrm rot="5400000">
            <a:off x="1157291" y="3553744"/>
            <a:ext cx="2816562" cy="1283045"/>
            <a:chOff x="1660188" y="3148756"/>
            <a:chExt cx="2816562" cy="1283045"/>
          </a:xfrm>
        </p:grpSpPr>
        <p:sp>
          <p:nvSpPr>
            <p:cNvPr id="9"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6" name="直線單箭頭接點 15"/>
            <p:cNvCxnSpPr>
              <a:stCxn id="14" idx="3"/>
              <a:endCxn id="9"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14"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endCxn id="12"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3"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3"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2"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3"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2"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3"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7"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0" name="直線單箭頭接點 39"/>
            <p:cNvCxnSpPr>
              <a:stCxn id="37"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37" idx="3"/>
              <a:endCxn id="9"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36" idx="3"/>
              <a:endCxn id="9"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9" idx="6"/>
              <a:endCxn id="32"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1" name="群組 450"/>
          <p:cNvGrpSpPr/>
          <p:nvPr/>
        </p:nvGrpSpPr>
        <p:grpSpPr>
          <a:xfrm rot="5400000">
            <a:off x="4381969" y="3562287"/>
            <a:ext cx="2816562" cy="1265961"/>
            <a:chOff x="5222538" y="3182974"/>
            <a:chExt cx="2816562" cy="1265961"/>
          </a:xfrm>
        </p:grpSpPr>
        <p:sp>
          <p:nvSpPr>
            <p:cNvPr id="278"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9"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0"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2"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83" name="直線單箭頭接點 282"/>
            <p:cNvCxnSpPr>
              <a:stCxn id="282" idx="3"/>
              <a:endCxn id="278"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線單箭頭接點 283"/>
            <p:cNvCxnSpPr>
              <a:stCxn id="282" idx="3"/>
              <a:endCxn id="279"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線單箭頭接點 284"/>
            <p:cNvCxnSpPr>
              <a:stCxn id="282"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線單箭頭接點 290"/>
            <p:cNvCxnSpPr>
              <a:endCxn id="280"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線單箭頭接點 291"/>
            <p:cNvCxnSpPr>
              <a:endCxn id="281"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p:cNvCxnSpPr>
              <a:endCxn id="280"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線單箭頭接點 293"/>
            <p:cNvCxnSpPr>
              <a:endCxn id="281"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線單箭頭接點 294"/>
            <p:cNvCxnSpPr>
              <a:stCxn id="299" idx="2"/>
              <a:endCxn id="278"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線單箭頭接點 295"/>
            <p:cNvCxnSpPr>
              <a:stCxn id="299" idx="3"/>
              <a:endCxn id="279"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p:cNvCxnSpPr>
              <a:stCxn id="299"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2"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05"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08" name="直線單箭頭接點 307"/>
            <p:cNvCxnSpPr>
              <a:stCxn id="305"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直線單箭頭接點 308"/>
            <p:cNvCxnSpPr>
              <a:stCxn id="305" idx="3"/>
              <a:endCxn id="279"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直線單箭頭接點 309"/>
            <p:cNvCxnSpPr>
              <a:stCxn id="305" idx="3"/>
              <a:endCxn id="278"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p:cNvCxnSpPr>
              <a:stCxn id="304" idx="3"/>
              <a:endCxn id="279"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直線單箭頭接點 311"/>
            <p:cNvCxnSpPr>
              <a:stCxn id="304" idx="3"/>
              <a:endCxn id="278"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50" name="群組 449"/>
          <p:cNvGrpSpPr/>
          <p:nvPr/>
        </p:nvGrpSpPr>
        <p:grpSpPr>
          <a:xfrm rot="5400000">
            <a:off x="2909975" y="3696735"/>
            <a:ext cx="2816562" cy="965618"/>
            <a:chOff x="1660188" y="5222258"/>
            <a:chExt cx="2816562" cy="965618"/>
          </a:xfrm>
        </p:grpSpPr>
        <p:sp>
          <p:nvSpPr>
            <p:cNvPr id="339"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50" name="直線單箭頭接點 349"/>
            <p:cNvCxnSpPr>
              <a:endCxn id="339"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線單箭頭接點 350"/>
            <p:cNvCxnSpPr>
              <a:endCxn id="340"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線單箭頭接點 351"/>
            <p:cNvCxnSpPr>
              <a:endCxn id="339"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線單箭頭接點 352"/>
            <p:cNvCxnSpPr>
              <a:endCxn id="340"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2"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3"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364"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365" name="直線單箭頭接點 364"/>
            <p:cNvCxnSpPr>
              <a:stCxn id="364"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線單箭頭接點 365"/>
            <p:cNvCxnSpPr>
              <a:stCxn id="363"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直線單箭頭接點 366"/>
            <p:cNvCxnSpPr>
              <a:stCxn id="364"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1"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2"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456" name="文字方塊 455"/>
          <p:cNvSpPr txBox="1"/>
          <p:nvPr/>
        </p:nvSpPr>
        <p:spPr>
          <a:xfrm>
            <a:off x="5074763" y="1801950"/>
            <a:ext cx="2042475" cy="461665"/>
          </a:xfrm>
          <a:prstGeom prst="rect">
            <a:avLst/>
          </a:prstGeom>
          <a:noFill/>
        </p:spPr>
        <p:txBody>
          <a:bodyPr wrap="square" rtlCol="0">
            <a:spAutoFit/>
          </a:bodyPr>
          <a:lstStyle/>
          <a:p>
            <a:pPr algn="ctr"/>
            <a:r>
              <a:rPr lang="en-US" altLang="zh-TW" sz="2400" dirty="0"/>
              <a:t>testing data x</a:t>
            </a:r>
            <a:endParaRPr lang="zh-TW" altLang="en-US" sz="2400" baseline="-25000" dirty="0"/>
          </a:p>
        </p:txBody>
      </p:sp>
      <p:sp>
        <p:nvSpPr>
          <p:cNvPr id="139" name="矩形 138"/>
          <p:cNvSpPr/>
          <p:nvPr/>
        </p:nvSpPr>
        <p:spPr>
          <a:xfrm>
            <a:off x="1818842" y="1589029"/>
            <a:ext cx="2941062" cy="523220"/>
          </a:xfrm>
          <a:prstGeom prst="rect">
            <a:avLst/>
          </a:prstGeom>
        </p:spPr>
        <p:txBody>
          <a:bodyPr wrap="none">
            <a:spAutoFit/>
          </a:bodyPr>
          <a:lstStyle/>
          <a:p>
            <a:r>
              <a:rPr lang="en-US" altLang="zh-TW" sz="2800" b="1" i="1" u="sng" dirty="0"/>
              <a:t>Testing of Dropout</a:t>
            </a:r>
            <a:endParaRPr lang="en-US" altLang="zh-TW" sz="2800" dirty="0"/>
          </a:p>
        </p:txBody>
      </p:sp>
      <p:sp>
        <p:nvSpPr>
          <p:cNvPr id="140" name="文字方塊 139"/>
          <p:cNvSpPr txBox="1"/>
          <p:nvPr/>
        </p:nvSpPr>
        <p:spPr>
          <a:xfrm rot="5400000">
            <a:off x="6277631" y="3944577"/>
            <a:ext cx="964273" cy="523220"/>
          </a:xfrm>
          <a:prstGeom prst="rect">
            <a:avLst/>
          </a:prstGeom>
          <a:noFill/>
        </p:spPr>
        <p:txBody>
          <a:bodyPr wrap="square" rtlCol="0">
            <a:spAutoFit/>
          </a:bodyPr>
          <a:lstStyle/>
          <a:p>
            <a:r>
              <a:rPr lang="en-US" altLang="zh-TW" sz="2800" dirty="0"/>
              <a:t>……</a:t>
            </a:r>
            <a:endParaRPr lang="zh-TW" altLang="en-US" sz="2800" dirty="0"/>
          </a:p>
        </p:txBody>
      </p:sp>
      <p:sp>
        <p:nvSpPr>
          <p:cNvPr id="141" name="文字方塊 140"/>
          <p:cNvSpPr txBox="1"/>
          <p:nvPr/>
        </p:nvSpPr>
        <p:spPr>
          <a:xfrm>
            <a:off x="3067011" y="6234303"/>
            <a:ext cx="2461055" cy="461665"/>
          </a:xfrm>
          <a:prstGeom prst="rect">
            <a:avLst/>
          </a:prstGeom>
          <a:noFill/>
        </p:spPr>
        <p:txBody>
          <a:bodyPr wrap="square" rtlCol="0">
            <a:spAutoFit/>
          </a:bodyPr>
          <a:lstStyle/>
          <a:p>
            <a:pPr algn="ctr"/>
            <a:r>
              <a:rPr lang="en-US" altLang="zh-TW" sz="2400" dirty="0"/>
              <a:t>average</a:t>
            </a:r>
            <a:endParaRPr lang="zh-TW" altLang="en-US" sz="2400" dirty="0"/>
          </a:p>
        </p:txBody>
      </p:sp>
      <p:cxnSp>
        <p:nvCxnSpPr>
          <p:cNvPr id="142" name="直線單箭頭接點 141"/>
          <p:cNvCxnSpPr/>
          <p:nvPr/>
        </p:nvCxnSpPr>
        <p:spPr>
          <a:xfrm flipH="1">
            <a:off x="2785193" y="2265580"/>
            <a:ext cx="2475008" cy="46635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H="1">
            <a:off x="4388226" y="2289349"/>
            <a:ext cx="871977" cy="42657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a:off x="5234789" y="2289348"/>
            <a:ext cx="567922" cy="45313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1" name="文字方塊 150"/>
          <p:cNvSpPr txBox="1"/>
          <p:nvPr/>
        </p:nvSpPr>
        <p:spPr>
          <a:xfrm>
            <a:off x="2216251" y="5488890"/>
            <a:ext cx="755877" cy="461665"/>
          </a:xfrm>
          <a:prstGeom prst="rect">
            <a:avLst/>
          </a:prstGeom>
          <a:noFill/>
        </p:spPr>
        <p:txBody>
          <a:bodyPr wrap="square" rtlCol="0">
            <a:spAutoFit/>
          </a:bodyPr>
          <a:lstStyle/>
          <a:p>
            <a:pPr algn="ctr"/>
            <a:r>
              <a:rPr lang="en-US" altLang="zh-TW" sz="2400" dirty="0"/>
              <a:t>y</a:t>
            </a:r>
            <a:r>
              <a:rPr lang="en-US" altLang="zh-TW" sz="2400" baseline="-25000" dirty="0"/>
              <a:t>1</a:t>
            </a:r>
            <a:endParaRPr lang="zh-TW" altLang="en-US" sz="2400" baseline="-25000" dirty="0"/>
          </a:p>
        </p:txBody>
      </p:sp>
      <p:sp>
        <p:nvSpPr>
          <p:cNvPr id="152" name="文字方塊 151"/>
          <p:cNvSpPr txBox="1"/>
          <p:nvPr/>
        </p:nvSpPr>
        <p:spPr>
          <a:xfrm>
            <a:off x="4122516" y="5533857"/>
            <a:ext cx="755877" cy="461665"/>
          </a:xfrm>
          <a:prstGeom prst="rect">
            <a:avLst/>
          </a:prstGeom>
          <a:noFill/>
        </p:spPr>
        <p:txBody>
          <a:bodyPr wrap="square" rtlCol="0">
            <a:spAutoFit/>
          </a:bodyPr>
          <a:lstStyle/>
          <a:p>
            <a:pPr algn="ctr"/>
            <a:r>
              <a:rPr lang="en-US" altLang="zh-TW" sz="2400" dirty="0"/>
              <a:t>y</a:t>
            </a:r>
            <a:r>
              <a:rPr lang="en-US" altLang="zh-TW" sz="2400" baseline="-25000" dirty="0"/>
              <a:t>2</a:t>
            </a:r>
            <a:endParaRPr lang="zh-TW" altLang="en-US" sz="2400" baseline="-25000" dirty="0"/>
          </a:p>
        </p:txBody>
      </p:sp>
      <p:sp>
        <p:nvSpPr>
          <p:cNvPr id="153" name="文字方塊 152"/>
          <p:cNvSpPr txBox="1"/>
          <p:nvPr/>
        </p:nvSpPr>
        <p:spPr>
          <a:xfrm>
            <a:off x="5492738" y="5516072"/>
            <a:ext cx="755877" cy="461665"/>
          </a:xfrm>
          <a:prstGeom prst="rect">
            <a:avLst/>
          </a:prstGeom>
          <a:noFill/>
        </p:spPr>
        <p:txBody>
          <a:bodyPr wrap="square" rtlCol="0">
            <a:spAutoFit/>
          </a:bodyPr>
          <a:lstStyle/>
          <a:p>
            <a:pPr algn="ctr"/>
            <a:r>
              <a:rPr lang="en-US" altLang="zh-TW" sz="2400" dirty="0"/>
              <a:t>y</a:t>
            </a:r>
            <a:r>
              <a:rPr lang="en-US" altLang="zh-TW" sz="2400" baseline="-25000" dirty="0"/>
              <a:t>3</a:t>
            </a:r>
            <a:endParaRPr lang="zh-TW" altLang="en-US" sz="2400" baseline="-25000" dirty="0"/>
          </a:p>
        </p:txBody>
      </p:sp>
      <p:cxnSp>
        <p:nvCxnSpPr>
          <p:cNvPr id="154" name="直線單箭頭接點 153"/>
          <p:cNvCxnSpPr/>
          <p:nvPr/>
        </p:nvCxnSpPr>
        <p:spPr>
          <a:xfrm>
            <a:off x="2736748" y="5995522"/>
            <a:ext cx="910217" cy="37798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線單箭頭接點 154"/>
          <p:cNvCxnSpPr>
            <a:stCxn id="152" idx="2"/>
          </p:cNvCxnSpPr>
          <p:nvPr/>
        </p:nvCxnSpPr>
        <p:spPr>
          <a:xfrm flipH="1">
            <a:off x="4444178" y="5995521"/>
            <a:ext cx="56276" cy="3530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p:cNvCxnSpPr/>
          <p:nvPr/>
        </p:nvCxnSpPr>
        <p:spPr>
          <a:xfrm flipH="1">
            <a:off x="4941943" y="5976372"/>
            <a:ext cx="833815" cy="3971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群組 163"/>
          <p:cNvGrpSpPr/>
          <p:nvPr/>
        </p:nvGrpSpPr>
        <p:grpSpPr>
          <a:xfrm rot="5400000">
            <a:off x="6447459" y="3546428"/>
            <a:ext cx="2893086" cy="1335452"/>
            <a:chOff x="7997554" y="1461721"/>
            <a:chExt cx="5723548" cy="2641997"/>
          </a:xfrm>
        </p:grpSpPr>
        <p:grpSp>
          <p:nvGrpSpPr>
            <p:cNvPr id="165" name="群組 164"/>
            <p:cNvGrpSpPr/>
            <p:nvPr/>
          </p:nvGrpSpPr>
          <p:grpSpPr>
            <a:xfrm>
              <a:off x="7997554" y="1461721"/>
              <a:ext cx="5723548" cy="2641997"/>
              <a:chOff x="1904899" y="2535995"/>
              <a:chExt cx="5723548" cy="2641997"/>
            </a:xfrm>
          </p:grpSpPr>
          <p:sp>
            <p:nvSpPr>
              <p:cNvPr id="169" name="橢圓 168"/>
              <p:cNvSpPr/>
              <p:nvPr/>
            </p:nvSpPr>
            <p:spPr>
              <a:xfrm>
                <a:off x="3430053" y="2570711"/>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橢圓 169"/>
              <p:cNvSpPr/>
              <p:nvPr/>
            </p:nvSpPr>
            <p:spPr>
              <a:xfrm>
                <a:off x="3430053" y="3271530"/>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橢圓 170"/>
              <p:cNvSpPr/>
              <p:nvPr/>
            </p:nvSpPr>
            <p:spPr>
              <a:xfrm>
                <a:off x="3430053" y="396978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橢圓 171"/>
              <p:cNvSpPr/>
              <p:nvPr/>
            </p:nvSpPr>
            <p:spPr>
              <a:xfrm>
                <a:off x="3430053" y="466803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橢圓 172"/>
              <p:cNvSpPr/>
              <p:nvPr/>
            </p:nvSpPr>
            <p:spPr>
              <a:xfrm>
                <a:off x="6636734" y="318360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4" name="橢圓 173"/>
              <p:cNvSpPr/>
              <p:nvPr/>
            </p:nvSpPr>
            <p:spPr>
              <a:xfrm>
                <a:off x="6636734" y="4022539"/>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5" name="矩形 174"/>
              <p:cNvSpPr/>
              <p:nvPr/>
            </p:nvSpPr>
            <p:spPr>
              <a:xfrm>
                <a:off x="1904899" y="2670896"/>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76" name="直線單箭頭接點 175"/>
              <p:cNvCxnSpPr>
                <a:stCxn id="175" idx="3"/>
                <a:endCxn id="169" idx="2"/>
              </p:cNvCxnSpPr>
              <p:nvPr/>
            </p:nvCxnSpPr>
            <p:spPr>
              <a:xfrm>
                <a:off x="2171234"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a:stCxn id="175" idx="3"/>
                <a:endCxn id="170" idx="2"/>
              </p:cNvCxnSpPr>
              <p:nvPr/>
            </p:nvCxnSpPr>
            <p:spPr>
              <a:xfrm>
                <a:off x="2171234"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a:stCxn id="175" idx="3"/>
                <a:endCxn id="171" idx="2"/>
              </p:cNvCxnSpPr>
              <p:nvPr/>
            </p:nvCxnSpPr>
            <p:spPr>
              <a:xfrm>
                <a:off x="2171234"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p:cNvCxnSpPr>
                <a:stCxn id="175" idx="3"/>
                <a:endCxn id="172" idx="2"/>
              </p:cNvCxnSpPr>
              <p:nvPr/>
            </p:nvCxnSpPr>
            <p:spPr>
              <a:xfrm>
                <a:off x="2171234"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單箭頭接點 179"/>
              <p:cNvCxnSpPr>
                <a:endCxn id="173" idx="2"/>
              </p:cNvCxnSpPr>
              <p:nvPr/>
            </p:nvCxnSpPr>
            <p:spPr>
              <a:xfrm flipV="1">
                <a:off x="5704749" y="3438582"/>
                <a:ext cx="931985" cy="1064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p:cNvCxnSpPr>
                <a:endCxn id="173" idx="2"/>
              </p:cNvCxnSpPr>
              <p:nvPr/>
            </p:nvCxnSpPr>
            <p:spPr>
              <a:xfrm>
                <a:off x="5704748" y="2781725"/>
                <a:ext cx="931986" cy="6568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a:endCxn id="174" idx="2"/>
              </p:cNvCxnSpPr>
              <p:nvPr/>
            </p:nvCxnSpPr>
            <p:spPr>
              <a:xfrm>
                <a:off x="5704749" y="2825688"/>
                <a:ext cx="931985" cy="14518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a:endCxn id="174" idx="2"/>
              </p:cNvCxnSpPr>
              <p:nvPr/>
            </p:nvCxnSpPr>
            <p:spPr>
              <a:xfrm>
                <a:off x="5704748" y="3580539"/>
                <a:ext cx="931986" cy="6969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單箭頭接點 183"/>
              <p:cNvCxnSpPr>
                <a:endCxn id="173" idx="2"/>
              </p:cNvCxnSpPr>
              <p:nvPr/>
            </p:nvCxnSpPr>
            <p:spPr>
              <a:xfrm flipV="1">
                <a:off x="5704749" y="3438582"/>
                <a:ext cx="931985" cy="7861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p:cNvCxnSpPr>
                <a:endCxn id="174" idx="2"/>
              </p:cNvCxnSpPr>
              <p:nvPr/>
            </p:nvCxnSpPr>
            <p:spPr>
              <a:xfrm>
                <a:off x="5704749" y="4224761"/>
                <a:ext cx="931985" cy="52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p:cNvCxnSpPr>
                <a:endCxn id="173" idx="2"/>
              </p:cNvCxnSpPr>
              <p:nvPr/>
            </p:nvCxnSpPr>
            <p:spPr>
              <a:xfrm flipV="1">
                <a:off x="5704748" y="3438582"/>
                <a:ext cx="931986" cy="14567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a:endCxn id="174" idx="2"/>
              </p:cNvCxnSpPr>
              <p:nvPr/>
            </p:nvCxnSpPr>
            <p:spPr>
              <a:xfrm flipV="1">
                <a:off x="5704749" y="4277516"/>
                <a:ext cx="931985" cy="6454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a:stCxn id="192" idx="2"/>
                <a:endCxn id="169" idx="2"/>
              </p:cNvCxnSpPr>
              <p:nvPr/>
            </p:nvCxnSpPr>
            <p:spPr>
              <a:xfrm flipV="1">
                <a:off x="2038067" y="2825688"/>
                <a:ext cx="1391986" cy="7992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p:cNvCxnSpPr>
                <a:stCxn id="192" idx="3"/>
                <a:endCxn id="170" idx="2"/>
              </p:cNvCxnSpPr>
              <p:nvPr/>
            </p:nvCxnSpPr>
            <p:spPr>
              <a:xfrm>
                <a:off x="2171234"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p:cNvCxnSpPr>
                <a:stCxn id="192" idx="3"/>
                <a:endCxn id="171" idx="2"/>
              </p:cNvCxnSpPr>
              <p:nvPr/>
            </p:nvCxnSpPr>
            <p:spPr>
              <a:xfrm>
                <a:off x="2171234"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p:cNvCxnSpPr>
                <a:stCxn id="192" idx="3"/>
                <a:endCxn id="172" idx="2"/>
              </p:cNvCxnSpPr>
              <p:nvPr/>
            </p:nvCxnSpPr>
            <p:spPr>
              <a:xfrm>
                <a:off x="2171234"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p:cNvSpPr/>
              <p:nvPr/>
            </p:nvSpPr>
            <p:spPr>
              <a:xfrm>
                <a:off x="1904899" y="3358623"/>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3" name="橢圓 192"/>
              <p:cNvSpPr/>
              <p:nvPr/>
            </p:nvSpPr>
            <p:spPr>
              <a:xfrm>
                <a:off x="5194794" y="2535995"/>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p:cNvSpPr/>
              <p:nvPr/>
            </p:nvSpPr>
            <p:spPr>
              <a:xfrm>
                <a:off x="5194794" y="3236814"/>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橢圓 194"/>
              <p:cNvSpPr/>
              <p:nvPr/>
            </p:nvSpPr>
            <p:spPr>
              <a:xfrm>
                <a:off x="5194794" y="3935068"/>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6" name="橢圓 195"/>
              <p:cNvSpPr/>
              <p:nvPr/>
            </p:nvSpPr>
            <p:spPr>
              <a:xfrm>
                <a:off x="5194794" y="4633322"/>
                <a:ext cx="509954" cy="5099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p:cNvSpPr/>
              <p:nvPr/>
            </p:nvSpPr>
            <p:spPr>
              <a:xfrm>
                <a:off x="1904899" y="4113217"/>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98" name="矩形 197"/>
              <p:cNvSpPr/>
              <p:nvPr/>
            </p:nvSpPr>
            <p:spPr>
              <a:xfrm>
                <a:off x="1904899" y="4792619"/>
                <a:ext cx="266335" cy="266335"/>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99" name="直線單箭頭接點 198"/>
              <p:cNvCxnSpPr>
                <a:stCxn id="198" idx="3"/>
                <a:endCxn id="172" idx="2"/>
              </p:cNvCxnSpPr>
              <p:nvPr/>
            </p:nvCxnSpPr>
            <p:spPr>
              <a:xfrm flipV="1">
                <a:off x="2171234"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p:cNvCxnSpPr>
                <a:stCxn id="197" idx="3"/>
                <a:endCxn id="172" idx="2"/>
              </p:cNvCxnSpPr>
              <p:nvPr/>
            </p:nvCxnSpPr>
            <p:spPr>
              <a:xfrm>
                <a:off x="2171234"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p:cNvCxnSpPr>
                <a:stCxn id="198" idx="3"/>
                <a:endCxn id="171" idx="2"/>
              </p:cNvCxnSpPr>
              <p:nvPr/>
            </p:nvCxnSpPr>
            <p:spPr>
              <a:xfrm flipV="1">
                <a:off x="2171234"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線單箭頭接點 201"/>
              <p:cNvCxnSpPr>
                <a:stCxn id="198" idx="3"/>
                <a:endCxn id="170" idx="2"/>
              </p:cNvCxnSpPr>
              <p:nvPr/>
            </p:nvCxnSpPr>
            <p:spPr>
              <a:xfrm flipV="1">
                <a:off x="2171234"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p:cNvCxnSpPr>
                <a:stCxn id="198" idx="3"/>
                <a:endCxn id="169" idx="2"/>
              </p:cNvCxnSpPr>
              <p:nvPr/>
            </p:nvCxnSpPr>
            <p:spPr>
              <a:xfrm flipV="1">
                <a:off x="2171234"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線單箭頭接點 203"/>
              <p:cNvCxnSpPr>
                <a:stCxn id="197" idx="3"/>
                <a:endCxn id="170" idx="2"/>
              </p:cNvCxnSpPr>
              <p:nvPr/>
            </p:nvCxnSpPr>
            <p:spPr>
              <a:xfrm flipV="1">
                <a:off x="2171234"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線單箭頭接點 204"/>
              <p:cNvCxnSpPr>
                <a:stCxn id="197" idx="3"/>
                <a:endCxn id="169" idx="2"/>
              </p:cNvCxnSpPr>
              <p:nvPr/>
            </p:nvCxnSpPr>
            <p:spPr>
              <a:xfrm flipV="1">
                <a:off x="2171234"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p:cNvCxnSpPr/>
              <p:nvPr/>
            </p:nvCxnSpPr>
            <p:spPr>
              <a:xfrm>
                <a:off x="3940007" y="2804064"/>
                <a:ext cx="1258819" cy="216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p:cNvCxnSpPr/>
              <p:nvPr/>
            </p:nvCxnSpPr>
            <p:spPr>
              <a:xfrm>
                <a:off x="3940007" y="2804064"/>
                <a:ext cx="1258819" cy="7224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p:cNvCxnSpPr/>
              <p:nvPr/>
            </p:nvCxnSpPr>
            <p:spPr>
              <a:xfrm>
                <a:off x="3940007" y="2804064"/>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p:cNvCxnSpPr/>
              <p:nvPr/>
            </p:nvCxnSpPr>
            <p:spPr>
              <a:xfrm>
                <a:off x="3940007" y="2804064"/>
                <a:ext cx="1258819" cy="21189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p:cNvCxnSpPr/>
              <p:nvPr/>
            </p:nvCxnSpPr>
            <p:spPr>
              <a:xfrm>
                <a:off x="3940007" y="3491791"/>
                <a:ext cx="1258819" cy="3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p:cNvCxnSpPr/>
              <p:nvPr/>
            </p:nvCxnSpPr>
            <p:spPr>
              <a:xfrm>
                <a:off x="3940007" y="3491791"/>
                <a:ext cx="1258819" cy="7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p:nvPr/>
            </p:nvCxnSpPr>
            <p:spPr>
              <a:xfrm>
                <a:off x="3940007" y="3491791"/>
                <a:ext cx="1258819" cy="1431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p:cNvCxnSpPr/>
              <p:nvPr/>
            </p:nvCxnSpPr>
            <p:spPr>
              <a:xfrm flipV="1">
                <a:off x="3940007" y="4923015"/>
                <a:ext cx="1258819" cy="27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p:cNvCxnSpPr/>
              <p:nvPr/>
            </p:nvCxnSpPr>
            <p:spPr>
              <a:xfrm>
                <a:off x="3940007" y="4246385"/>
                <a:ext cx="1258819" cy="6766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線單箭頭接點 214"/>
              <p:cNvCxnSpPr/>
              <p:nvPr/>
            </p:nvCxnSpPr>
            <p:spPr>
              <a:xfrm flipV="1">
                <a:off x="3940007" y="4224761"/>
                <a:ext cx="1258819" cy="7010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p:nvPr/>
            </p:nvCxnSpPr>
            <p:spPr>
              <a:xfrm flipV="1">
                <a:off x="3940007" y="3526507"/>
                <a:ext cx="1258819" cy="1399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p:nvPr/>
            </p:nvCxnSpPr>
            <p:spPr>
              <a:xfrm flipV="1">
                <a:off x="3940007" y="2825688"/>
                <a:ext cx="1258819" cy="21000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p:nvPr/>
            </p:nvCxnSpPr>
            <p:spPr>
              <a:xfrm flipV="1">
                <a:off x="3940007" y="3526507"/>
                <a:ext cx="1258819" cy="71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線單箭頭接點 218"/>
              <p:cNvCxnSpPr/>
              <p:nvPr/>
            </p:nvCxnSpPr>
            <p:spPr>
              <a:xfrm flipV="1">
                <a:off x="3940007" y="2825688"/>
                <a:ext cx="1258819" cy="14206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p:cNvCxnSpPr/>
              <p:nvPr/>
            </p:nvCxnSpPr>
            <p:spPr>
              <a:xfrm>
                <a:off x="7162454" y="3451153"/>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p:cNvCxnSpPr/>
              <p:nvPr/>
            </p:nvCxnSpPr>
            <p:spPr>
              <a:xfrm>
                <a:off x="7162454" y="4292030"/>
                <a:ext cx="4659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6" name="直線單箭頭接點 165"/>
            <p:cNvCxnSpPr/>
            <p:nvPr/>
          </p:nvCxnSpPr>
          <p:spPr>
            <a:xfrm flipV="1">
              <a:off x="8277073" y="3163187"/>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p:cNvCxnSpPr/>
            <p:nvPr/>
          </p:nvCxnSpPr>
          <p:spPr>
            <a:xfrm flipV="1">
              <a:off x="10067356" y="3149173"/>
              <a:ext cx="1245635" cy="53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p:cNvCxnSpPr>
              <a:stCxn id="170" idx="6"/>
              <a:endCxn id="193" idx="2"/>
            </p:cNvCxnSpPr>
            <p:nvPr/>
          </p:nvCxnSpPr>
          <p:spPr>
            <a:xfrm flipV="1">
              <a:off x="10032662" y="1716698"/>
              <a:ext cx="1254787" cy="7355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文字方塊 29"/>
          <p:cNvSpPr txBox="1"/>
          <p:nvPr/>
        </p:nvSpPr>
        <p:spPr>
          <a:xfrm>
            <a:off x="8886664" y="3343821"/>
            <a:ext cx="1292399" cy="1569660"/>
          </a:xfrm>
          <a:prstGeom prst="rect">
            <a:avLst/>
          </a:prstGeom>
          <a:noFill/>
        </p:spPr>
        <p:txBody>
          <a:bodyPr wrap="square" rtlCol="0">
            <a:spAutoFit/>
          </a:bodyPr>
          <a:lstStyle/>
          <a:p>
            <a:r>
              <a:rPr lang="en-US" altLang="zh-TW" sz="2400" dirty="0"/>
              <a:t>All the weights multiply 1-p%</a:t>
            </a:r>
            <a:endParaRPr lang="zh-TW" altLang="en-US" sz="2400" dirty="0"/>
          </a:p>
        </p:txBody>
      </p:sp>
      <p:sp>
        <p:nvSpPr>
          <p:cNvPr id="38" name="文字方塊 37"/>
          <p:cNvSpPr txBox="1"/>
          <p:nvPr/>
        </p:nvSpPr>
        <p:spPr>
          <a:xfrm>
            <a:off x="6237451" y="6161139"/>
            <a:ext cx="933450" cy="707886"/>
          </a:xfrm>
          <a:prstGeom prst="rect">
            <a:avLst/>
          </a:prstGeom>
          <a:noFill/>
        </p:spPr>
        <p:txBody>
          <a:bodyPr wrap="square" rtlCol="0">
            <a:spAutoFit/>
          </a:bodyPr>
          <a:lstStyle/>
          <a:p>
            <a:pPr algn="ctr"/>
            <a:r>
              <a:rPr lang="zh-TW" altLang="en-US" sz="4000" b="1" dirty="0">
                <a:solidFill>
                  <a:srgbClr val="FF0000"/>
                </a:solidFill>
              </a:rPr>
              <a:t>≈</a:t>
            </a:r>
          </a:p>
        </p:txBody>
      </p:sp>
      <p:sp>
        <p:nvSpPr>
          <p:cNvPr id="226" name="文字方塊 225"/>
          <p:cNvSpPr txBox="1"/>
          <p:nvPr/>
        </p:nvSpPr>
        <p:spPr>
          <a:xfrm>
            <a:off x="7512755" y="6168113"/>
            <a:ext cx="755877" cy="523220"/>
          </a:xfrm>
          <a:prstGeom prst="rect">
            <a:avLst/>
          </a:prstGeom>
          <a:noFill/>
        </p:spPr>
        <p:txBody>
          <a:bodyPr wrap="square" rtlCol="0">
            <a:spAutoFit/>
          </a:bodyPr>
          <a:lstStyle/>
          <a:p>
            <a:pPr algn="ctr"/>
            <a:r>
              <a:rPr lang="en-US" altLang="zh-TW" sz="2800" dirty="0"/>
              <a:t>y</a:t>
            </a:r>
            <a:endParaRPr lang="zh-TW" altLang="en-US" sz="2800" baseline="-25000" dirty="0"/>
          </a:p>
        </p:txBody>
      </p:sp>
      <p:cxnSp>
        <p:nvCxnSpPr>
          <p:cNvPr id="229" name="直線單箭頭接點 228"/>
          <p:cNvCxnSpPr/>
          <p:nvPr/>
        </p:nvCxnSpPr>
        <p:spPr>
          <a:xfrm>
            <a:off x="7016560" y="2269720"/>
            <a:ext cx="869756" cy="4502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p:cNvCxnSpPr/>
          <p:nvPr/>
        </p:nvCxnSpPr>
        <p:spPr>
          <a:xfrm>
            <a:off x="7893354" y="5768954"/>
            <a:ext cx="0" cy="453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6301791" y="5953679"/>
            <a:ext cx="869111" cy="461665"/>
          </a:xfrm>
          <a:prstGeom prst="rect">
            <a:avLst/>
          </a:prstGeom>
          <a:noFill/>
        </p:spPr>
        <p:txBody>
          <a:bodyPr wrap="square" rtlCol="0">
            <a:spAutoFit/>
          </a:bodyPr>
          <a:lstStyle/>
          <a:p>
            <a:r>
              <a:rPr lang="en-US" altLang="zh-TW" sz="2400">
                <a:solidFill>
                  <a:srgbClr val="FF0000"/>
                </a:solidFill>
              </a:rPr>
              <a:t>?????</a:t>
            </a:r>
            <a:endParaRPr lang="zh-TW" altLang="en-US" sz="2400" dirty="0">
              <a:solidFill>
                <a:srgbClr val="FF0000"/>
              </a:solidFill>
            </a:endParaRPr>
          </a:p>
        </p:txBody>
      </p:sp>
    </p:spTree>
    <p:extLst>
      <p:ext uri="{BB962C8B-B14F-4D97-AF65-F5344CB8AC3E}">
        <p14:creationId xmlns:p14="http://schemas.microsoft.com/office/powerpoint/2010/main" val="354984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226" grpId="0"/>
      <p:bldP spid="3"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89313" y="197820"/>
            <a:ext cx="2941062" cy="523220"/>
          </a:xfrm>
          <a:prstGeom prst="rect">
            <a:avLst/>
          </a:prstGeom>
        </p:spPr>
        <p:txBody>
          <a:bodyPr wrap="none">
            <a:spAutoFit/>
          </a:bodyPr>
          <a:lstStyle/>
          <a:p>
            <a:r>
              <a:rPr lang="en-US" altLang="zh-TW" sz="2800" b="1" i="1" u="sng" dirty="0"/>
              <a:t>Testing of Dropout</a:t>
            </a:r>
            <a:endParaRPr lang="en-US" altLang="zh-TW" sz="2800" dirty="0"/>
          </a:p>
        </p:txBody>
      </p:sp>
      <p:grpSp>
        <p:nvGrpSpPr>
          <p:cNvPr id="91" name="群組 90"/>
          <p:cNvGrpSpPr/>
          <p:nvPr/>
        </p:nvGrpSpPr>
        <p:grpSpPr>
          <a:xfrm>
            <a:off x="2042307" y="1043724"/>
            <a:ext cx="2219144" cy="2237219"/>
            <a:chOff x="518307" y="1043723"/>
            <a:chExt cx="2219144" cy="2237219"/>
          </a:xfrm>
        </p:grpSpPr>
        <p:sp>
          <p:nvSpPr>
            <p:cNvPr id="23" name="橢圓 22"/>
            <p:cNvSpPr/>
            <p:nvPr/>
          </p:nvSpPr>
          <p:spPr>
            <a:xfrm>
              <a:off x="1297764"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p:cNvCxnSpPr/>
            <p:nvPr/>
          </p:nvCxnSpPr>
          <p:spPr>
            <a:xfrm flipV="1">
              <a:off x="1429812"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642506"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518307"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27" name="文字方塊 26"/>
            <p:cNvSpPr txBox="1"/>
            <p:nvPr/>
          </p:nvSpPr>
          <p:spPr>
            <a:xfrm>
              <a:off x="2069794"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28" name="直線單箭頭接點 27"/>
            <p:cNvCxnSpPr>
              <a:endCxn id="23" idx="1"/>
            </p:cNvCxnSpPr>
            <p:nvPr/>
          </p:nvCxnSpPr>
          <p:spPr>
            <a:xfrm>
              <a:off x="822832"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23" idx="7"/>
            </p:cNvCxnSpPr>
            <p:nvPr/>
          </p:nvCxnSpPr>
          <p:spPr>
            <a:xfrm flipH="1">
              <a:off x="1857680"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630834" y="104372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5" name="矩形 54"/>
            <p:cNvSpPr/>
            <p:nvPr/>
          </p:nvSpPr>
          <p:spPr>
            <a:xfrm>
              <a:off x="2133061" y="1065495"/>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grpSp>
        <p:nvGrpSpPr>
          <p:cNvPr id="92" name="群組 91"/>
          <p:cNvGrpSpPr/>
          <p:nvPr/>
        </p:nvGrpSpPr>
        <p:grpSpPr>
          <a:xfrm>
            <a:off x="4640120" y="1037652"/>
            <a:ext cx="2219144" cy="2243290"/>
            <a:chOff x="3116120" y="1037652"/>
            <a:chExt cx="2219144" cy="2243290"/>
          </a:xfrm>
        </p:grpSpPr>
        <p:sp>
          <p:nvSpPr>
            <p:cNvPr id="30" name="橢圓 29"/>
            <p:cNvSpPr/>
            <p:nvPr/>
          </p:nvSpPr>
          <p:spPr>
            <a:xfrm>
              <a:off x="3895577" y="2216925"/>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V="1">
              <a:off x="4027625" y="2348973"/>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a:off x="4240319" y="2872907"/>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116120" y="1692459"/>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34" name="文字方塊 33"/>
            <p:cNvSpPr txBox="1"/>
            <p:nvPr/>
          </p:nvSpPr>
          <p:spPr>
            <a:xfrm>
              <a:off x="4667607" y="1708985"/>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35" name="直線單箭頭接點 34"/>
            <p:cNvCxnSpPr>
              <a:endCxn id="30" idx="1"/>
            </p:cNvCxnSpPr>
            <p:nvPr/>
          </p:nvCxnSpPr>
          <p:spPr>
            <a:xfrm>
              <a:off x="3420645" y="1510481"/>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endCxn id="30" idx="7"/>
            </p:cNvCxnSpPr>
            <p:nvPr/>
          </p:nvCxnSpPr>
          <p:spPr>
            <a:xfrm flipH="1">
              <a:off x="4455493" y="1510481"/>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151006" y="103765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7" name="矩形 56"/>
            <p:cNvSpPr/>
            <p:nvPr/>
          </p:nvSpPr>
          <p:spPr>
            <a:xfrm>
              <a:off x="4653233" y="105942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51" name="群組 50"/>
            <p:cNvGrpSpPr/>
            <p:nvPr/>
          </p:nvGrpSpPr>
          <p:grpSpPr>
            <a:xfrm>
              <a:off x="3183188" y="1085048"/>
              <a:ext cx="365326" cy="367349"/>
              <a:chOff x="-1866900" y="1906630"/>
              <a:chExt cx="365326" cy="367349"/>
            </a:xfrm>
          </p:grpSpPr>
          <p:cxnSp>
            <p:nvCxnSpPr>
              <p:cNvPr id="52" name="直線接點 51"/>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3" name="群組 92"/>
          <p:cNvGrpSpPr/>
          <p:nvPr/>
        </p:nvGrpSpPr>
        <p:grpSpPr>
          <a:xfrm>
            <a:off x="2040672" y="3953755"/>
            <a:ext cx="2219144" cy="2125361"/>
            <a:chOff x="516672" y="3953754"/>
            <a:chExt cx="2219144" cy="2125361"/>
          </a:xfrm>
        </p:grpSpPr>
        <p:sp>
          <p:nvSpPr>
            <p:cNvPr id="37" name="橢圓 36"/>
            <p:cNvSpPr/>
            <p:nvPr/>
          </p:nvSpPr>
          <p:spPr>
            <a:xfrm>
              <a:off x="1296129"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接點 37"/>
            <p:cNvCxnSpPr/>
            <p:nvPr/>
          </p:nvCxnSpPr>
          <p:spPr>
            <a:xfrm flipV="1">
              <a:off x="1428177"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1640871"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516672"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1" name="文字方塊 40"/>
            <p:cNvSpPr txBox="1"/>
            <p:nvPr/>
          </p:nvSpPr>
          <p:spPr>
            <a:xfrm>
              <a:off x="2068159"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2" name="直線單箭頭接點 41"/>
            <p:cNvCxnSpPr>
              <a:endCxn id="37" idx="1"/>
            </p:cNvCxnSpPr>
            <p:nvPr/>
          </p:nvCxnSpPr>
          <p:spPr>
            <a:xfrm>
              <a:off x="821197"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endCxn id="37" idx="7"/>
            </p:cNvCxnSpPr>
            <p:nvPr/>
          </p:nvCxnSpPr>
          <p:spPr>
            <a:xfrm flipH="1">
              <a:off x="1856045"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625354" y="395375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59" name="矩形 58"/>
            <p:cNvSpPr/>
            <p:nvPr/>
          </p:nvSpPr>
          <p:spPr>
            <a:xfrm>
              <a:off x="2127581" y="3975526"/>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2" name="群組 61"/>
            <p:cNvGrpSpPr/>
            <p:nvPr/>
          </p:nvGrpSpPr>
          <p:grpSpPr>
            <a:xfrm>
              <a:off x="2160376" y="4016851"/>
              <a:ext cx="365326" cy="367349"/>
              <a:chOff x="-1866900" y="1906630"/>
              <a:chExt cx="365326" cy="367349"/>
            </a:xfrm>
          </p:grpSpPr>
          <p:cxnSp>
            <p:nvCxnSpPr>
              <p:cNvPr id="63" name="直線接點 62"/>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94" name="群組 93"/>
          <p:cNvGrpSpPr/>
          <p:nvPr/>
        </p:nvGrpSpPr>
        <p:grpSpPr>
          <a:xfrm>
            <a:off x="4640120" y="3966571"/>
            <a:ext cx="2219144" cy="2112544"/>
            <a:chOff x="3116120" y="3966571"/>
            <a:chExt cx="2219144" cy="2112544"/>
          </a:xfrm>
        </p:grpSpPr>
        <p:sp>
          <p:nvSpPr>
            <p:cNvPr id="44" name="橢圓 43"/>
            <p:cNvSpPr/>
            <p:nvPr/>
          </p:nvSpPr>
          <p:spPr>
            <a:xfrm>
              <a:off x="3895577" y="501509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5" name="直線接點 44"/>
            <p:cNvCxnSpPr/>
            <p:nvPr/>
          </p:nvCxnSpPr>
          <p:spPr>
            <a:xfrm flipV="1">
              <a:off x="4027625" y="514714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4240319" y="5671080"/>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3116120" y="4490632"/>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48" name="文字方塊 47"/>
            <p:cNvSpPr txBox="1"/>
            <p:nvPr/>
          </p:nvSpPr>
          <p:spPr>
            <a:xfrm>
              <a:off x="4667607" y="4507158"/>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49" name="直線單箭頭接點 48"/>
            <p:cNvCxnSpPr>
              <a:endCxn id="44" idx="1"/>
            </p:cNvCxnSpPr>
            <p:nvPr/>
          </p:nvCxnSpPr>
          <p:spPr>
            <a:xfrm>
              <a:off x="3420645" y="430865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endCxn id="44" idx="7"/>
            </p:cNvCxnSpPr>
            <p:nvPr/>
          </p:nvCxnSpPr>
          <p:spPr>
            <a:xfrm flipH="1">
              <a:off x="4455493" y="430865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3249189" y="396657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61" name="矩形 60"/>
            <p:cNvSpPr/>
            <p:nvPr/>
          </p:nvSpPr>
          <p:spPr>
            <a:xfrm>
              <a:off x="4751416" y="398834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grpSp>
          <p:nvGrpSpPr>
            <p:cNvPr id="65" name="群組 64"/>
            <p:cNvGrpSpPr/>
            <p:nvPr/>
          </p:nvGrpSpPr>
          <p:grpSpPr>
            <a:xfrm>
              <a:off x="3287458" y="4011452"/>
              <a:ext cx="365326" cy="367349"/>
              <a:chOff x="-1866900" y="1906630"/>
              <a:chExt cx="365326" cy="367349"/>
            </a:xfrm>
          </p:grpSpPr>
          <p:cxnSp>
            <p:nvCxnSpPr>
              <p:cNvPr id="66" name="直線接點 65"/>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線接點 66"/>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8" name="群組 67"/>
            <p:cNvGrpSpPr/>
            <p:nvPr/>
          </p:nvGrpSpPr>
          <p:grpSpPr>
            <a:xfrm>
              <a:off x="4829126" y="4065141"/>
              <a:ext cx="365326" cy="367349"/>
              <a:chOff x="-1866900" y="1906630"/>
              <a:chExt cx="365326" cy="367349"/>
            </a:xfrm>
          </p:grpSpPr>
          <p:cxnSp>
            <p:nvCxnSpPr>
              <p:cNvPr id="69" name="直線接點 68"/>
              <p:cNvCxnSpPr/>
              <p:nvPr/>
            </p:nvCxnSpPr>
            <p:spPr>
              <a:xfrm>
                <a:off x="-1866900" y="1906630"/>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rot="5400000">
                <a:off x="-1863524" y="1912029"/>
                <a:ext cx="361950" cy="3619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71" name="文字方塊 70"/>
          <p:cNvSpPr txBox="1"/>
          <p:nvPr/>
        </p:nvSpPr>
        <p:spPr>
          <a:xfrm>
            <a:off x="2040673" y="323103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2" name="文字方塊 71"/>
          <p:cNvSpPr txBox="1"/>
          <p:nvPr/>
        </p:nvSpPr>
        <p:spPr>
          <a:xfrm>
            <a:off x="4610868" y="3233366"/>
            <a:ext cx="2248397" cy="461665"/>
          </a:xfrm>
          <a:prstGeom prst="rect">
            <a:avLst/>
          </a:prstGeom>
          <a:noFill/>
        </p:spPr>
        <p:txBody>
          <a:bodyPr wrap="square" rtlCol="0">
            <a:spAutoFit/>
          </a:bodyPr>
          <a:lstStyle/>
          <a:p>
            <a:pPr algn="ctr"/>
            <a:r>
              <a:rPr lang="en-US" altLang="zh-TW" sz="2400" dirty="0"/>
              <a:t>z=w</a:t>
            </a:r>
            <a:r>
              <a:rPr lang="en-US" altLang="zh-TW" sz="2400" baseline="-25000" dirty="0"/>
              <a:t>2</a:t>
            </a:r>
            <a:r>
              <a:rPr lang="en-US" altLang="zh-TW" sz="2400" dirty="0"/>
              <a:t>x</a:t>
            </a:r>
            <a:r>
              <a:rPr lang="en-US" altLang="zh-TW" sz="2400" baseline="-25000" dirty="0"/>
              <a:t>2</a:t>
            </a:r>
            <a:endParaRPr lang="zh-TW" altLang="en-US" sz="2400" baseline="-25000" dirty="0"/>
          </a:p>
        </p:txBody>
      </p:sp>
      <p:sp>
        <p:nvSpPr>
          <p:cNvPr id="73" name="文字方塊 72"/>
          <p:cNvSpPr txBox="1"/>
          <p:nvPr/>
        </p:nvSpPr>
        <p:spPr>
          <a:xfrm>
            <a:off x="2023922" y="6043860"/>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endParaRPr lang="zh-TW" altLang="en-US" sz="2400" baseline="-25000" dirty="0"/>
          </a:p>
        </p:txBody>
      </p:sp>
      <p:sp>
        <p:nvSpPr>
          <p:cNvPr id="74" name="文字方塊 73"/>
          <p:cNvSpPr txBox="1"/>
          <p:nvPr/>
        </p:nvSpPr>
        <p:spPr>
          <a:xfrm>
            <a:off x="4640121" y="6083617"/>
            <a:ext cx="2248397" cy="461665"/>
          </a:xfrm>
          <a:prstGeom prst="rect">
            <a:avLst/>
          </a:prstGeom>
          <a:noFill/>
        </p:spPr>
        <p:txBody>
          <a:bodyPr wrap="square" rtlCol="0">
            <a:spAutoFit/>
          </a:bodyPr>
          <a:lstStyle/>
          <a:p>
            <a:pPr algn="ctr"/>
            <a:r>
              <a:rPr lang="en-US" altLang="zh-TW" sz="2400" dirty="0"/>
              <a:t>z=0</a:t>
            </a:r>
            <a:endParaRPr lang="zh-TW" altLang="en-US" sz="2400" baseline="-25000" dirty="0"/>
          </a:p>
        </p:txBody>
      </p:sp>
      <p:sp>
        <p:nvSpPr>
          <p:cNvPr id="75" name="橢圓 74"/>
          <p:cNvSpPr/>
          <p:nvPr/>
        </p:nvSpPr>
        <p:spPr>
          <a:xfrm>
            <a:off x="8509165" y="4879038"/>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6" name="直線接點 75"/>
          <p:cNvCxnSpPr/>
          <p:nvPr/>
        </p:nvCxnSpPr>
        <p:spPr>
          <a:xfrm flipV="1">
            <a:off x="8641213" y="5011086"/>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8853907" y="5535021"/>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7812480" y="3700822"/>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79" name="矩形 78"/>
          <p:cNvSpPr/>
          <p:nvPr/>
        </p:nvSpPr>
        <p:spPr>
          <a:xfrm>
            <a:off x="9314707" y="3722594"/>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80" name="文字方塊 79"/>
          <p:cNvSpPr txBox="1"/>
          <p:nvPr/>
        </p:nvSpPr>
        <p:spPr>
          <a:xfrm>
            <a:off x="7729709" y="4354573"/>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81" name="文字方塊 80"/>
          <p:cNvSpPr txBox="1"/>
          <p:nvPr/>
        </p:nvSpPr>
        <p:spPr>
          <a:xfrm>
            <a:off x="9521472" y="43909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cxnSp>
        <p:nvCxnSpPr>
          <p:cNvPr id="83" name="直線單箭頭接點 82"/>
          <p:cNvCxnSpPr>
            <a:endCxn id="75" idx="1"/>
          </p:cNvCxnSpPr>
          <p:nvPr/>
        </p:nvCxnSpPr>
        <p:spPr>
          <a:xfrm>
            <a:off x="8034233" y="4172594"/>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75" idx="7"/>
          </p:cNvCxnSpPr>
          <p:nvPr/>
        </p:nvCxnSpPr>
        <p:spPr>
          <a:xfrm flipH="1">
            <a:off x="9069081" y="4172594"/>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5" name="文字方塊 84"/>
              <p:cNvSpPr txBox="1"/>
              <p:nvPr/>
            </p:nvSpPr>
            <p:spPr>
              <a:xfrm>
                <a:off x="7649570" y="4234474"/>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85" name="文字方塊 84"/>
              <p:cNvSpPr txBox="1">
                <a:spLocks noRot="1" noChangeAspect="1" noMove="1" noResize="1" noEditPoints="1" noAdjustHandles="1" noChangeArrowheads="1" noChangeShapeType="1" noTextEdit="1"/>
              </p:cNvSpPr>
              <p:nvPr/>
            </p:nvSpPr>
            <p:spPr>
              <a:xfrm>
                <a:off x="7649570" y="4234474"/>
                <a:ext cx="238848" cy="69147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6" name="文字方塊 85"/>
              <p:cNvSpPr txBox="1"/>
              <p:nvPr/>
            </p:nvSpPr>
            <p:spPr>
              <a:xfrm>
                <a:off x="9429905" y="4276073"/>
                <a:ext cx="238848"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oMath>
                  </m:oMathPara>
                </a14:m>
                <a:endParaRPr lang="zh-TW" altLang="en-US" sz="2400" dirty="0">
                  <a:solidFill>
                    <a:srgbClr val="FF0000"/>
                  </a:solidFill>
                </a:endParaRPr>
              </a:p>
            </p:txBody>
          </p:sp>
        </mc:Choice>
        <mc:Fallback>
          <p:sp>
            <p:nvSpPr>
              <p:cNvPr id="86" name="文字方塊 85"/>
              <p:cNvSpPr txBox="1">
                <a:spLocks noRot="1" noChangeAspect="1" noMove="1" noResize="1" noEditPoints="1" noAdjustHandles="1" noChangeArrowheads="1" noChangeShapeType="1" noTextEdit="1"/>
              </p:cNvSpPr>
              <p:nvPr/>
            </p:nvSpPr>
            <p:spPr>
              <a:xfrm>
                <a:off x="9429905" y="4276073"/>
                <a:ext cx="238848" cy="691471"/>
              </a:xfrm>
              <a:prstGeom prst="rect">
                <a:avLst/>
              </a:prstGeom>
              <a:blipFill>
                <a:blip r:embed="rId3"/>
                <a:stretch>
                  <a:fillRect/>
                </a:stretch>
              </a:blipFill>
            </p:spPr>
            <p:txBody>
              <a:bodyPr/>
              <a:lstStyle/>
              <a:p>
                <a:r>
                  <a:rPr lang="zh-TW" altLang="en-US">
                    <a:noFill/>
                  </a:rPr>
                  <a:t> </a:t>
                </a:r>
              </a:p>
            </p:txBody>
          </p:sp>
        </mc:Fallback>
      </mc:AlternateContent>
      <p:grpSp>
        <p:nvGrpSpPr>
          <p:cNvPr id="90" name="群組 89"/>
          <p:cNvGrpSpPr/>
          <p:nvPr/>
        </p:nvGrpSpPr>
        <p:grpSpPr>
          <a:xfrm>
            <a:off x="7620841" y="288910"/>
            <a:ext cx="2432630" cy="2873769"/>
            <a:chOff x="6096841" y="288909"/>
            <a:chExt cx="2432630" cy="2873769"/>
          </a:xfrm>
        </p:grpSpPr>
        <p:grpSp>
          <p:nvGrpSpPr>
            <p:cNvPr id="87" name="群組 86"/>
            <p:cNvGrpSpPr/>
            <p:nvPr/>
          </p:nvGrpSpPr>
          <p:grpSpPr>
            <a:xfrm>
              <a:off x="6205708" y="468942"/>
              <a:ext cx="2248397" cy="2605113"/>
              <a:chOff x="6310492" y="287501"/>
              <a:chExt cx="2248397" cy="2605113"/>
            </a:xfrm>
          </p:grpSpPr>
          <p:sp>
            <p:nvSpPr>
              <p:cNvPr id="6" name="橢圓 5"/>
              <p:cNvSpPr/>
              <p:nvPr/>
            </p:nvSpPr>
            <p:spPr>
              <a:xfrm>
                <a:off x="7089949" y="1465717"/>
                <a:ext cx="655982" cy="6559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flipV="1">
                <a:off x="7221997" y="1597765"/>
                <a:ext cx="391886" cy="3918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434691" y="2121699"/>
                <a:ext cx="0" cy="408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393264" y="287501"/>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1</a:t>
                </a:r>
                <a:endParaRPr lang="zh-TW" altLang="en-US" sz="2400" baseline="-25000" dirty="0"/>
              </a:p>
            </p:txBody>
          </p:sp>
          <p:sp>
            <p:nvSpPr>
              <p:cNvPr id="14" name="矩形 13"/>
              <p:cNvSpPr/>
              <p:nvPr/>
            </p:nvSpPr>
            <p:spPr>
              <a:xfrm>
                <a:off x="7895491" y="309273"/>
                <a:ext cx="450000" cy="450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sz="2400" dirty="0"/>
                  <a:t>x</a:t>
                </a:r>
                <a:r>
                  <a:rPr lang="en-US" altLang="zh-TW" sz="2400" baseline="-25000" dirty="0"/>
                  <a:t>2</a:t>
                </a:r>
                <a:endParaRPr lang="zh-TW" altLang="en-US" sz="2400" baseline="-25000" dirty="0"/>
              </a:p>
            </p:txBody>
          </p:sp>
          <p:sp>
            <p:nvSpPr>
              <p:cNvPr id="15" name="文字方塊 14"/>
              <p:cNvSpPr txBox="1"/>
              <p:nvPr/>
            </p:nvSpPr>
            <p:spPr>
              <a:xfrm>
                <a:off x="6310492" y="941251"/>
                <a:ext cx="667657"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6" name="文字方塊 15"/>
              <p:cNvSpPr txBox="1"/>
              <p:nvPr/>
            </p:nvSpPr>
            <p:spPr>
              <a:xfrm>
                <a:off x="7861979" y="957777"/>
                <a:ext cx="667657"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17" name="文字方塊 16"/>
              <p:cNvSpPr txBox="1"/>
              <p:nvPr/>
            </p:nvSpPr>
            <p:spPr>
              <a:xfrm>
                <a:off x="6310492" y="2430949"/>
                <a:ext cx="2248397" cy="461665"/>
              </a:xfrm>
              <a:prstGeom prst="rect">
                <a:avLst/>
              </a:prstGeom>
              <a:noFill/>
            </p:spPr>
            <p:txBody>
              <a:bodyPr wrap="square" rtlCol="0">
                <a:spAutoFit/>
              </a:bodyPr>
              <a:lstStyle/>
              <a:p>
                <a:pPr algn="ctr"/>
                <a:r>
                  <a:rPr lang="en-US" altLang="zh-TW" sz="2400" dirty="0"/>
                  <a:t>z=w</a:t>
                </a:r>
                <a:r>
                  <a:rPr lang="en-US" altLang="zh-TW" sz="2400" baseline="-25000" dirty="0"/>
                  <a:t>1</a:t>
                </a:r>
                <a:r>
                  <a:rPr lang="en-US" altLang="zh-TW" sz="2400" dirty="0"/>
                  <a:t>x</a:t>
                </a:r>
                <a:r>
                  <a:rPr lang="en-US" altLang="zh-TW" sz="2400" baseline="-25000" dirty="0"/>
                  <a:t>1</a:t>
                </a:r>
                <a:r>
                  <a:rPr lang="en-US" altLang="zh-TW" sz="2400" dirty="0"/>
                  <a:t>+w</a:t>
                </a:r>
                <a:r>
                  <a:rPr lang="en-US" altLang="zh-TW" sz="2400" baseline="-25000" dirty="0"/>
                  <a:t>2</a:t>
                </a:r>
                <a:r>
                  <a:rPr lang="en-US" altLang="zh-TW" sz="2400" dirty="0"/>
                  <a:t>x</a:t>
                </a:r>
                <a:r>
                  <a:rPr lang="en-US" altLang="zh-TW" sz="2400" baseline="-25000" dirty="0"/>
                  <a:t>2</a:t>
                </a:r>
                <a:endParaRPr lang="zh-TW" altLang="en-US" sz="2400" baseline="-25000" dirty="0"/>
              </a:p>
            </p:txBody>
          </p:sp>
          <p:cxnSp>
            <p:nvCxnSpPr>
              <p:cNvPr id="19" name="直線單箭頭接點 18"/>
              <p:cNvCxnSpPr>
                <a:endCxn id="6" idx="1"/>
              </p:cNvCxnSpPr>
              <p:nvPr/>
            </p:nvCxnSpPr>
            <p:spPr>
              <a:xfrm>
                <a:off x="6615017" y="759273"/>
                <a:ext cx="570998"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6" idx="7"/>
              </p:cNvCxnSpPr>
              <p:nvPr/>
            </p:nvCxnSpPr>
            <p:spPr>
              <a:xfrm flipH="1">
                <a:off x="7649865" y="759273"/>
                <a:ext cx="459544" cy="80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矩形 87"/>
            <p:cNvSpPr/>
            <p:nvPr/>
          </p:nvSpPr>
          <p:spPr>
            <a:xfrm>
              <a:off x="6096841" y="288909"/>
              <a:ext cx="2432630" cy="287376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89" name="文字方塊 88"/>
              <p:cNvSpPr txBox="1"/>
              <p:nvPr/>
            </p:nvSpPr>
            <p:spPr>
              <a:xfrm>
                <a:off x="7423722" y="5787010"/>
                <a:ext cx="27439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f>
                        <m:fPr>
                          <m:ctrlPr>
                            <a:rPr lang="en-US" altLang="zh-TW" sz="2400" i="1">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89" name="文字方塊 88"/>
              <p:cNvSpPr txBox="1">
                <a:spLocks noRot="1" noChangeAspect="1" noMove="1" noResize="1" noEditPoints="1" noAdjustHandles="1" noChangeArrowheads="1" noChangeShapeType="1" noTextEdit="1"/>
              </p:cNvSpPr>
              <p:nvPr/>
            </p:nvSpPr>
            <p:spPr>
              <a:xfrm>
                <a:off x="7423722" y="5787010"/>
                <a:ext cx="2743956" cy="691471"/>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0718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8" grpId="0" animBg="1"/>
      <p:bldP spid="79" grpId="0" animBg="1"/>
      <p:bldP spid="80" grpId="0"/>
      <p:bldP spid="81" grpId="0"/>
      <p:bldP spid="85" grpId="0"/>
      <p:bldP spid="86" grpId="0"/>
      <p:bldP spid="8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p:cNvGrpSpPr/>
          <p:nvPr/>
        </p:nvGrpSpPr>
        <p:grpSpPr>
          <a:xfrm>
            <a:off x="4901631" y="5367455"/>
            <a:ext cx="2764667" cy="1328675"/>
            <a:chOff x="6018023" y="4983224"/>
            <a:chExt cx="2764667" cy="1328675"/>
          </a:xfrm>
        </p:grpSpPr>
        <p:pic>
          <p:nvPicPr>
            <p:cNvPr id="7" name="圖片 6"/>
            <p:cNvPicPr>
              <a:picLocks noChangeAspect="1"/>
            </p:cNvPicPr>
            <p:nvPr/>
          </p:nvPicPr>
          <p:blipFill>
            <a:blip r:embed="rId3"/>
            <a:stretch>
              <a:fillRect/>
            </a:stretch>
          </p:blipFill>
          <p:spPr>
            <a:xfrm flipH="1">
              <a:off x="6018023" y="4983224"/>
              <a:ext cx="2764667" cy="1328675"/>
            </a:xfrm>
            <a:prstGeom prst="rect">
              <a:avLst/>
            </a:prstGeom>
          </p:spPr>
        </p:pic>
        <p:sp>
          <p:nvSpPr>
            <p:cNvPr id="8" name="文字方塊 7"/>
            <p:cNvSpPr txBox="1"/>
            <p:nvPr/>
          </p:nvSpPr>
          <p:spPr>
            <a:xfrm>
              <a:off x="6707786" y="5210235"/>
              <a:ext cx="1837691"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Neural Network</a:t>
              </a:r>
              <a:endParaRPr lang="zh-TW" altLang="en-US" sz="2400" dirty="0"/>
            </a:p>
          </p:txBody>
        </p:sp>
      </p:grpSp>
      <p:sp>
        <p:nvSpPr>
          <p:cNvPr id="9" name="矩形 8"/>
          <p:cNvSpPr/>
          <p:nvPr/>
        </p:nvSpPr>
        <p:spPr>
          <a:xfrm>
            <a:off x="7521168" y="1628289"/>
            <a:ext cx="2536503" cy="1328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Testing Data?</a:t>
            </a:r>
            <a:endParaRPr lang="zh-TW" altLang="en-US" sz="2400" dirty="0"/>
          </a:p>
        </p:txBody>
      </p:sp>
      <p:sp>
        <p:nvSpPr>
          <p:cNvPr id="10" name="矩形 9"/>
          <p:cNvSpPr/>
          <p:nvPr/>
        </p:nvSpPr>
        <p:spPr>
          <a:xfrm>
            <a:off x="7530488" y="3834180"/>
            <a:ext cx="2527183" cy="128109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400" dirty="0"/>
              <a:t>Good Results on Training Data?</a:t>
            </a:r>
            <a:endParaRPr lang="zh-TW" altLang="en-US" sz="2400" dirty="0"/>
          </a:p>
        </p:txBody>
      </p:sp>
      <p:graphicFrame>
        <p:nvGraphicFramePr>
          <p:cNvPr id="14" name="內容版面配置區 3"/>
          <p:cNvGraphicFramePr>
            <a:graphicFrameLocks noGrp="1"/>
          </p:cNvGraphicFramePr>
          <p:nvPr>
            <p:ph idx="1"/>
            <p:extLst/>
          </p:nvPr>
        </p:nvGraphicFramePr>
        <p:xfrm>
          <a:off x="2410212" y="1663280"/>
          <a:ext cx="3138132" cy="3369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矩形 14"/>
          <p:cNvSpPr/>
          <p:nvPr/>
        </p:nvSpPr>
        <p:spPr>
          <a:xfrm>
            <a:off x="2232365" y="1485917"/>
            <a:ext cx="3521122" cy="37380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下箭號 17"/>
          <p:cNvSpPr/>
          <p:nvPr/>
        </p:nvSpPr>
        <p:spPr>
          <a:xfrm rot="5400000">
            <a:off x="6357830" y="3676430"/>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0" name="向下箭號 19"/>
          <p:cNvSpPr/>
          <p:nvPr/>
        </p:nvSpPr>
        <p:spPr>
          <a:xfrm rot="10800000">
            <a:off x="8511803" y="920280"/>
            <a:ext cx="545910" cy="70800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1" name="向下箭號 20"/>
          <p:cNvSpPr/>
          <p:nvPr/>
        </p:nvSpPr>
        <p:spPr>
          <a:xfrm rot="10800000">
            <a:off x="8521123" y="2992135"/>
            <a:ext cx="545910" cy="793301"/>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2" name="圖片 21"/>
          <p:cNvPicPr>
            <a:picLocks noChangeAspect="1"/>
          </p:cNvPicPr>
          <p:nvPr/>
        </p:nvPicPr>
        <p:blipFill>
          <a:blip r:embed="rId9"/>
          <a:stretch>
            <a:fillRect/>
          </a:stretch>
        </p:blipFill>
        <p:spPr>
          <a:xfrm>
            <a:off x="8420712" y="147047"/>
            <a:ext cx="728093" cy="686595"/>
          </a:xfrm>
          <a:prstGeom prst="rect">
            <a:avLst/>
          </a:prstGeom>
        </p:spPr>
      </p:pic>
      <p:sp>
        <p:nvSpPr>
          <p:cNvPr id="24" name="右彎箭號 23"/>
          <p:cNvSpPr/>
          <p:nvPr/>
        </p:nvSpPr>
        <p:spPr>
          <a:xfrm flipV="1">
            <a:off x="3824119" y="5296741"/>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5" name="右彎箭號 24"/>
          <p:cNvSpPr/>
          <p:nvPr/>
        </p:nvSpPr>
        <p:spPr>
          <a:xfrm rot="16200000" flipV="1">
            <a:off x="8010741" y="5147416"/>
            <a:ext cx="1050066" cy="985791"/>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solidFill>
                <a:schemeClr val="tx1"/>
              </a:solidFill>
            </a:endParaRPr>
          </a:p>
        </p:txBody>
      </p:sp>
      <p:sp>
        <p:nvSpPr>
          <p:cNvPr id="26" name="文字方塊 25"/>
          <p:cNvSpPr txBox="1"/>
          <p:nvPr/>
        </p:nvSpPr>
        <p:spPr>
          <a:xfrm>
            <a:off x="9057713" y="3241775"/>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7" name="文字方塊 26"/>
          <p:cNvSpPr txBox="1"/>
          <p:nvPr/>
        </p:nvSpPr>
        <p:spPr>
          <a:xfrm>
            <a:off x="9057713" y="1035883"/>
            <a:ext cx="769896" cy="461665"/>
          </a:xfrm>
          <a:prstGeom prst="rect">
            <a:avLst/>
          </a:prstGeom>
          <a:noFill/>
        </p:spPr>
        <p:txBody>
          <a:bodyPr wrap="square" rtlCol="0">
            <a:spAutoFit/>
          </a:bodyPr>
          <a:lstStyle/>
          <a:p>
            <a:r>
              <a:rPr lang="en-US" altLang="zh-TW" sz="2400" dirty="0">
                <a:solidFill>
                  <a:srgbClr val="0000FF"/>
                </a:solidFill>
              </a:rPr>
              <a:t>YES</a:t>
            </a:r>
            <a:endParaRPr lang="zh-TW" altLang="en-US" sz="2400" dirty="0">
              <a:solidFill>
                <a:srgbClr val="0000FF"/>
              </a:solidFill>
            </a:endParaRPr>
          </a:p>
        </p:txBody>
      </p:sp>
      <p:sp>
        <p:nvSpPr>
          <p:cNvPr id="28" name="文字方塊 27"/>
          <p:cNvSpPr txBox="1"/>
          <p:nvPr/>
        </p:nvSpPr>
        <p:spPr>
          <a:xfrm>
            <a:off x="6324942" y="3883055"/>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9" name="向下箭號 28"/>
          <p:cNvSpPr/>
          <p:nvPr/>
        </p:nvSpPr>
        <p:spPr>
          <a:xfrm rot="5400000">
            <a:off x="6357830" y="1415777"/>
            <a:ext cx="545910" cy="1596598"/>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30" name="文字方塊 29"/>
          <p:cNvSpPr txBox="1"/>
          <p:nvPr/>
        </p:nvSpPr>
        <p:spPr>
          <a:xfrm>
            <a:off x="6324942" y="1567417"/>
            <a:ext cx="769896" cy="461665"/>
          </a:xfrm>
          <a:prstGeom prst="rect">
            <a:avLst/>
          </a:prstGeom>
          <a:noFill/>
        </p:spPr>
        <p:txBody>
          <a:bodyPr wrap="square" rtlCol="0">
            <a:spAutoFit/>
          </a:bodyPr>
          <a:lstStyle/>
          <a:p>
            <a:pPr algn="ctr"/>
            <a:r>
              <a:rPr lang="en-US" altLang="zh-TW" sz="2400" dirty="0">
                <a:solidFill>
                  <a:srgbClr val="FF0000"/>
                </a:solidFill>
              </a:rPr>
              <a:t>NO</a:t>
            </a:r>
            <a:endParaRPr lang="zh-TW" altLang="en-US" sz="2400" dirty="0">
              <a:solidFill>
                <a:srgbClr val="FF0000"/>
              </a:solidFill>
            </a:endParaRPr>
          </a:p>
        </p:txBody>
      </p:sp>
      <p:sp>
        <p:nvSpPr>
          <p:cNvPr id="23" name="文字方塊 22"/>
          <p:cNvSpPr txBox="1"/>
          <p:nvPr/>
        </p:nvSpPr>
        <p:spPr>
          <a:xfrm>
            <a:off x="5695997" y="2479440"/>
            <a:ext cx="194128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Overfitting!</a:t>
            </a:r>
            <a:endParaRPr lang="zh-TW" altLang="en-US" sz="2800" dirty="0"/>
          </a:p>
        </p:txBody>
      </p:sp>
      <p:sp>
        <p:nvSpPr>
          <p:cNvPr id="32" name="文字方塊 31"/>
          <p:cNvSpPr txBox="1"/>
          <p:nvPr/>
        </p:nvSpPr>
        <p:spPr>
          <a:xfrm>
            <a:off x="2156604" y="307038"/>
            <a:ext cx="4353635" cy="584775"/>
          </a:xfrm>
          <a:prstGeom prst="rect">
            <a:avLst/>
          </a:prstGeom>
          <a:noFill/>
        </p:spPr>
        <p:txBody>
          <a:bodyPr wrap="square" rtlCol="0">
            <a:spAutoFit/>
          </a:bodyPr>
          <a:lstStyle/>
          <a:p>
            <a:r>
              <a:rPr lang="en-US" altLang="zh-TW" sz="3200" b="1" i="1" u="sng" dirty="0"/>
              <a:t>Recipe of Deep Learning</a:t>
            </a:r>
            <a:endParaRPr lang="zh-TW" altLang="en-US" sz="3200" b="1" i="1" u="sng" dirty="0"/>
          </a:p>
        </p:txBody>
      </p:sp>
    </p:spTree>
    <p:extLst>
      <p:ext uri="{BB962C8B-B14F-4D97-AF65-F5344CB8AC3E}">
        <p14:creationId xmlns:p14="http://schemas.microsoft.com/office/powerpoint/2010/main" val="43897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Graphic spid="14" grpId="0">
        <p:bldAsOne/>
      </p:bldGraphic>
      <p:bldP spid="15" grpId="0" animBg="1"/>
      <p:bldP spid="18" grpId="0" animBg="1"/>
      <p:bldP spid="20" grpId="0" animBg="1"/>
      <p:bldP spid="21" grpId="0" animBg="1"/>
      <p:bldP spid="24" grpId="0" animBg="1"/>
      <p:bldP spid="25" grpId="0" animBg="1"/>
      <p:bldP spid="26" grpId="0"/>
      <p:bldP spid="27" grpId="0"/>
      <p:bldP spid="28" grpId="0"/>
      <p:bldP spid="29" grpId="0" animBg="1"/>
      <p:bldP spid="30" grpId="0"/>
      <p:bldP spid="2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Try another task</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7508"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12095" y="6127233"/>
            <a:ext cx="3129639" cy="369332"/>
          </a:xfrm>
          <a:prstGeom prst="rect">
            <a:avLst/>
          </a:prstGeom>
        </p:spPr>
        <p:txBody>
          <a:bodyPr wrap="none">
            <a:spAutoFit/>
          </a:bodyPr>
          <a:lstStyle/>
          <a:p>
            <a:r>
              <a:rPr lang="zh-TW" altLang="en-US" dirty="0"/>
              <a:t>http://top-breaking-news.com/</a:t>
            </a:r>
          </a:p>
        </p:txBody>
      </p:sp>
      <p:sp>
        <p:nvSpPr>
          <p:cNvPr id="6" name="矩形 5"/>
          <p:cNvSpPr/>
          <p:nvPr/>
        </p:nvSpPr>
        <p:spPr>
          <a:xfrm>
            <a:off x="6252191" y="2105192"/>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7" name="向右箭號 6"/>
          <p:cNvSpPr/>
          <p:nvPr/>
        </p:nvSpPr>
        <p:spPr>
          <a:xfrm>
            <a:off x="8058553" y="244667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5420560" y="1979870"/>
            <a:ext cx="274307" cy="1494693"/>
          </a:xfrm>
          <a:prstGeom prst="rect">
            <a:avLst/>
          </a:prstGeom>
        </p:spPr>
      </p:pic>
      <p:sp>
        <p:nvSpPr>
          <p:cNvPr id="9" name="向右箭號 8"/>
          <p:cNvSpPr/>
          <p:nvPr/>
        </p:nvSpPr>
        <p:spPr>
          <a:xfrm>
            <a:off x="5752874" y="2446672"/>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10" name="圖片 9"/>
          <p:cNvPicPr>
            <a:picLocks noChangeAspect="1"/>
          </p:cNvPicPr>
          <p:nvPr/>
        </p:nvPicPr>
        <p:blipFill>
          <a:blip r:embed="rId4"/>
          <a:stretch>
            <a:fillRect/>
          </a:stretch>
        </p:blipFill>
        <p:spPr>
          <a:xfrm>
            <a:off x="8520065" y="2017673"/>
            <a:ext cx="292260" cy="1510931"/>
          </a:xfrm>
          <a:prstGeom prst="rect">
            <a:avLst/>
          </a:prstGeom>
        </p:spPr>
      </p:pic>
      <p:sp>
        <p:nvSpPr>
          <p:cNvPr id="13" name="文字方塊 12"/>
          <p:cNvSpPr txBox="1"/>
          <p:nvPr/>
        </p:nvSpPr>
        <p:spPr>
          <a:xfrm>
            <a:off x="9210947" y="1450529"/>
            <a:ext cx="1397000" cy="461665"/>
          </a:xfrm>
          <a:prstGeom prst="rect">
            <a:avLst/>
          </a:prstGeom>
          <a:noFill/>
        </p:spPr>
        <p:txBody>
          <a:bodyPr wrap="square" rtlCol="0">
            <a:spAutoFit/>
          </a:bodyPr>
          <a:lstStyle/>
          <a:p>
            <a:r>
              <a:rPr lang="zh-TW" altLang="en-US" sz="2400" dirty="0"/>
              <a:t>政治</a:t>
            </a:r>
          </a:p>
        </p:txBody>
      </p:sp>
      <p:sp>
        <p:nvSpPr>
          <p:cNvPr id="14" name="文字方塊 13"/>
          <p:cNvSpPr txBox="1"/>
          <p:nvPr/>
        </p:nvSpPr>
        <p:spPr>
          <a:xfrm>
            <a:off x="9210948" y="3482292"/>
            <a:ext cx="1221423" cy="461665"/>
          </a:xfrm>
          <a:prstGeom prst="rect">
            <a:avLst/>
          </a:prstGeom>
          <a:noFill/>
        </p:spPr>
        <p:txBody>
          <a:bodyPr wrap="square" rtlCol="0">
            <a:spAutoFit/>
          </a:bodyPr>
          <a:lstStyle/>
          <a:p>
            <a:r>
              <a:rPr lang="zh-TW" altLang="en-US" sz="2400" dirty="0"/>
              <a:t>體育</a:t>
            </a:r>
          </a:p>
        </p:txBody>
      </p:sp>
      <p:cxnSp>
        <p:nvCxnSpPr>
          <p:cNvPr id="15" name="直線單箭頭接點 14"/>
          <p:cNvCxnSpPr/>
          <p:nvPr/>
        </p:nvCxnSpPr>
        <p:spPr>
          <a:xfrm flipV="1">
            <a:off x="8689445" y="1769822"/>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8676413" y="2361833"/>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8689446" y="3349304"/>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9408079" y="2105192"/>
            <a:ext cx="1397000" cy="461665"/>
          </a:xfrm>
          <a:prstGeom prst="rect">
            <a:avLst/>
          </a:prstGeom>
          <a:noFill/>
        </p:spPr>
        <p:txBody>
          <a:bodyPr wrap="square" rtlCol="0">
            <a:spAutoFit/>
          </a:bodyPr>
          <a:lstStyle/>
          <a:p>
            <a:r>
              <a:rPr lang="zh-TW" altLang="en-US" sz="2400" dirty="0"/>
              <a:t>經濟</a:t>
            </a:r>
          </a:p>
        </p:txBody>
      </p:sp>
      <p:sp>
        <p:nvSpPr>
          <p:cNvPr id="5" name="手繪多邊形 4"/>
          <p:cNvSpPr/>
          <p:nvPr/>
        </p:nvSpPr>
        <p:spPr>
          <a:xfrm>
            <a:off x="4355733" y="2468109"/>
            <a:ext cx="971011" cy="550862"/>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6336660" y="3896188"/>
            <a:ext cx="3430209" cy="461665"/>
          </a:xfrm>
          <a:prstGeom prst="rect">
            <a:avLst/>
          </a:prstGeom>
          <a:noFill/>
        </p:spPr>
        <p:txBody>
          <a:bodyPr wrap="square" rtlCol="0">
            <a:spAutoFit/>
          </a:bodyPr>
          <a:lstStyle/>
          <a:p>
            <a:pPr algn="ctr"/>
            <a:r>
              <a:rPr lang="en-US" altLang="zh-TW" sz="2400" dirty="0"/>
              <a:t>“president” in document</a:t>
            </a:r>
            <a:endParaRPr lang="zh-TW" altLang="en-US" sz="2400" dirty="0"/>
          </a:p>
        </p:txBody>
      </p:sp>
      <p:sp>
        <p:nvSpPr>
          <p:cNvPr id="20" name="文字方塊 19"/>
          <p:cNvSpPr txBox="1"/>
          <p:nvPr/>
        </p:nvSpPr>
        <p:spPr>
          <a:xfrm>
            <a:off x="2268189" y="1643527"/>
            <a:ext cx="3105462" cy="461665"/>
          </a:xfrm>
          <a:prstGeom prst="rect">
            <a:avLst/>
          </a:prstGeom>
          <a:noFill/>
        </p:spPr>
        <p:txBody>
          <a:bodyPr wrap="square" rtlCol="0">
            <a:spAutoFit/>
          </a:bodyPr>
          <a:lstStyle/>
          <a:p>
            <a:pPr algn="ctr"/>
            <a:r>
              <a:rPr lang="en-US" altLang="zh-TW" sz="2400" dirty="0"/>
              <a:t>“stock” in document</a:t>
            </a:r>
            <a:endParaRPr lang="zh-TW" altLang="en-US" sz="2400" dirty="0"/>
          </a:p>
        </p:txBody>
      </p:sp>
      <p:cxnSp>
        <p:nvCxnSpPr>
          <p:cNvPr id="21" name="直線單箭頭接點 20"/>
          <p:cNvCxnSpPr/>
          <p:nvPr/>
        </p:nvCxnSpPr>
        <p:spPr>
          <a:xfrm flipH="1" flipV="1">
            <a:off x="5497357" y="3331948"/>
            <a:ext cx="1088158" cy="587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5164474" y="1893962"/>
            <a:ext cx="388325" cy="264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3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4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8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6311121" y="5832692"/>
            <a:ext cx="1219200" cy="461665"/>
          </a:xfrm>
          <a:prstGeom prst="rect">
            <a:avLst/>
          </a:prstGeom>
          <a:noFill/>
        </p:spPr>
        <p:txBody>
          <a:bodyPr wrap="square" rtlCol="0">
            <a:spAutoFit/>
          </a:bodyPr>
          <a:lstStyle/>
          <a:p>
            <a:pPr algn="ctr"/>
            <a:r>
              <a:rPr lang="zh-TW" altLang="en-US" sz="2400" dirty="0"/>
              <a:t>體育</a:t>
            </a:r>
          </a:p>
        </p:txBody>
      </p:sp>
      <p:sp>
        <p:nvSpPr>
          <p:cNvPr id="27" name="文字方塊 26"/>
          <p:cNvSpPr txBox="1"/>
          <p:nvPr/>
        </p:nvSpPr>
        <p:spPr>
          <a:xfrm>
            <a:off x="7601672" y="5835111"/>
            <a:ext cx="1219200" cy="461665"/>
          </a:xfrm>
          <a:prstGeom prst="rect">
            <a:avLst/>
          </a:prstGeom>
          <a:noFill/>
        </p:spPr>
        <p:txBody>
          <a:bodyPr wrap="square" rtlCol="0">
            <a:spAutoFit/>
          </a:bodyPr>
          <a:lstStyle/>
          <a:p>
            <a:pPr algn="ctr"/>
            <a:r>
              <a:rPr lang="zh-TW" altLang="en-US" sz="2400" dirty="0"/>
              <a:t>政治</a:t>
            </a:r>
          </a:p>
        </p:txBody>
      </p:sp>
      <p:sp>
        <p:nvSpPr>
          <p:cNvPr id="28" name="文字方塊 27"/>
          <p:cNvSpPr txBox="1"/>
          <p:nvPr/>
        </p:nvSpPr>
        <p:spPr>
          <a:xfrm>
            <a:off x="8946215" y="5860298"/>
            <a:ext cx="1219200" cy="461665"/>
          </a:xfrm>
          <a:prstGeom prst="rect">
            <a:avLst/>
          </a:prstGeom>
          <a:noFill/>
        </p:spPr>
        <p:txBody>
          <a:bodyPr wrap="square" rtlCol="0">
            <a:spAutoFit/>
          </a:bodyPr>
          <a:lstStyle/>
          <a:p>
            <a:pPr algn="ctr"/>
            <a:r>
              <a:rPr lang="zh-TW" altLang="en-US" sz="2400" dirty="0"/>
              <a:t>財經</a:t>
            </a:r>
          </a:p>
        </p:txBody>
      </p:sp>
    </p:spTree>
    <p:extLst>
      <p:ext uri="{BB962C8B-B14F-4D97-AF65-F5344CB8AC3E}">
        <p14:creationId xmlns:p14="http://schemas.microsoft.com/office/powerpoint/2010/main" val="551016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19" grpId="0"/>
      <p:bldP spid="20" grpId="0"/>
      <p:bldP spid="26" grpId="0"/>
      <p:bldP spid="2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lstStyle/>
          <a:p>
            <a:endParaRPr lang="zh-TW" altLang="en-US" dirty="0"/>
          </a:p>
        </p:txBody>
      </p:sp>
      <p:grpSp>
        <p:nvGrpSpPr>
          <p:cNvPr id="17" name="群組 16"/>
          <p:cNvGrpSpPr/>
          <p:nvPr/>
        </p:nvGrpSpPr>
        <p:grpSpPr>
          <a:xfrm>
            <a:off x="6553304" y="1236990"/>
            <a:ext cx="3828947" cy="2987766"/>
            <a:chOff x="114404" y="2251401"/>
            <a:chExt cx="5773763" cy="4505325"/>
          </a:xfrm>
        </p:grpSpPr>
        <p:pic>
          <p:nvPicPr>
            <p:cNvPr id="4" name="圖片 3"/>
            <p:cNvPicPr>
              <a:picLocks noChangeAspect="1"/>
            </p:cNvPicPr>
            <p:nvPr/>
          </p:nvPicPr>
          <p:blipFill>
            <a:blip r:embed="rId3"/>
            <a:stretch>
              <a:fillRect/>
            </a:stretch>
          </p:blipFill>
          <p:spPr>
            <a:xfrm>
              <a:off x="373192" y="2251401"/>
              <a:ext cx="5514975" cy="4505325"/>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114404" y="4073176"/>
                  <a:ext cx="2798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𝐿</m:t>
                        </m:r>
                      </m:oMath>
                    </m:oMathPara>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14404" y="4073176"/>
                  <a:ext cx="279885" cy="430887"/>
                </a:xfrm>
                <a:prstGeom prst="rect">
                  <a:avLst/>
                </a:prstGeom>
                <a:blipFill>
                  <a:blip r:embed="rId4"/>
                  <a:stretch>
                    <a:fillRect l="-26667" r="-30000" b="-42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1200863" y="6035957"/>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m:oMathPara>
                  </a14:m>
                  <a:endParaRPr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200863" y="6035957"/>
                  <a:ext cx="493212" cy="430887"/>
                </a:xfrm>
                <a:prstGeom prst="rect">
                  <a:avLst/>
                </a:prstGeom>
                <a:blipFill>
                  <a:blip r:embed="rId5"/>
                  <a:stretch>
                    <a:fillRect l="-9259" r="-5556" b="-106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321258" y="6176963"/>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m:oMathPara>
                  </a14:m>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321258" y="6176963"/>
                  <a:ext cx="501484" cy="430887"/>
                </a:xfrm>
                <a:prstGeom prst="rect">
                  <a:avLst/>
                </a:prstGeom>
                <a:blipFill>
                  <a:blip r:embed="rId6"/>
                  <a:stretch>
                    <a:fillRect l="-9259" r="-5556" b="-10638"/>
                  </a:stretch>
                </a:blipFill>
              </p:spPr>
              <p:txBody>
                <a:bodyPr/>
                <a:lstStyle/>
                <a:p>
                  <a:r>
                    <a:rPr lang="zh-TW" altLang="en-US">
                      <a:noFill/>
                    </a:rPr>
                    <a:t> </a:t>
                  </a:r>
                </a:p>
              </p:txBody>
            </p:sp>
          </mc:Fallback>
        </mc:AlternateContent>
        <p:sp>
          <p:nvSpPr>
            <p:cNvPr id="8" name="橢圓 7"/>
            <p:cNvSpPr/>
            <p:nvPr/>
          </p:nvSpPr>
          <p:spPr>
            <a:xfrm>
              <a:off x="2365886" y="339029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4070548" y="4332706"/>
              <a:ext cx="123496" cy="310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457119" y="4001294"/>
              <a:ext cx="40066" cy="287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2478009" y="4293789"/>
              <a:ext cx="37251" cy="25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2515260" y="4548150"/>
              <a:ext cx="68788" cy="271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4108671" y="420293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2436981" y="3514068"/>
              <a:ext cx="0" cy="487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3967720" y="4657575"/>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3881445" y="4815940"/>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線接點 17"/>
          <p:cNvCxnSpPr/>
          <p:nvPr/>
        </p:nvCxnSpPr>
        <p:spPr>
          <a:xfrm>
            <a:off x="8001913" y="5374408"/>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橢圓 18"/>
          <p:cNvSpPr/>
          <p:nvPr/>
        </p:nvSpPr>
        <p:spPr>
          <a:xfrm>
            <a:off x="7670876" y="505788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p:cNvCxnSpPr/>
          <p:nvPr/>
        </p:nvCxnSpPr>
        <p:spPr>
          <a:xfrm>
            <a:off x="6066661" y="4350591"/>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4331793" y="433888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2826267" y="3252668"/>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2934327" y="6101501"/>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手繪多邊形 5"/>
          <p:cNvSpPr/>
          <p:nvPr/>
        </p:nvSpPr>
        <p:spPr>
          <a:xfrm>
            <a:off x="2124808" y="2197718"/>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5750139" y="42606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p:nvPr/>
        </p:nvCxnSpPr>
        <p:spPr>
          <a:xfrm>
            <a:off x="1935175" y="6243213"/>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2353407" y="2089572"/>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2243109" y="2031062"/>
            <a:ext cx="968272" cy="461665"/>
          </a:xfrm>
          <a:prstGeom prst="rect">
            <a:avLst/>
          </a:prstGeom>
          <a:noFill/>
        </p:spPr>
        <p:txBody>
          <a:bodyPr wrap="square" rtlCol="0">
            <a:spAutoFit/>
          </a:bodyPr>
          <a:lstStyle/>
          <a:p>
            <a:pPr algn="ctr"/>
            <a:r>
              <a:rPr lang="en-US" altLang="zh-TW" sz="2400" dirty="0"/>
              <a:t>Loss</a:t>
            </a:r>
            <a:endParaRPr lang="zh-TW" altLang="en-US" sz="2400" dirty="0"/>
          </a:p>
        </p:txBody>
      </p:sp>
      <p:sp>
        <p:nvSpPr>
          <p:cNvPr id="29" name="文字方塊 28"/>
          <p:cNvSpPr txBox="1"/>
          <p:nvPr/>
        </p:nvSpPr>
        <p:spPr>
          <a:xfrm>
            <a:off x="3468774" y="6314704"/>
            <a:ext cx="5195774" cy="461665"/>
          </a:xfrm>
          <a:prstGeom prst="rect">
            <a:avLst/>
          </a:prstGeom>
          <a:noFill/>
        </p:spPr>
        <p:txBody>
          <a:bodyPr wrap="square" rtlCol="0">
            <a:spAutoFit/>
          </a:bodyPr>
          <a:lstStyle/>
          <a:p>
            <a:pPr algn="ctr"/>
            <a:r>
              <a:rPr lang="en-US" altLang="zh-TW" sz="2400" dirty="0"/>
              <a:t>The value of the parameter w</a:t>
            </a:r>
            <a:endParaRPr lang="zh-TW" altLang="en-US" sz="2400" dirty="0"/>
          </a:p>
        </p:txBody>
      </p:sp>
      <p:sp>
        <p:nvSpPr>
          <p:cNvPr id="30" name="文字方塊 29"/>
          <p:cNvSpPr txBox="1"/>
          <p:nvPr/>
        </p:nvSpPr>
        <p:spPr>
          <a:xfrm>
            <a:off x="3696329" y="2144146"/>
            <a:ext cx="2261840"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31" name="文字方塊 30"/>
          <p:cNvSpPr txBox="1"/>
          <p:nvPr/>
        </p:nvSpPr>
        <p:spPr>
          <a:xfrm>
            <a:off x="7088734" y="4152961"/>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32" name="橢圓 31"/>
          <p:cNvSpPr/>
          <p:nvPr/>
        </p:nvSpPr>
        <p:spPr>
          <a:xfrm>
            <a:off x="2533470" y="293614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32"/>
              <p:cNvSpPr txBox="1"/>
              <p:nvPr/>
            </p:nvSpPr>
            <p:spPr>
              <a:xfrm>
                <a:off x="8119510" y="5298471"/>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33" name="文字方塊 32"/>
              <p:cNvSpPr txBox="1">
                <a:spLocks noRot="1" noChangeAspect="1" noMove="1" noResize="1" noEditPoints="1" noAdjustHandles="1" noChangeArrowheads="1" noChangeShapeType="1" noTextEdit="1"/>
              </p:cNvSpPr>
              <p:nvPr/>
            </p:nvSpPr>
            <p:spPr>
              <a:xfrm>
                <a:off x="8119510" y="5298471"/>
                <a:ext cx="1288691" cy="822469"/>
              </a:xfrm>
              <a:prstGeom prst="rect">
                <a:avLst/>
              </a:prstGeom>
              <a:blipFill>
                <a:blip r:embed="rId7"/>
                <a:stretch>
                  <a:fillRect/>
                </a:stretch>
              </a:blipFill>
            </p:spPr>
            <p:txBody>
              <a:bodyPr/>
              <a:lstStyle/>
              <a:p>
                <a:r>
                  <a:rPr lang="zh-TW" altLang="en-US">
                    <a:noFill/>
                  </a:rPr>
                  <a:t> </a:t>
                </a:r>
              </a:p>
            </p:txBody>
          </p:sp>
        </mc:Fallback>
      </mc:AlternateContent>
      <p:sp>
        <p:nvSpPr>
          <p:cNvPr id="34" name="橢圓 33"/>
          <p:cNvSpPr/>
          <p:nvPr/>
        </p:nvSpPr>
        <p:spPr>
          <a:xfrm>
            <a:off x="4015270" y="413549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5218877" y="3035989"/>
            <a:ext cx="2054927"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6" name="直線單箭頭接點 35"/>
          <p:cNvCxnSpPr/>
          <p:nvPr/>
        </p:nvCxnSpPr>
        <p:spPr>
          <a:xfrm flipV="1">
            <a:off x="8123614" y="4715354"/>
            <a:ext cx="208151" cy="46408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35" idx="2"/>
          </p:cNvCxnSpPr>
          <p:nvPr/>
        </p:nvCxnSpPr>
        <p:spPr>
          <a:xfrm flipV="1">
            <a:off x="6126996" y="3990096"/>
            <a:ext cx="119345" cy="34750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endCxn id="30" idx="2"/>
          </p:cNvCxnSpPr>
          <p:nvPr/>
        </p:nvCxnSpPr>
        <p:spPr>
          <a:xfrm flipV="1">
            <a:off x="4484549" y="3098253"/>
            <a:ext cx="342701" cy="102739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p:cNvSpPr txBox="1"/>
              <p:nvPr/>
            </p:nvSpPr>
            <p:spPr>
              <a:xfrm>
                <a:off x="6170291" y="5290735"/>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39" name="文字方塊 38"/>
              <p:cNvSpPr txBox="1">
                <a:spLocks noRot="1" noChangeAspect="1" noMove="1" noResize="1" noEditPoints="1" noAdjustHandles="1" noChangeArrowheads="1" noChangeShapeType="1" noTextEdit="1"/>
              </p:cNvSpPr>
              <p:nvPr/>
            </p:nvSpPr>
            <p:spPr>
              <a:xfrm>
                <a:off x="6170291" y="5290735"/>
                <a:ext cx="1292685" cy="822469"/>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4397504" y="5298346"/>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40" name="文字方塊 39"/>
              <p:cNvSpPr txBox="1">
                <a:spLocks noRot="1" noChangeAspect="1" noMove="1" noResize="1" noEditPoints="1" noAdjustHandles="1" noChangeArrowheads="1" noChangeShapeType="1" noTextEdit="1"/>
              </p:cNvSpPr>
              <p:nvPr/>
            </p:nvSpPr>
            <p:spPr>
              <a:xfrm>
                <a:off x="4397504" y="5298346"/>
                <a:ext cx="1303192" cy="822469"/>
              </a:xfrm>
              <a:prstGeom prst="rect">
                <a:avLst/>
              </a:prstGeom>
              <a:blipFill>
                <a:blip r:embed="rId9"/>
                <a:stretch>
                  <a:fillRect/>
                </a:stretch>
              </a:blipFill>
            </p:spPr>
            <p:txBody>
              <a:bodyPr/>
              <a:lstStyle/>
              <a:p>
                <a:r>
                  <a:rPr lang="zh-TW" altLang="en-US">
                    <a:noFill/>
                  </a:rPr>
                  <a:t> </a:t>
                </a:r>
              </a:p>
            </p:txBody>
          </p:sp>
        </mc:Fallback>
      </mc:AlternateContent>
      <p:sp>
        <p:nvSpPr>
          <p:cNvPr id="41" name="橢圓 40"/>
          <p:cNvSpPr/>
          <p:nvPr/>
        </p:nvSpPr>
        <p:spPr>
          <a:xfrm>
            <a:off x="2718210" y="613515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230138" y="612945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5958604" y="6105008"/>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7899849" y="611320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85417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30" grpId="0" animBg="1"/>
      <p:bldP spid="31" grpId="0" animBg="1"/>
      <p:bldP spid="33" grpId="0" animBg="1"/>
      <p:bldP spid="34" grpId="0" animBg="1"/>
      <p:bldP spid="35" grpId="0" animBg="1"/>
      <p:bldP spid="39" grpId="0" animBg="1"/>
      <p:bldP spid="40" grpId="0"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Formulation of </a:t>
                </a:r>
                <a14:m>
                  <m:oMath xmlns:m="http://schemas.openxmlformats.org/officeDocument/2006/math">
                    <m:f>
                      <m:fPr>
                        <m:type m:val="lin"/>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i="1">
                            <a:latin typeface="Cambria Math" panose="02040503050406030204" pitchFamily="18" charset="0"/>
                          </a:rPr>
                          <m:t>𝑤</m:t>
                        </m:r>
                      </m:den>
                    </m:f>
                  </m:oMath>
                </a14:m>
                <a:r>
                  <a:rPr lang="zh-TW" altLang="en-US" dirty="0"/>
                  <a:t> </a:t>
                </a:r>
                <a:r>
                  <a:rPr lang="en-US" altLang="zh-TW" dirty="0"/>
                  <a:t>and </a:t>
                </a:r>
                <a14:m>
                  <m:oMath xmlns:m="http://schemas.openxmlformats.org/officeDocument/2006/math">
                    <m:f>
                      <m:fPr>
                        <m:type m:val="lin"/>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b="0" i="1" smtClean="0">
                            <a:latin typeface="Cambria Math" panose="02040503050406030204" pitchFamily="18" charset="0"/>
                          </a:rPr>
                          <m:t>𝑏</m:t>
                        </m:r>
                      </m:den>
                    </m:f>
                  </m:oMath>
                </a14:m>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363933" y="2561458"/>
                <a:ext cx="4963667"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3363933" y="2561458"/>
                <a:ext cx="4963667" cy="113063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332322" y="4057288"/>
                <a:ext cx="1106329"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m:t>
                      </m:r>
                    </m:oMath>
                  </m:oMathPara>
                </a14:m>
                <a:endParaRPr lang="zh-TW"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3332322" y="4057288"/>
                <a:ext cx="1106329" cy="79457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363932" y="5439917"/>
                <a:ext cx="1043106"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r>
                        <a:rPr lang="en-US" altLang="zh-TW" sz="2400" i="1">
                          <a:latin typeface="Cambria Math" panose="02040503050406030204" pitchFamily="18" charset="0"/>
                        </a:rPr>
                        <m:t>=?</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3363932" y="5439917"/>
                <a:ext cx="1043106" cy="79457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265781" y="3887985"/>
                <a:ext cx="4680832"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nary>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4265781" y="3887985"/>
                <a:ext cx="4680832" cy="1130631"/>
              </a:xfrm>
              <a:prstGeom prst="rect">
                <a:avLst/>
              </a:prstGeom>
              <a:blipFill>
                <a:blip r:embed="rId6"/>
                <a:stretch>
                  <a:fillRect/>
                </a:stretch>
              </a:blipFill>
            </p:spPr>
            <p:txBody>
              <a:bodyPr/>
              <a:lstStyle/>
              <a:p>
                <a:r>
                  <a:rPr lang="zh-TW" altLang="en-US">
                    <a:noFill/>
                  </a:rPr>
                  <a:t> </a:t>
                </a:r>
              </a:p>
            </p:txBody>
          </p:sp>
        </mc:Fallback>
      </mc:AlternateContent>
      <p:sp>
        <p:nvSpPr>
          <p:cNvPr id="5" name="橢圓 4"/>
          <p:cNvSpPr/>
          <p:nvPr/>
        </p:nvSpPr>
        <p:spPr>
          <a:xfrm>
            <a:off x="7894321" y="2729636"/>
            <a:ext cx="402799" cy="3352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圖案 5"/>
          <p:cNvSpPr/>
          <p:nvPr/>
        </p:nvSpPr>
        <p:spPr>
          <a:xfrm>
            <a:off x="5303520" y="2661022"/>
            <a:ext cx="2621280" cy="341258"/>
          </a:xfrm>
          <a:custGeom>
            <a:avLst/>
            <a:gdLst>
              <a:gd name="connsiteX0" fmla="*/ 2621280 w 2621280"/>
              <a:gd name="connsiteY0" fmla="*/ 158378 h 341258"/>
              <a:gd name="connsiteX1" fmla="*/ 1767840 w 2621280"/>
              <a:gd name="connsiteY1" fmla="*/ 5978 h 341258"/>
              <a:gd name="connsiteX2" fmla="*/ 0 w 2621280"/>
              <a:gd name="connsiteY2" fmla="*/ 341258 h 341258"/>
            </a:gdLst>
            <a:ahLst/>
            <a:cxnLst>
              <a:cxn ang="0">
                <a:pos x="connsiteX0" y="connsiteY0"/>
              </a:cxn>
              <a:cxn ang="0">
                <a:pos x="connsiteX1" y="connsiteY1"/>
              </a:cxn>
              <a:cxn ang="0">
                <a:pos x="connsiteX2" y="connsiteY2"/>
              </a:cxn>
            </a:cxnLst>
            <a:rect l="l" t="t" r="r" b="b"/>
            <a:pathLst>
              <a:path w="2621280" h="341258">
                <a:moveTo>
                  <a:pt x="2621280" y="158378"/>
                </a:moveTo>
                <a:cubicBezTo>
                  <a:pt x="2413000" y="66938"/>
                  <a:pt x="2204720" y="-24502"/>
                  <a:pt x="1767840" y="5978"/>
                </a:cubicBezTo>
                <a:cubicBezTo>
                  <a:pt x="1330960" y="36458"/>
                  <a:pt x="665480" y="188858"/>
                  <a:pt x="0" y="341258"/>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7787641" y="4001295"/>
            <a:ext cx="1158973" cy="96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a:off x="6812280" y="3383280"/>
            <a:ext cx="102108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6799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6"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Formulation of </a:t>
                </a:r>
                <a14:m>
                  <m:oMath xmlns:m="http://schemas.openxmlformats.org/officeDocument/2006/math">
                    <m:f>
                      <m:fPr>
                        <m:type m:val="lin"/>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i="1">
                            <a:latin typeface="Cambria Math" panose="02040503050406030204" pitchFamily="18" charset="0"/>
                          </a:rPr>
                          <m:t>𝑤</m:t>
                        </m:r>
                      </m:den>
                    </m:f>
                  </m:oMath>
                </a14:m>
                <a:r>
                  <a:rPr lang="zh-TW" altLang="en-US" dirty="0"/>
                  <a:t> </a:t>
                </a:r>
                <a:r>
                  <a:rPr lang="en-US" altLang="zh-TW" dirty="0"/>
                  <a:t>and </a:t>
                </a:r>
                <a14:m>
                  <m:oMath xmlns:m="http://schemas.openxmlformats.org/officeDocument/2006/math">
                    <m:f>
                      <m:fPr>
                        <m:type m:val="lin"/>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b="0" i="1" smtClean="0">
                            <a:latin typeface="Cambria Math" panose="02040503050406030204" pitchFamily="18" charset="0"/>
                          </a:rPr>
                          <m:t>𝑏</m:t>
                        </m:r>
                      </m:den>
                    </m:f>
                  </m:oMath>
                </a14:m>
                <a:endParaRPr lang="zh-TW" altLang="en-US"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363933" y="2561458"/>
                <a:ext cx="4963667"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3363933" y="2561458"/>
                <a:ext cx="4963667" cy="113063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332322" y="4057288"/>
                <a:ext cx="1106329"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m:t>
                      </m:r>
                    </m:oMath>
                  </m:oMathPara>
                </a14:m>
                <a:endParaRPr lang="zh-TW"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3332322" y="4057288"/>
                <a:ext cx="1106329" cy="79457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363932" y="5439917"/>
                <a:ext cx="1043106"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r>
                        <a:rPr lang="en-US" altLang="zh-TW" sz="2400" i="1">
                          <a:latin typeface="Cambria Math" panose="02040503050406030204" pitchFamily="18" charset="0"/>
                        </a:rPr>
                        <m:t>=?</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3363932" y="5439917"/>
                <a:ext cx="1043106" cy="79457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265781" y="3887985"/>
                <a:ext cx="4680832"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nary>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4265781" y="3887985"/>
                <a:ext cx="4680832" cy="113063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265782" y="5317944"/>
                <a:ext cx="4398833"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e>
                          </m:d>
                        </m:e>
                      </m:nary>
                    </m:oMath>
                  </m:oMathPara>
                </a14:m>
                <a:endParaRPr lang="zh-TW"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4265782" y="5317944"/>
                <a:ext cx="4398833" cy="1130631"/>
              </a:xfrm>
              <a:prstGeom prst="rect">
                <a:avLst/>
              </a:prstGeom>
              <a:blipFill>
                <a:blip r:embed="rId7"/>
                <a:stretch>
                  <a:fillRect/>
                </a:stretch>
              </a:blipFill>
            </p:spPr>
            <p:txBody>
              <a:bodyPr/>
              <a:lstStyle/>
              <a:p>
                <a:r>
                  <a:rPr lang="zh-TW" altLang="en-US">
                    <a:noFill/>
                  </a:rPr>
                  <a:t> </a:t>
                </a:r>
              </a:p>
            </p:txBody>
          </p:sp>
        </mc:Fallback>
      </mc:AlternateContent>
      <p:sp>
        <p:nvSpPr>
          <p:cNvPr id="11" name="橢圓 10"/>
          <p:cNvSpPr/>
          <p:nvPr/>
        </p:nvSpPr>
        <p:spPr>
          <a:xfrm>
            <a:off x="7894321" y="2729636"/>
            <a:ext cx="402799" cy="3352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p:cNvSpPr/>
          <p:nvPr/>
        </p:nvSpPr>
        <p:spPr>
          <a:xfrm>
            <a:off x="5303520" y="2661022"/>
            <a:ext cx="2621280" cy="341258"/>
          </a:xfrm>
          <a:custGeom>
            <a:avLst/>
            <a:gdLst>
              <a:gd name="connsiteX0" fmla="*/ 2621280 w 2621280"/>
              <a:gd name="connsiteY0" fmla="*/ 158378 h 341258"/>
              <a:gd name="connsiteX1" fmla="*/ 1767840 w 2621280"/>
              <a:gd name="connsiteY1" fmla="*/ 5978 h 341258"/>
              <a:gd name="connsiteX2" fmla="*/ 0 w 2621280"/>
              <a:gd name="connsiteY2" fmla="*/ 341258 h 341258"/>
            </a:gdLst>
            <a:ahLst/>
            <a:cxnLst>
              <a:cxn ang="0">
                <a:pos x="connsiteX0" y="connsiteY0"/>
              </a:cxn>
              <a:cxn ang="0">
                <a:pos x="connsiteX1" y="connsiteY1"/>
              </a:cxn>
              <a:cxn ang="0">
                <a:pos x="connsiteX2" y="connsiteY2"/>
              </a:cxn>
            </a:cxnLst>
            <a:rect l="l" t="t" r="r" b="b"/>
            <a:pathLst>
              <a:path w="2621280" h="341258">
                <a:moveTo>
                  <a:pt x="2621280" y="158378"/>
                </a:moveTo>
                <a:cubicBezTo>
                  <a:pt x="2413000" y="66938"/>
                  <a:pt x="2204720" y="-24502"/>
                  <a:pt x="1767840" y="5978"/>
                </a:cubicBezTo>
                <a:cubicBezTo>
                  <a:pt x="1330960" y="36458"/>
                  <a:pt x="665480" y="188858"/>
                  <a:pt x="0" y="341258"/>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6263640" y="3398520"/>
            <a:ext cx="304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894321" y="5560541"/>
            <a:ext cx="1158973" cy="96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070678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Gradient Descent</a:t>
            </a:r>
            <a:endParaRPr lang="zh-TW" altLang="en-US" dirty="0"/>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859358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Regression: Output a scalar</a:t>
            </a:r>
            <a:endParaRPr lang="zh-TW" altLang="en-US" dirty="0"/>
          </a:p>
        </p:txBody>
      </p:sp>
      <p:sp>
        <p:nvSpPr>
          <p:cNvPr id="3" name="內容版面配置區 2"/>
          <p:cNvSpPr>
            <a:spLocks noGrp="1"/>
          </p:cNvSpPr>
          <p:nvPr>
            <p:ph idx="1"/>
          </p:nvPr>
        </p:nvSpPr>
        <p:spPr>
          <a:xfrm>
            <a:off x="2152650" y="1825625"/>
            <a:ext cx="7886700" cy="4840646"/>
          </a:xfrm>
        </p:spPr>
        <p:txBody>
          <a:bodyPr>
            <a:normAutofit/>
          </a:bodyPr>
          <a:lstStyle/>
          <a:p>
            <a:r>
              <a:rPr lang="en-US" altLang="zh-TW" sz="2400" dirty="0"/>
              <a:t>Stock Market Forecast</a:t>
            </a:r>
          </a:p>
          <a:p>
            <a:pPr lvl="1"/>
            <a:endParaRPr lang="en-US" altLang="zh-TW" dirty="0"/>
          </a:p>
          <a:p>
            <a:pPr lvl="1"/>
            <a:endParaRPr lang="en-US" altLang="zh-TW" dirty="0"/>
          </a:p>
          <a:p>
            <a:pPr lvl="1"/>
            <a:endParaRPr lang="en-US" altLang="zh-TW" dirty="0"/>
          </a:p>
          <a:p>
            <a:r>
              <a:rPr lang="en-US" altLang="zh-TW" sz="2400" dirty="0"/>
              <a:t>Self-driving Car</a:t>
            </a:r>
          </a:p>
          <a:p>
            <a:pPr lvl="1"/>
            <a:endParaRPr lang="en-US" altLang="zh-TW" dirty="0"/>
          </a:p>
          <a:p>
            <a:pPr lvl="1"/>
            <a:endParaRPr lang="en-US" altLang="zh-TW" dirty="0"/>
          </a:p>
          <a:p>
            <a:pPr lvl="1"/>
            <a:endParaRPr lang="en-US" altLang="zh-TW" dirty="0"/>
          </a:p>
          <a:p>
            <a:r>
              <a:rPr lang="en-US" altLang="zh-TW" sz="2400" dirty="0"/>
              <a:t>Recommendation</a:t>
            </a:r>
            <a:endParaRPr lang="zh-TW" altLang="en-US" sz="2400" dirty="0"/>
          </a:p>
        </p:txBody>
      </p:sp>
      <mc:AlternateContent xmlns:mc="http://schemas.openxmlformats.org/markup-compatibility/2006">
        <mc:Choice xmlns:a14="http://schemas.microsoft.com/office/drawing/2010/main" Requires="a14">
          <p:sp>
            <p:nvSpPr>
              <p:cNvPr id="4" name="文字方塊 3"/>
              <p:cNvSpPr txBox="1"/>
              <p:nvPr/>
            </p:nvSpPr>
            <p:spPr>
              <a:xfrm>
                <a:off x="3751006" y="2634600"/>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r>
                        <a:rPr lang="en-US" altLang="zh-TW" sz="2800" i="1">
                          <a:latin typeface="Cambria Math" panose="02040503050406030204" pitchFamily="18" charset="0"/>
                        </a:rPr>
                        <m:t>=</m:t>
                      </m:r>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3751006" y="2634600"/>
                <a:ext cx="3311356" cy="430887"/>
              </a:xfrm>
              <a:prstGeom prst="rect">
                <a:avLst/>
              </a:prstGeom>
              <a:blipFill>
                <a:blip r:embed="rId2"/>
                <a:stretch>
                  <a:fillRect/>
                </a:stretch>
              </a:blipFill>
            </p:spPr>
            <p:txBody>
              <a:bodyPr/>
              <a:lstStyle/>
              <a:p>
                <a:r>
                  <a:rPr lang="zh-TW" altLang="en-US">
                    <a:noFill/>
                  </a:rPr>
                  <a:t> </a:t>
                </a:r>
              </a:p>
            </p:txBody>
          </p:sp>
        </mc:Fallback>
      </mc:AlternateContent>
      <p:sp>
        <p:nvSpPr>
          <p:cNvPr id="5" name="矩形 4"/>
          <p:cNvSpPr/>
          <p:nvPr/>
        </p:nvSpPr>
        <p:spPr>
          <a:xfrm>
            <a:off x="7093327" y="2452256"/>
            <a:ext cx="3134783" cy="830997"/>
          </a:xfrm>
          <a:prstGeom prst="rect">
            <a:avLst/>
          </a:prstGeom>
        </p:spPr>
        <p:txBody>
          <a:bodyPr wrap="square">
            <a:spAutoFit/>
          </a:bodyPr>
          <a:lstStyle/>
          <a:p>
            <a:r>
              <a:rPr lang="en-US" altLang="zh-TW" sz="2400" dirty="0">
                <a:solidFill>
                  <a:srgbClr val="000000"/>
                </a:solidFill>
                <a:latin typeface="Arial" panose="020B0604020202020204" pitchFamily="34" charset="0"/>
              </a:rPr>
              <a:t>Dow Jones Industrial Average at tomorrow</a:t>
            </a:r>
            <a:endParaRPr lang="zh-TW" altLang="en-US" sz="2400" dirty="0"/>
          </a:p>
        </p:txBody>
      </p:sp>
      <p:pic>
        <p:nvPicPr>
          <p:cNvPr id="30722" name="Picture 2" descr="「股票走勢」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182" y="2345600"/>
            <a:ext cx="1710812" cy="10443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字方塊 6"/>
              <p:cNvSpPr txBox="1"/>
              <p:nvPr/>
            </p:nvSpPr>
            <p:spPr>
              <a:xfrm>
                <a:off x="3751006" y="4274052"/>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r>
                        <a:rPr lang="en-US" altLang="zh-TW" sz="2800" i="1">
                          <a:latin typeface="Cambria Math" panose="02040503050406030204" pitchFamily="18" charset="0"/>
                        </a:rPr>
                        <m:t>=</m:t>
                      </m:r>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3751006" y="4274052"/>
                <a:ext cx="3311356"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3201177" y="5647511"/>
                <a:ext cx="44110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r>
                            <a:rPr lang="zh-TW" altLang="en-US" sz="2800" i="1">
                              <a:latin typeface="Cambria Math" panose="02040503050406030204" pitchFamily="18" charset="0"/>
                            </a:rPr>
                            <m:t>              </m:t>
                          </m:r>
                          <m:r>
                            <a:rPr lang="en-US" altLang="zh-TW" sz="2800" i="1">
                              <a:latin typeface="Cambria Math" panose="02040503050406030204" pitchFamily="18" charset="0"/>
                            </a:rPr>
                            <m:t>   </m:t>
                          </m:r>
                        </m:e>
                      </m:d>
                      <m:r>
                        <a:rPr lang="en-US" altLang="zh-TW" sz="2800" i="1">
                          <a:latin typeface="Cambria Math" panose="02040503050406030204" pitchFamily="18" charset="0"/>
                        </a:rPr>
                        <m:t>=</m:t>
                      </m:r>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3201177" y="5647511"/>
                <a:ext cx="4411015" cy="430887"/>
              </a:xfrm>
              <a:prstGeom prst="rect">
                <a:avLst/>
              </a:prstGeom>
              <a:blipFill>
                <a:blip r:embed="rId5"/>
                <a:stretch>
                  <a:fillRect/>
                </a:stretch>
              </a:blipFill>
            </p:spPr>
            <p:txBody>
              <a:bodyPr/>
              <a:lstStyle/>
              <a:p>
                <a:r>
                  <a:rPr lang="zh-TW" altLang="en-US">
                    <a:noFill/>
                  </a:rPr>
                  <a:t> </a:t>
                </a:r>
              </a:p>
            </p:txBody>
          </p:sp>
        </mc:Fallback>
      </mc:AlternateContent>
      <p:pic>
        <p:nvPicPr>
          <p:cNvPr id="30724" name="Picture 4" descr="「self driving cars sensors」的圖片搜尋結果"/>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0627" y="3938163"/>
            <a:ext cx="1517922" cy="115863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7093327" y="4249027"/>
            <a:ext cx="3134783" cy="461665"/>
          </a:xfrm>
          <a:prstGeom prst="rect">
            <a:avLst/>
          </a:prstGeom>
        </p:spPr>
        <p:txBody>
          <a:bodyPr wrap="square">
            <a:spAutoFit/>
          </a:bodyPr>
          <a:lstStyle/>
          <a:p>
            <a:r>
              <a:rPr lang="zh-TW" altLang="en-US" sz="2400" dirty="0">
                <a:solidFill>
                  <a:srgbClr val="000000"/>
                </a:solidFill>
                <a:latin typeface="Arial" panose="020B0604020202020204" pitchFamily="34" charset="0"/>
              </a:rPr>
              <a:t>方向盤角度</a:t>
            </a:r>
            <a:endParaRPr lang="zh-TW" altLang="en-US" sz="2400" dirty="0"/>
          </a:p>
        </p:txBody>
      </p:sp>
      <p:sp>
        <p:nvSpPr>
          <p:cNvPr id="6" name="文字方塊 5"/>
          <p:cNvSpPr txBox="1"/>
          <p:nvPr/>
        </p:nvSpPr>
        <p:spPr>
          <a:xfrm>
            <a:off x="3820344" y="5658565"/>
            <a:ext cx="1430594" cy="461665"/>
          </a:xfrm>
          <a:prstGeom prst="rect">
            <a:avLst/>
          </a:prstGeom>
          <a:noFill/>
        </p:spPr>
        <p:txBody>
          <a:bodyPr wrap="square" rtlCol="0">
            <a:spAutoFit/>
          </a:bodyPr>
          <a:lstStyle/>
          <a:p>
            <a:pPr algn="ctr"/>
            <a:r>
              <a:rPr lang="zh-TW" altLang="en-US" sz="2400" dirty="0"/>
              <a:t>使用者 </a:t>
            </a:r>
            <a:r>
              <a:rPr lang="en-US" altLang="zh-TW" sz="2400" dirty="0"/>
              <a:t>A</a:t>
            </a:r>
            <a:endParaRPr lang="zh-TW" altLang="en-US" sz="2400" dirty="0"/>
          </a:p>
        </p:txBody>
      </p:sp>
      <p:sp>
        <p:nvSpPr>
          <p:cNvPr id="12" name="文字方塊 11"/>
          <p:cNvSpPr txBox="1"/>
          <p:nvPr/>
        </p:nvSpPr>
        <p:spPr>
          <a:xfrm>
            <a:off x="5439697" y="5652410"/>
            <a:ext cx="1430594" cy="461665"/>
          </a:xfrm>
          <a:prstGeom prst="rect">
            <a:avLst/>
          </a:prstGeom>
          <a:noFill/>
        </p:spPr>
        <p:txBody>
          <a:bodyPr wrap="square" rtlCol="0">
            <a:spAutoFit/>
          </a:bodyPr>
          <a:lstStyle/>
          <a:p>
            <a:pPr algn="ctr"/>
            <a:r>
              <a:rPr lang="zh-TW" altLang="en-US" sz="2400" dirty="0"/>
              <a:t>商品 </a:t>
            </a:r>
            <a:r>
              <a:rPr lang="en-US" altLang="zh-TW" sz="2400" dirty="0"/>
              <a:t>B</a:t>
            </a:r>
            <a:endParaRPr lang="zh-TW" altLang="en-US" sz="2400" dirty="0"/>
          </a:p>
        </p:txBody>
      </p:sp>
      <p:sp>
        <p:nvSpPr>
          <p:cNvPr id="13" name="矩形 12"/>
          <p:cNvSpPr/>
          <p:nvPr/>
        </p:nvSpPr>
        <p:spPr>
          <a:xfrm>
            <a:off x="7629330" y="5632121"/>
            <a:ext cx="2065277" cy="461665"/>
          </a:xfrm>
          <a:prstGeom prst="rect">
            <a:avLst/>
          </a:prstGeom>
        </p:spPr>
        <p:txBody>
          <a:bodyPr wrap="square">
            <a:spAutoFit/>
          </a:bodyPr>
          <a:lstStyle/>
          <a:p>
            <a:r>
              <a:rPr lang="zh-TW" altLang="en-US" sz="2400" dirty="0">
                <a:solidFill>
                  <a:srgbClr val="000000"/>
                </a:solidFill>
                <a:latin typeface="Arial" panose="020B0604020202020204" pitchFamily="34" charset="0"/>
              </a:rPr>
              <a:t>購買可能性</a:t>
            </a:r>
            <a:endParaRPr lang="zh-TW" altLang="en-US" sz="2400" dirty="0"/>
          </a:p>
        </p:txBody>
      </p:sp>
    </p:spTree>
    <p:extLst>
      <p:ext uri="{BB962C8B-B14F-4D97-AF65-F5344CB8AC3E}">
        <p14:creationId xmlns:p14="http://schemas.microsoft.com/office/powerpoint/2010/main" val="12718557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6"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a:t>Classification: Probabilistic Generative Model</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2400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Classification</a:t>
            </a:r>
            <a:endParaRPr lang="zh-TW" altLang="en-US" dirty="0"/>
          </a:p>
        </p:txBody>
      </p:sp>
      <p:sp>
        <p:nvSpPr>
          <p:cNvPr id="3" name="內容版面配置區 2"/>
          <p:cNvSpPr>
            <a:spLocks noGrp="1"/>
          </p:cNvSpPr>
          <p:nvPr>
            <p:ph idx="1"/>
          </p:nvPr>
        </p:nvSpPr>
        <p:spPr/>
        <p:txBody>
          <a:bodyPr>
            <a:noAutofit/>
          </a:bodyPr>
          <a:lstStyle/>
          <a:p>
            <a:r>
              <a:rPr lang="en-US" altLang="zh-TW" sz="2400" dirty="0"/>
              <a:t>Credit Scoring</a:t>
            </a:r>
          </a:p>
          <a:p>
            <a:pPr lvl="1"/>
            <a:r>
              <a:rPr lang="en-US" altLang="zh-TW" dirty="0"/>
              <a:t>Input: income, savings, profession, age, past financial history ……</a:t>
            </a:r>
          </a:p>
          <a:p>
            <a:pPr lvl="1"/>
            <a:r>
              <a:rPr lang="en-US" altLang="zh-TW" dirty="0"/>
              <a:t>Output: accept or refuse</a:t>
            </a:r>
          </a:p>
          <a:p>
            <a:r>
              <a:rPr lang="en-US" altLang="zh-TW" sz="2400" dirty="0"/>
              <a:t>Medical Diagnosis</a:t>
            </a:r>
          </a:p>
          <a:p>
            <a:pPr lvl="1"/>
            <a:r>
              <a:rPr lang="en-US" altLang="zh-TW" dirty="0"/>
              <a:t>Input: current symptoms, age, gender, past medical history ……</a:t>
            </a:r>
          </a:p>
          <a:p>
            <a:pPr lvl="1"/>
            <a:r>
              <a:rPr lang="en-US" altLang="zh-TW" dirty="0"/>
              <a:t>Output: which kind of diseases</a:t>
            </a:r>
          </a:p>
          <a:p>
            <a:r>
              <a:rPr lang="en-US" altLang="zh-TW" sz="2400" dirty="0"/>
              <a:t>Handwritten character recognition</a:t>
            </a:r>
          </a:p>
          <a:p>
            <a:endParaRPr lang="en-US" altLang="zh-TW" sz="2400" dirty="0"/>
          </a:p>
          <a:p>
            <a:r>
              <a:rPr lang="en-US" altLang="zh-TW" sz="2400" dirty="0"/>
              <a:t>Face recognition </a:t>
            </a:r>
          </a:p>
          <a:p>
            <a:pPr lvl="1"/>
            <a:r>
              <a:rPr lang="en-US" altLang="zh-TW" dirty="0"/>
              <a:t>Input: image of a face, output: person</a:t>
            </a:r>
          </a:p>
          <a:p>
            <a:pPr marL="457200" lvl="1" indent="0">
              <a:buNone/>
            </a:pPr>
            <a:endParaRPr lang="zh-TW" altLang="en-US" dirty="0"/>
          </a:p>
        </p:txBody>
      </p:sp>
      <p:pic>
        <p:nvPicPr>
          <p:cNvPr id="4" name="圖片 3"/>
          <p:cNvPicPr>
            <a:picLocks noChangeAspect="1"/>
          </p:cNvPicPr>
          <p:nvPr/>
        </p:nvPicPr>
        <p:blipFill>
          <a:blip r:embed="rId2"/>
          <a:stretch>
            <a:fillRect/>
          </a:stretch>
        </p:blipFill>
        <p:spPr>
          <a:xfrm>
            <a:off x="7953976" y="5175623"/>
            <a:ext cx="765955" cy="743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文字方塊 4"/>
          <p:cNvSpPr txBox="1"/>
          <p:nvPr/>
        </p:nvSpPr>
        <p:spPr>
          <a:xfrm>
            <a:off x="9306755" y="5420825"/>
            <a:ext cx="556591" cy="523220"/>
          </a:xfrm>
          <a:prstGeom prst="rect">
            <a:avLst/>
          </a:prstGeom>
          <a:noFill/>
        </p:spPr>
        <p:txBody>
          <a:bodyPr wrap="square" rtlCol="0">
            <a:spAutoFit/>
          </a:bodyPr>
          <a:lstStyle/>
          <a:p>
            <a:r>
              <a:rPr lang="zh-TW" altLang="en-US" sz="2800" b="1" dirty="0">
                <a:latin typeface="標楷體" panose="03000509000000000000" pitchFamily="65" charset="-120"/>
                <a:ea typeface="標楷體" panose="03000509000000000000" pitchFamily="65" charset="-120"/>
              </a:rPr>
              <a:t>金</a:t>
            </a:r>
          </a:p>
        </p:txBody>
      </p:sp>
      <p:sp>
        <p:nvSpPr>
          <p:cNvPr id="6" name="文字方塊 5"/>
          <p:cNvSpPr txBox="1"/>
          <p:nvPr/>
        </p:nvSpPr>
        <p:spPr>
          <a:xfrm>
            <a:off x="6955277" y="5316668"/>
            <a:ext cx="901148" cy="461665"/>
          </a:xfrm>
          <a:prstGeom prst="rect">
            <a:avLst/>
          </a:prstGeom>
          <a:noFill/>
        </p:spPr>
        <p:txBody>
          <a:bodyPr wrap="square" rtlCol="0">
            <a:spAutoFit/>
          </a:bodyPr>
          <a:lstStyle/>
          <a:p>
            <a:r>
              <a:rPr lang="en-US" altLang="zh-TW" sz="2400" dirty="0"/>
              <a:t>Input:</a:t>
            </a:r>
            <a:endParaRPr lang="zh-TW" altLang="en-US" sz="2400" dirty="0"/>
          </a:p>
        </p:txBody>
      </p:sp>
      <p:sp>
        <p:nvSpPr>
          <p:cNvPr id="7" name="文字方塊 6"/>
          <p:cNvSpPr txBox="1"/>
          <p:nvPr/>
        </p:nvSpPr>
        <p:spPr>
          <a:xfrm>
            <a:off x="9077283" y="5085835"/>
            <a:ext cx="1166648" cy="461665"/>
          </a:xfrm>
          <a:prstGeom prst="rect">
            <a:avLst/>
          </a:prstGeom>
          <a:noFill/>
        </p:spPr>
        <p:txBody>
          <a:bodyPr wrap="square" rtlCol="0">
            <a:spAutoFit/>
          </a:bodyPr>
          <a:lstStyle/>
          <a:p>
            <a:r>
              <a:rPr lang="en-US" altLang="zh-TW" sz="2400" dirty="0"/>
              <a:t>output:</a:t>
            </a:r>
            <a:endParaRPr lang="zh-TW" altLang="en-US" sz="2400" dirty="0"/>
          </a:p>
        </p:txBody>
      </p:sp>
      <p:sp>
        <p:nvSpPr>
          <p:cNvPr id="8" name="矩形 7"/>
          <p:cNvSpPr/>
          <p:nvPr/>
        </p:nvSpPr>
        <p:spPr>
          <a:xfrm>
            <a:off x="6612644" y="570031"/>
            <a:ext cx="1524000" cy="9457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9" name="箭號: 向右 8"/>
          <p:cNvSpPr/>
          <p:nvPr/>
        </p:nvSpPr>
        <p:spPr>
          <a:xfrm>
            <a:off x="6159650" y="715622"/>
            <a:ext cx="394056" cy="6577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箭號: 向右 9"/>
          <p:cNvSpPr/>
          <p:nvPr/>
        </p:nvSpPr>
        <p:spPr>
          <a:xfrm>
            <a:off x="8238149" y="714032"/>
            <a:ext cx="394056" cy="6577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1" name="文字方塊 10"/>
              <p:cNvSpPr txBox="1"/>
              <p:nvPr/>
            </p:nvSpPr>
            <p:spPr>
              <a:xfrm>
                <a:off x="5876240" y="83781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11" name="文字方塊 10"/>
              <p:cNvSpPr txBox="1">
                <a:spLocks noRot="1" noChangeAspect="1" noMove="1" noResize="1" noEditPoints="1" noAdjustHandles="1" noChangeArrowheads="1" noChangeShapeType="1" noTextEdit="1"/>
              </p:cNvSpPr>
              <p:nvPr/>
            </p:nvSpPr>
            <p:spPr>
              <a:xfrm>
                <a:off x="5876240" y="837816"/>
                <a:ext cx="283411" cy="430887"/>
              </a:xfrm>
              <a:prstGeom prst="rect">
                <a:avLst/>
              </a:prstGeom>
              <a:blipFill>
                <a:blip r:embed="rId3"/>
                <a:stretch>
                  <a:fillRect/>
                </a:stretch>
              </a:blipFill>
            </p:spPr>
            <p:txBody>
              <a:bodyPr/>
              <a:lstStyle/>
              <a:p>
                <a:r>
                  <a:rPr lang="zh-TW" altLang="en-US">
                    <a:noFill/>
                  </a:rPr>
                  <a:t> </a:t>
                </a:r>
              </a:p>
            </p:txBody>
          </p:sp>
        </mc:Fallback>
      </mc:AlternateContent>
      <p:sp>
        <p:nvSpPr>
          <p:cNvPr id="12" name="文字方塊 11"/>
          <p:cNvSpPr txBox="1"/>
          <p:nvPr/>
        </p:nvSpPr>
        <p:spPr>
          <a:xfrm>
            <a:off x="8632206" y="781284"/>
            <a:ext cx="1450329" cy="523220"/>
          </a:xfrm>
          <a:prstGeom prst="rect">
            <a:avLst/>
          </a:prstGeom>
          <a:noFill/>
        </p:spPr>
        <p:txBody>
          <a:bodyPr wrap="square" rtlCol="0">
            <a:spAutoFit/>
          </a:bodyPr>
          <a:lstStyle/>
          <a:p>
            <a:r>
              <a:rPr lang="en-US" altLang="zh-TW" sz="2800" dirty="0"/>
              <a:t>Class n</a:t>
            </a:r>
            <a:endParaRPr lang="zh-TW" altLang="en-US" sz="2800" dirty="0"/>
          </a:p>
        </p:txBody>
      </p:sp>
    </p:spTree>
    <p:extLst>
      <p:ext uri="{BB962C8B-B14F-4D97-AF65-F5344CB8AC3E}">
        <p14:creationId xmlns:p14="http://schemas.microsoft.com/office/powerpoint/2010/main" val="175984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8" grpId="0" animBg="1"/>
      <p:bldP spid="9" grpId="0" animBg="1"/>
      <p:bldP spid="10" grpId="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Ideal Alternatives</a:t>
            </a:r>
            <a:endParaRPr lang="zh-TW" altLang="en-US" dirty="0"/>
          </a:p>
        </p:txBody>
      </p:sp>
      <p:sp>
        <p:nvSpPr>
          <p:cNvPr id="3" name="內容版面配置區 2"/>
          <p:cNvSpPr>
            <a:spLocks noGrp="1"/>
          </p:cNvSpPr>
          <p:nvPr>
            <p:ph idx="1"/>
          </p:nvPr>
        </p:nvSpPr>
        <p:spPr>
          <a:xfrm>
            <a:off x="2152650" y="1825625"/>
            <a:ext cx="7886700" cy="5032375"/>
          </a:xfrm>
        </p:spPr>
        <p:txBody>
          <a:bodyPr>
            <a:normAutofit/>
          </a:bodyPr>
          <a:lstStyle/>
          <a:p>
            <a:r>
              <a:rPr lang="en-US" altLang="zh-TW" dirty="0"/>
              <a:t>Function (Model):</a:t>
            </a:r>
          </a:p>
          <a:p>
            <a:endParaRPr lang="en-US" altLang="zh-TW" dirty="0"/>
          </a:p>
          <a:p>
            <a:endParaRPr lang="en-US" altLang="zh-TW" dirty="0"/>
          </a:p>
          <a:p>
            <a:r>
              <a:rPr lang="en-US" altLang="zh-TW" dirty="0"/>
              <a:t>Loss function:</a:t>
            </a:r>
          </a:p>
          <a:p>
            <a:endParaRPr lang="en-US" altLang="zh-TW" dirty="0"/>
          </a:p>
          <a:p>
            <a:endParaRPr lang="en-US" altLang="zh-TW" dirty="0"/>
          </a:p>
          <a:p>
            <a:endParaRPr lang="en-US" altLang="zh-TW" dirty="0"/>
          </a:p>
          <a:p>
            <a:r>
              <a:rPr lang="en-US" altLang="zh-TW" dirty="0"/>
              <a:t>Find the best function:</a:t>
            </a:r>
          </a:p>
          <a:p>
            <a:pPr lvl="1"/>
            <a:r>
              <a:rPr lang="en-US" altLang="zh-TW" sz="2800" dirty="0"/>
              <a:t>Example: Perceptron, SVM</a:t>
            </a:r>
            <a:endParaRPr lang="zh-TW" altLang="en-US" sz="2800" dirty="0"/>
          </a:p>
        </p:txBody>
      </p:sp>
      <p:sp>
        <p:nvSpPr>
          <p:cNvPr id="4" name="文字方塊 3"/>
          <p:cNvSpPr txBox="1"/>
          <p:nvPr/>
        </p:nvSpPr>
        <p:spPr>
          <a:xfrm>
            <a:off x="6897101" y="5834897"/>
            <a:ext cx="1894732"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Not Today</a:t>
            </a:r>
            <a:endParaRPr lang="zh-TW" altLang="en-US" sz="2800" dirty="0"/>
          </a:p>
        </p:txBody>
      </p:sp>
      <p:sp>
        <p:nvSpPr>
          <p:cNvPr id="5" name="矩形 4"/>
          <p:cNvSpPr/>
          <p:nvPr/>
        </p:nvSpPr>
        <p:spPr>
          <a:xfrm>
            <a:off x="5336176" y="2193106"/>
            <a:ext cx="4597231" cy="12358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4244020" y="2555559"/>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4244020" y="2555559"/>
                <a:ext cx="283411" cy="430887"/>
              </a:xfrm>
              <a:prstGeom prst="rect">
                <a:avLst/>
              </a:prstGeom>
              <a:blipFill>
                <a:blip r:embed="rId2"/>
                <a:stretch>
                  <a:fillRect/>
                </a:stretch>
              </a:blipFill>
            </p:spPr>
            <p:txBody>
              <a:bodyPr/>
              <a:lstStyle/>
              <a:p>
                <a:r>
                  <a:rPr lang="zh-TW" altLang="en-US">
                    <a:noFill/>
                  </a:rPr>
                  <a:t> </a:t>
                </a:r>
              </a:p>
            </p:txBody>
          </p:sp>
        </mc:Fallback>
      </mc:AlternateContent>
      <p:sp>
        <p:nvSpPr>
          <p:cNvPr id="7" name="文字方塊 6"/>
          <p:cNvSpPr txBox="1"/>
          <p:nvPr/>
        </p:nvSpPr>
        <p:spPr>
          <a:xfrm>
            <a:off x="7110862" y="2368370"/>
            <a:ext cx="2928488" cy="430887"/>
          </a:xfrm>
          <a:prstGeom prst="rect">
            <a:avLst/>
          </a:prstGeom>
          <a:noFill/>
        </p:spPr>
        <p:txBody>
          <a:bodyPr wrap="square" lIns="0" tIns="0" rIns="0" bIns="0" rtlCol="0">
            <a:spAutoFit/>
          </a:bodyPr>
          <a:lstStyle/>
          <a:p>
            <a:pPr algn="ctr"/>
            <a:r>
              <a:rPr lang="en-US" altLang="zh-TW" sz="2800" dirty="0"/>
              <a:t>Output = class 1</a:t>
            </a:r>
          </a:p>
        </p:txBody>
      </p:sp>
      <mc:AlternateContent xmlns:mc="http://schemas.openxmlformats.org/markup-compatibility/2006">
        <mc:Choice xmlns:a14="http://schemas.microsoft.com/office/drawing/2010/main" Requires="a14">
          <p:sp>
            <p:nvSpPr>
              <p:cNvPr id="8" name="文字方塊 7"/>
              <p:cNvSpPr txBox="1"/>
              <p:nvPr/>
            </p:nvSpPr>
            <p:spPr>
              <a:xfrm>
                <a:off x="7100493" y="1634530"/>
                <a:ext cx="97379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7100493" y="1634530"/>
                <a:ext cx="973793" cy="5232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5460934" y="2294149"/>
                <a:ext cx="165949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r>
                        <a:rPr lang="en-US" altLang="zh-TW" sz="2800" i="1">
                          <a:latin typeface="Cambria Math" panose="02040503050406030204" pitchFamily="18" charset="0"/>
                        </a:rPr>
                        <m:t>&gt;0</m:t>
                      </m:r>
                    </m:oMath>
                  </m:oMathPara>
                </a14:m>
                <a:endParaRPr lang="zh-TW" altLang="en-US" sz="2800" dirty="0"/>
              </a:p>
            </p:txBody>
          </p:sp>
        </mc:Choice>
        <mc:Fallback>
          <p:sp>
            <p:nvSpPr>
              <p:cNvPr id="9" name="文字方塊 8"/>
              <p:cNvSpPr txBox="1">
                <a:spLocks noRot="1" noChangeAspect="1" noMove="1" noResize="1" noEditPoints="1" noAdjustHandles="1" noChangeArrowheads="1" noChangeShapeType="1" noTextEdit="1"/>
              </p:cNvSpPr>
              <p:nvPr/>
            </p:nvSpPr>
            <p:spPr>
              <a:xfrm>
                <a:off x="5460934" y="2294149"/>
                <a:ext cx="1659493"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5770456" y="2886196"/>
                <a:ext cx="9090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𝑒𝑙𝑠𝑒</m:t>
                      </m:r>
                    </m:oMath>
                  </m:oMathPara>
                </a14:m>
                <a:endParaRPr lang="zh-TW" altLang="en-US" sz="2800" dirty="0"/>
              </a:p>
            </p:txBody>
          </p:sp>
        </mc:Choice>
        <mc:Fallback>
          <p:sp>
            <p:nvSpPr>
              <p:cNvPr id="10" name="文字方塊 9"/>
              <p:cNvSpPr txBox="1">
                <a:spLocks noRot="1" noChangeAspect="1" noMove="1" noResize="1" noEditPoints="1" noAdjustHandles="1" noChangeArrowheads="1" noChangeShapeType="1" noTextEdit="1"/>
              </p:cNvSpPr>
              <p:nvPr/>
            </p:nvSpPr>
            <p:spPr>
              <a:xfrm>
                <a:off x="5770456" y="2886196"/>
                <a:ext cx="909095" cy="52322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2596614" y="4061731"/>
                <a:ext cx="4073038" cy="10455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𝑓</m:t>
                          </m:r>
                        </m:e>
                      </m:d>
                      <m:r>
                        <a:rPr lang="en-US" altLang="zh-TW" sz="2800" i="1">
                          <a:latin typeface="Cambria Math" panose="02040503050406030204" pitchFamily="18" charset="0"/>
                        </a:rPr>
                        <m:t>=</m:t>
                      </m:r>
                      <m:nary>
                        <m:naryPr>
                          <m:chr m:val="∑"/>
                          <m:supHide m:val="on"/>
                          <m:ctrlPr>
                            <a:rPr lang="en-US" altLang="zh-TW" sz="2800" i="1">
                              <a:latin typeface="Cambria Math" panose="02040503050406030204" pitchFamily="18" charset="0"/>
                            </a:rPr>
                          </m:ctrlPr>
                        </m:naryPr>
                        <m:sub>
                          <m:r>
                            <m:rPr>
                              <m:brk m:alnAt="7"/>
                            </m:rPr>
                            <a:rPr lang="en-US" altLang="zh-TW" sz="2800" i="1">
                              <a:latin typeface="Cambria Math" panose="02040503050406030204" pitchFamily="18" charset="0"/>
                            </a:rPr>
                            <m:t>𝑛</m:t>
                          </m:r>
                        </m:sub>
                        <m:sup/>
                        <m:e>
                          <m:r>
                            <a:rPr lang="zh-TW" altLang="en-US" sz="2800" i="1">
                              <a:latin typeface="Cambria Math" panose="02040503050406030204" pitchFamily="18" charset="0"/>
                            </a:rPr>
                            <m:t>𝛿</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𝑛</m:t>
                                      </m:r>
                                    </m:sup>
                                  </m:sSup>
                                </m:e>
                              </m:d>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p>
                                  <m:r>
                                    <a:rPr lang="en-US" altLang="zh-TW" sz="2800" i="1">
                                      <a:latin typeface="Cambria Math" panose="02040503050406030204" pitchFamily="18" charset="0"/>
                                    </a:rPr>
                                    <m:t>𝑛</m:t>
                                  </m:r>
                                </m:sup>
                              </m:sSup>
                            </m:e>
                          </m:d>
                        </m:e>
                      </m:nary>
                    </m:oMath>
                  </m:oMathPara>
                </a14:m>
                <a:endParaRPr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2596614" y="4061731"/>
                <a:ext cx="4073038" cy="1045543"/>
              </a:xfrm>
              <a:prstGeom prst="rect">
                <a:avLst/>
              </a:prstGeom>
              <a:blipFill>
                <a:blip r:embed="rId6"/>
                <a:stretch>
                  <a:fillRect/>
                </a:stretch>
              </a:blipFill>
            </p:spPr>
            <p:txBody>
              <a:bodyPr/>
              <a:lstStyle/>
              <a:p>
                <a:r>
                  <a:rPr lang="zh-TW" altLang="en-US">
                    <a:noFill/>
                  </a:rPr>
                  <a:t> </a:t>
                </a:r>
              </a:p>
            </p:txBody>
          </p:sp>
        </mc:Fallback>
      </mc:AlternateContent>
      <p:sp>
        <p:nvSpPr>
          <p:cNvPr id="14" name="文字方塊 13"/>
          <p:cNvSpPr txBox="1"/>
          <p:nvPr/>
        </p:nvSpPr>
        <p:spPr>
          <a:xfrm>
            <a:off x="7100492" y="2898034"/>
            <a:ext cx="2928488" cy="430887"/>
          </a:xfrm>
          <a:prstGeom prst="rect">
            <a:avLst/>
          </a:prstGeom>
          <a:noFill/>
        </p:spPr>
        <p:txBody>
          <a:bodyPr wrap="square" lIns="0" tIns="0" rIns="0" bIns="0" rtlCol="0">
            <a:spAutoFit/>
          </a:bodyPr>
          <a:lstStyle/>
          <a:p>
            <a:pPr algn="ctr"/>
            <a:r>
              <a:rPr lang="en-US" altLang="zh-TW" sz="2800" dirty="0"/>
              <a:t>Output = class 2</a:t>
            </a:r>
          </a:p>
        </p:txBody>
      </p:sp>
      <p:sp>
        <p:nvSpPr>
          <p:cNvPr id="15" name="箭號: 向右 14"/>
          <p:cNvSpPr/>
          <p:nvPr/>
        </p:nvSpPr>
        <p:spPr>
          <a:xfrm>
            <a:off x="4633133" y="2555759"/>
            <a:ext cx="703042" cy="4707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文字方塊 10"/>
          <p:cNvSpPr txBox="1"/>
          <p:nvPr/>
        </p:nvSpPr>
        <p:spPr>
          <a:xfrm>
            <a:off x="6897102" y="3981745"/>
            <a:ext cx="3131879"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TW" sz="2400" dirty="0"/>
              <a:t>The number of times f get incorrect results on training data.</a:t>
            </a:r>
            <a:endParaRPr lang="zh-TW" altLang="en-US" sz="2400" dirty="0"/>
          </a:p>
        </p:txBody>
      </p:sp>
    </p:spTree>
    <p:extLst>
      <p:ext uri="{BB962C8B-B14F-4D97-AF65-F5344CB8AC3E}">
        <p14:creationId xmlns:p14="http://schemas.microsoft.com/office/powerpoint/2010/main" val="58357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P spid="6" grpId="0"/>
      <p:bldP spid="7" grpId="0"/>
      <p:bldP spid="8" grpId="0"/>
      <p:bldP spid="9" grpId="0"/>
      <p:bldP spid="10" grpId="0"/>
      <p:bldP spid="13" grpId="0"/>
      <p:bldP spid="14" grpId="0"/>
      <p:bldP spid="15"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do Classification</a:t>
            </a:r>
            <a:endParaRPr lang="zh-TW" altLang="en-US" dirty="0"/>
          </a:p>
        </p:txBody>
      </p:sp>
      <p:sp>
        <p:nvSpPr>
          <p:cNvPr id="3" name="內容版面配置區 2"/>
          <p:cNvSpPr>
            <a:spLocks noGrp="1"/>
          </p:cNvSpPr>
          <p:nvPr>
            <p:ph idx="1"/>
          </p:nvPr>
        </p:nvSpPr>
        <p:spPr/>
        <p:txBody>
          <a:bodyPr/>
          <a:lstStyle/>
          <a:p>
            <a:r>
              <a:rPr lang="en-US" altLang="zh-TW" dirty="0"/>
              <a:t>Training data for Classification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083394" y="2600751"/>
                <a:ext cx="1077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3083394" y="2600751"/>
                <a:ext cx="1077025" cy="369332"/>
              </a:xfrm>
              <a:prstGeom prst="rect">
                <a:avLst/>
              </a:prstGeom>
              <a:blipFill>
                <a:blip r:embed="rId2"/>
                <a:stretch>
                  <a:fillRect t="-18333" r="-17045"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4800721" y="2631528"/>
                <a:ext cx="10902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4800721" y="2631528"/>
                <a:ext cx="1090235" cy="369332"/>
              </a:xfrm>
              <a:prstGeom prst="rect">
                <a:avLst/>
              </a:prstGeom>
              <a:blipFill>
                <a:blip r:embed="rId3"/>
                <a:stretch>
                  <a:fillRect t="-18333" r="-16292"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8098421" y="2631528"/>
                <a:ext cx="118090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𝑁</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𝑁</m:t>
                              </m:r>
                            </m:sup>
                          </m:sSup>
                        </m:e>
                      </m:d>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8098421" y="2631528"/>
                <a:ext cx="1180900" cy="369332"/>
              </a:xfrm>
              <a:prstGeom prst="rect">
                <a:avLst/>
              </a:prstGeom>
              <a:blipFill>
                <a:blip r:embed="rId4"/>
                <a:stretch>
                  <a:fillRect t="-18333" r="-10825"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rot="10800000" flipH="1" flipV="1">
                <a:off x="6657449" y="2539196"/>
                <a:ext cx="6801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rot="10800000" flipH="1" flipV="1">
                <a:off x="6657449" y="2539196"/>
                <a:ext cx="680186" cy="430887"/>
              </a:xfrm>
              <a:prstGeom prst="rect">
                <a:avLst/>
              </a:prstGeom>
              <a:blipFill>
                <a:blip r:embed="rId5"/>
                <a:stretch>
                  <a:fillRect/>
                </a:stretch>
              </a:blipFill>
            </p:spPr>
            <p:txBody>
              <a:bodyPr/>
              <a:lstStyle/>
              <a:p>
                <a:r>
                  <a:rPr lang="zh-TW" altLang="en-US">
                    <a:noFill/>
                  </a:rPr>
                  <a:t> </a:t>
                </a:r>
              </a:p>
            </p:txBody>
          </p:sp>
        </mc:Fallback>
      </mc:AlternateContent>
      <p:pic>
        <p:nvPicPr>
          <p:cNvPr id="8" name="Picture 4" descr="「皮卡丘 png」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1465" y="3000861"/>
            <a:ext cx="1005221" cy="100522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a:blip r:embed="rId7"/>
          <a:stretch>
            <a:fillRect/>
          </a:stretch>
        </p:blipFill>
        <p:spPr>
          <a:xfrm>
            <a:off x="3610756" y="3169499"/>
            <a:ext cx="657225" cy="619125"/>
          </a:xfrm>
          <a:prstGeom prst="rect">
            <a:avLst/>
          </a:prstGeom>
        </p:spPr>
      </p:pic>
      <p:pic>
        <p:nvPicPr>
          <p:cNvPr id="10" name="Picture 2" descr="「Squirtle png」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9727" y="3090151"/>
            <a:ext cx="1005221" cy="1005221"/>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615534" y="3131399"/>
            <a:ext cx="638175" cy="657225"/>
          </a:xfrm>
          <a:prstGeom prst="rect">
            <a:avLst/>
          </a:prstGeom>
        </p:spPr>
      </p:pic>
      <p:pic>
        <p:nvPicPr>
          <p:cNvPr id="12" name="Picture 4" descr="「妙蛙草　png」的圖片搜尋結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2829" y="3090151"/>
            <a:ext cx="1107401" cy="1031465"/>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9052656" y="3301082"/>
            <a:ext cx="609600" cy="609600"/>
          </a:xfrm>
          <a:prstGeom prst="rect">
            <a:avLst/>
          </a:prstGeom>
        </p:spPr>
      </p:pic>
      <p:sp>
        <p:nvSpPr>
          <p:cNvPr id="14" name="矩形 13"/>
          <p:cNvSpPr/>
          <p:nvPr/>
        </p:nvSpPr>
        <p:spPr>
          <a:xfrm>
            <a:off x="2782536" y="5265324"/>
            <a:ext cx="7602260" cy="830997"/>
          </a:xfrm>
          <a:prstGeom prst="rect">
            <a:avLst/>
          </a:prstGeom>
        </p:spPr>
        <p:txBody>
          <a:bodyPr wrap="square">
            <a:spAutoFit/>
          </a:bodyPr>
          <a:lstStyle/>
          <a:p>
            <a:r>
              <a:rPr lang="en-US" altLang="zh-TW" sz="2400" dirty="0"/>
              <a:t>Training: Class 1 means the target is 1; Class 2 means the target is -1</a:t>
            </a:r>
          </a:p>
        </p:txBody>
      </p:sp>
      <p:sp>
        <p:nvSpPr>
          <p:cNvPr id="15" name="矩形 14"/>
          <p:cNvSpPr/>
          <p:nvPr/>
        </p:nvSpPr>
        <p:spPr>
          <a:xfrm>
            <a:off x="2256332" y="4313745"/>
            <a:ext cx="4299895" cy="523220"/>
          </a:xfrm>
          <a:prstGeom prst="rect">
            <a:avLst/>
          </a:prstGeom>
        </p:spPr>
        <p:txBody>
          <a:bodyPr wrap="none">
            <a:spAutoFit/>
          </a:bodyPr>
          <a:lstStyle/>
          <a:p>
            <a:r>
              <a:rPr lang="en-US" altLang="zh-TW" sz="2800" dirty="0"/>
              <a:t>Classification as Regression?</a:t>
            </a:r>
            <a:endParaRPr lang="zh-TW" altLang="en-US" sz="2800" dirty="0"/>
          </a:p>
        </p:txBody>
      </p:sp>
      <p:sp>
        <p:nvSpPr>
          <p:cNvPr id="16" name="矩形 15"/>
          <p:cNvSpPr/>
          <p:nvPr/>
        </p:nvSpPr>
        <p:spPr>
          <a:xfrm>
            <a:off x="2782537" y="4803659"/>
            <a:ext cx="4171527" cy="461665"/>
          </a:xfrm>
          <a:prstGeom prst="rect">
            <a:avLst/>
          </a:prstGeom>
        </p:spPr>
        <p:txBody>
          <a:bodyPr wrap="none">
            <a:spAutoFit/>
          </a:bodyPr>
          <a:lstStyle/>
          <a:p>
            <a:r>
              <a:rPr lang="en-US" altLang="zh-TW" sz="2400" dirty="0"/>
              <a:t>Binary classification as example </a:t>
            </a:r>
            <a:endParaRPr lang="zh-TW" altLang="en-US" sz="2400" dirty="0"/>
          </a:p>
        </p:txBody>
      </p:sp>
      <mc:AlternateContent xmlns:mc="http://schemas.openxmlformats.org/markup-compatibility/2006">
        <mc:Choice xmlns:a14="http://schemas.microsoft.com/office/drawing/2010/main" Requires="a14">
          <p:sp>
            <p:nvSpPr>
              <p:cNvPr id="17" name="矩形 16"/>
              <p:cNvSpPr/>
              <p:nvPr/>
            </p:nvSpPr>
            <p:spPr>
              <a:xfrm>
                <a:off x="2766393" y="6087119"/>
                <a:ext cx="6512929" cy="461665"/>
              </a:xfrm>
              <a:prstGeom prst="rect">
                <a:avLst/>
              </a:prstGeom>
            </p:spPr>
            <p:txBody>
              <a:bodyPr wrap="square">
                <a:spAutoFit/>
              </a:bodyPr>
              <a:lstStyle/>
              <a:p>
                <a:r>
                  <a:rPr lang="en-US" altLang="zh-TW" sz="2400" dirty="0"/>
                  <a:t>Testing: closer to 1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class 1; closer to -1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class 2 </a:t>
                </a:r>
              </a:p>
            </p:txBody>
          </p:sp>
        </mc:Choice>
        <mc:Fallback>
          <p:sp>
            <p:nvSpPr>
              <p:cNvPr id="17" name="矩形 16"/>
              <p:cNvSpPr>
                <a:spLocks noRot="1" noChangeAspect="1" noMove="1" noResize="1" noEditPoints="1" noAdjustHandles="1" noChangeArrowheads="1" noChangeShapeType="1" noTextEdit="1"/>
              </p:cNvSpPr>
              <p:nvPr/>
            </p:nvSpPr>
            <p:spPr>
              <a:xfrm>
                <a:off x="2766393" y="6087119"/>
                <a:ext cx="6512929" cy="461665"/>
              </a:xfrm>
              <a:prstGeom prst="rect">
                <a:avLst/>
              </a:prstGeom>
              <a:blipFill>
                <a:blip r:embed="rId12"/>
                <a:stretch>
                  <a:fillRect l="-1498" t="-10667" r="-843"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5475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52650" y="1825625"/>
            <a:ext cx="7886700" cy="5032375"/>
          </a:xfrm>
        </p:spPr>
        <p:txBody>
          <a:bodyPr>
            <a:normAutofit/>
          </a:bodyPr>
          <a:lstStyle/>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Multiple class: Class 1 means the target is 1; Class 2 means the target is 2; Class 3 means the target is 3 …… problematic</a:t>
            </a:r>
          </a:p>
          <a:p>
            <a:endParaRPr lang="en-US" altLang="zh-TW" sz="2400" dirty="0"/>
          </a:p>
        </p:txBody>
      </p:sp>
      <p:sp>
        <p:nvSpPr>
          <p:cNvPr id="24" name="矩形 23"/>
          <p:cNvSpPr/>
          <p:nvPr/>
        </p:nvSpPr>
        <p:spPr>
          <a:xfrm>
            <a:off x="2035011" y="5173249"/>
            <a:ext cx="651180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TW" sz="2400" dirty="0"/>
              <a:t>Penalize to the examples that are “too correct” …</a:t>
            </a:r>
            <a:endParaRPr lang="zh-TW" altLang="en-US" sz="2400" dirty="0"/>
          </a:p>
        </p:txBody>
      </p:sp>
      <p:pic>
        <p:nvPicPr>
          <p:cNvPr id="32" name="圖片 31"/>
          <p:cNvPicPr>
            <a:picLocks noChangeAspect="1"/>
          </p:cNvPicPr>
          <p:nvPr/>
        </p:nvPicPr>
        <p:blipFill>
          <a:blip r:embed="rId3"/>
          <a:stretch>
            <a:fillRect/>
          </a:stretch>
        </p:blipFill>
        <p:spPr>
          <a:xfrm>
            <a:off x="2152651" y="742041"/>
            <a:ext cx="3895619" cy="3895724"/>
          </a:xfrm>
          <a:prstGeom prst="rect">
            <a:avLst/>
          </a:prstGeom>
        </p:spPr>
      </p:pic>
      <p:pic>
        <p:nvPicPr>
          <p:cNvPr id="34" name="圖片 33"/>
          <p:cNvPicPr>
            <a:picLocks noChangeAspect="1"/>
          </p:cNvPicPr>
          <p:nvPr/>
        </p:nvPicPr>
        <p:blipFill>
          <a:blip r:embed="rId4"/>
          <a:stretch>
            <a:fillRect/>
          </a:stretch>
        </p:blipFill>
        <p:spPr>
          <a:xfrm>
            <a:off x="6426006" y="748676"/>
            <a:ext cx="3786974" cy="3804135"/>
          </a:xfrm>
          <a:prstGeom prst="rect">
            <a:avLst/>
          </a:prstGeom>
        </p:spPr>
      </p:pic>
      <p:sp>
        <p:nvSpPr>
          <p:cNvPr id="35" name="文字方塊 34"/>
          <p:cNvSpPr txBox="1"/>
          <p:nvPr/>
        </p:nvSpPr>
        <p:spPr>
          <a:xfrm>
            <a:off x="8576417" y="5265581"/>
            <a:ext cx="1665974" cy="369332"/>
          </a:xfrm>
          <a:prstGeom prst="rect">
            <a:avLst/>
          </a:prstGeom>
          <a:noFill/>
        </p:spPr>
        <p:txBody>
          <a:bodyPr wrap="square" rtlCol="0">
            <a:spAutoFit/>
          </a:bodyPr>
          <a:lstStyle/>
          <a:p>
            <a:r>
              <a:rPr lang="en-US" altLang="zh-TW" dirty="0"/>
              <a:t>(Bishop, P186)</a:t>
            </a:r>
            <a:endParaRPr lang="zh-TW" altLang="en-US" dirty="0"/>
          </a:p>
        </p:txBody>
      </p:sp>
      <p:sp>
        <p:nvSpPr>
          <p:cNvPr id="2" name="文字方塊 1"/>
          <p:cNvSpPr txBox="1"/>
          <p:nvPr/>
        </p:nvSpPr>
        <p:spPr>
          <a:xfrm>
            <a:off x="2421266" y="2988914"/>
            <a:ext cx="1436914" cy="461665"/>
          </a:xfrm>
          <a:prstGeom prst="rect">
            <a:avLst/>
          </a:prstGeom>
          <a:noFill/>
        </p:spPr>
        <p:txBody>
          <a:bodyPr wrap="square" rtlCol="0">
            <a:spAutoFit/>
          </a:bodyPr>
          <a:lstStyle/>
          <a:p>
            <a:pPr algn="ctr"/>
            <a:r>
              <a:rPr lang="en-US" altLang="zh-TW" sz="2400" dirty="0"/>
              <a:t>Class 1</a:t>
            </a:r>
            <a:endParaRPr lang="zh-TW" altLang="en-US" sz="2400" dirty="0"/>
          </a:p>
        </p:txBody>
      </p:sp>
      <p:cxnSp>
        <p:nvCxnSpPr>
          <p:cNvPr id="5" name="直線接點 4"/>
          <p:cNvCxnSpPr/>
          <p:nvPr/>
        </p:nvCxnSpPr>
        <p:spPr>
          <a:xfrm flipV="1">
            <a:off x="2373086" y="807458"/>
            <a:ext cx="2201368" cy="2290231"/>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1" name="直線接點 10"/>
          <p:cNvCxnSpPr/>
          <p:nvPr/>
        </p:nvCxnSpPr>
        <p:spPr>
          <a:xfrm flipV="1">
            <a:off x="6725751" y="807457"/>
            <a:ext cx="2031806" cy="2113823"/>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flipV="1">
            <a:off x="6725752" y="1028702"/>
            <a:ext cx="3356619" cy="144828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3473770" y="4483417"/>
            <a:ext cx="1436914" cy="461665"/>
          </a:xfrm>
          <a:prstGeom prst="rect">
            <a:avLst/>
          </a:prstGeom>
          <a:noFill/>
        </p:spPr>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25" name="文字方塊 24"/>
          <p:cNvSpPr txBox="1"/>
          <p:nvPr/>
        </p:nvSpPr>
        <p:spPr>
          <a:xfrm>
            <a:off x="7685603" y="4422179"/>
            <a:ext cx="1436914" cy="461665"/>
          </a:xfrm>
          <a:prstGeom prst="rect">
            <a:avLst/>
          </a:prstGeom>
          <a:noFill/>
        </p:spPr>
        <p:txBody>
          <a:bodyPr wrap="square" rtlCol="0">
            <a:spAutoFit/>
          </a:bodyPr>
          <a:lstStyle/>
          <a:p>
            <a:pPr algn="ctr"/>
            <a:r>
              <a:rPr lang="en-US" altLang="zh-TW" sz="2400" dirty="0"/>
              <a:t>x</a:t>
            </a:r>
            <a:r>
              <a:rPr lang="en-US" altLang="zh-TW" sz="2400" baseline="-25000" dirty="0"/>
              <a:t>1</a:t>
            </a:r>
            <a:endParaRPr lang="zh-TW" altLang="en-US" sz="2400" baseline="-25000" dirty="0"/>
          </a:p>
        </p:txBody>
      </p:sp>
      <p:sp>
        <p:nvSpPr>
          <p:cNvPr id="26" name="文字方塊 25"/>
          <p:cNvSpPr txBox="1"/>
          <p:nvPr/>
        </p:nvSpPr>
        <p:spPr>
          <a:xfrm>
            <a:off x="6042477" y="2476983"/>
            <a:ext cx="596445" cy="461665"/>
          </a:xfrm>
          <a:prstGeom prst="rect">
            <a:avLst/>
          </a:prstGeom>
          <a:noFill/>
        </p:spPr>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27" name="文字方塊 26"/>
          <p:cNvSpPr txBox="1"/>
          <p:nvPr/>
        </p:nvSpPr>
        <p:spPr>
          <a:xfrm>
            <a:off x="1790145" y="2486590"/>
            <a:ext cx="596445" cy="461665"/>
          </a:xfrm>
          <a:prstGeom prst="rect">
            <a:avLst/>
          </a:prstGeom>
          <a:noFill/>
        </p:spPr>
        <p:txBody>
          <a:bodyPr wrap="square" rtlCol="0">
            <a:spAutoFit/>
          </a:bodyPr>
          <a:lstStyle/>
          <a:p>
            <a:pPr algn="ctr"/>
            <a:r>
              <a:rPr lang="en-US" altLang="zh-TW" sz="2400" dirty="0"/>
              <a:t>x</a:t>
            </a:r>
            <a:r>
              <a:rPr lang="en-US" altLang="zh-TW" sz="2400" baseline="-25000" dirty="0"/>
              <a:t>2</a:t>
            </a:r>
            <a:endParaRPr lang="zh-TW" altLang="en-US" sz="2400" baseline="-25000" dirty="0"/>
          </a:p>
        </p:txBody>
      </p:sp>
      <p:sp>
        <p:nvSpPr>
          <p:cNvPr id="28" name="文字方塊 27"/>
          <p:cNvSpPr txBox="1"/>
          <p:nvPr/>
        </p:nvSpPr>
        <p:spPr>
          <a:xfrm>
            <a:off x="2351771" y="885210"/>
            <a:ext cx="1436914"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29" name="文字方塊 28"/>
          <p:cNvSpPr txBox="1"/>
          <p:nvPr/>
        </p:nvSpPr>
        <p:spPr>
          <a:xfrm>
            <a:off x="6638921" y="2909300"/>
            <a:ext cx="1436914"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30" name="文字方塊 29"/>
          <p:cNvSpPr txBox="1"/>
          <p:nvPr/>
        </p:nvSpPr>
        <p:spPr>
          <a:xfrm>
            <a:off x="6537262" y="985658"/>
            <a:ext cx="1436914"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19" name="矩形 18"/>
          <p:cNvSpPr/>
          <p:nvPr/>
        </p:nvSpPr>
        <p:spPr>
          <a:xfrm>
            <a:off x="3581627" y="2068029"/>
            <a:ext cx="476517"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1</a:t>
            </a:r>
            <a:endParaRPr lang="zh-TW" altLang="en-US" sz="2800" dirty="0"/>
          </a:p>
        </p:txBody>
      </p:sp>
      <p:sp>
        <p:nvSpPr>
          <p:cNvPr id="31" name="矩形 30"/>
          <p:cNvSpPr/>
          <p:nvPr/>
        </p:nvSpPr>
        <p:spPr>
          <a:xfrm>
            <a:off x="7748438" y="2118452"/>
            <a:ext cx="476517"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1</a:t>
            </a:r>
            <a:endParaRPr lang="zh-TW" altLang="en-US" sz="2800" dirty="0"/>
          </a:p>
        </p:txBody>
      </p:sp>
      <p:sp>
        <p:nvSpPr>
          <p:cNvPr id="33" name="矩形 32"/>
          <p:cNvSpPr/>
          <p:nvPr/>
        </p:nvSpPr>
        <p:spPr>
          <a:xfrm>
            <a:off x="2831970" y="1391748"/>
            <a:ext cx="476517"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-1</a:t>
            </a:r>
            <a:endParaRPr lang="zh-TW" altLang="en-US" sz="2800" dirty="0"/>
          </a:p>
        </p:txBody>
      </p:sp>
      <p:sp>
        <p:nvSpPr>
          <p:cNvPr id="36" name="矩形 35"/>
          <p:cNvSpPr/>
          <p:nvPr/>
        </p:nvSpPr>
        <p:spPr>
          <a:xfrm>
            <a:off x="7017461" y="1496516"/>
            <a:ext cx="476517"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-1</a:t>
            </a:r>
            <a:endParaRPr lang="zh-TW" altLang="en-US" sz="2800" dirty="0"/>
          </a:p>
        </p:txBody>
      </p:sp>
      <p:sp>
        <p:nvSpPr>
          <p:cNvPr id="20" name="文字方塊 19"/>
          <p:cNvSpPr txBox="1"/>
          <p:nvPr/>
        </p:nvSpPr>
        <p:spPr>
          <a:xfrm>
            <a:off x="2681804" y="3740758"/>
            <a:ext cx="2837311" cy="461665"/>
          </a:xfrm>
          <a:prstGeom prst="rect">
            <a:avLst/>
          </a:prstGeom>
          <a:noFill/>
        </p:spPr>
        <p:txBody>
          <a:bodyPr wrap="square" rtlCol="0">
            <a:spAutoFit/>
          </a:bodyPr>
          <a:lstStyle/>
          <a:p>
            <a:pPr algn="ctr"/>
            <a:r>
              <a:rPr lang="en-US" altLang="zh-TW" sz="2400" dirty="0"/>
              <a:t>y = b + w</a:t>
            </a:r>
            <a:r>
              <a:rPr lang="en-US" altLang="zh-TW" sz="2400" baseline="-25000" dirty="0"/>
              <a:t>1</a:t>
            </a:r>
            <a:r>
              <a:rPr lang="en-US" altLang="zh-TW" sz="2400" dirty="0"/>
              <a:t>x</a:t>
            </a:r>
            <a:r>
              <a:rPr lang="en-US" altLang="zh-TW" sz="2400" baseline="-25000" dirty="0"/>
              <a:t>1</a:t>
            </a:r>
            <a:r>
              <a:rPr lang="en-US" altLang="zh-TW" sz="2400" dirty="0"/>
              <a:t> + w</a:t>
            </a:r>
            <a:r>
              <a:rPr lang="en-US" altLang="zh-TW" sz="2400" baseline="-25000" dirty="0"/>
              <a:t>2</a:t>
            </a:r>
            <a:r>
              <a:rPr lang="en-US" altLang="zh-TW" sz="2400" dirty="0"/>
              <a:t>x</a:t>
            </a:r>
            <a:r>
              <a:rPr lang="en-US" altLang="zh-TW" sz="2400" baseline="-25000" dirty="0"/>
              <a:t>2</a:t>
            </a:r>
            <a:r>
              <a:rPr lang="en-US" altLang="zh-TW" sz="2400" dirty="0"/>
              <a:t> </a:t>
            </a:r>
            <a:endParaRPr lang="zh-TW" altLang="en-US" sz="2400" dirty="0"/>
          </a:p>
        </p:txBody>
      </p:sp>
      <p:sp>
        <p:nvSpPr>
          <p:cNvPr id="37" name="文字方塊 36"/>
          <p:cNvSpPr txBox="1"/>
          <p:nvPr/>
        </p:nvSpPr>
        <p:spPr>
          <a:xfrm>
            <a:off x="3399827" y="312464"/>
            <a:ext cx="2837311" cy="461665"/>
          </a:xfrm>
          <a:prstGeom prst="rect">
            <a:avLst/>
          </a:prstGeom>
          <a:noFill/>
        </p:spPr>
        <p:txBody>
          <a:bodyPr wrap="square" rtlCol="0">
            <a:spAutoFit/>
          </a:bodyPr>
          <a:lstStyle/>
          <a:p>
            <a:pPr algn="ctr"/>
            <a:r>
              <a:rPr lang="en-US" altLang="zh-TW" sz="2400" dirty="0">
                <a:solidFill>
                  <a:srgbClr val="00B050"/>
                </a:solidFill>
              </a:rPr>
              <a:t>b + w</a:t>
            </a:r>
            <a:r>
              <a:rPr lang="en-US" altLang="zh-TW" sz="2400" baseline="-25000" dirty="0">
                <a:solidFill>
                  <a:srgbClr val="00B050"/>
                </a:solidFill>
              </a:rPr>
              <a:t>1</a:t>
            </a:r>
            <a:r>
              <a:rPr lang="en-US" altLang="zh-TW" sz="2400" dirty="0">
                <a:solidFill>
                  <a:srgbClr val="00B050"/>
                </a:solidFill>
              </a:rPr>
              <a:t>x</a:t>
            </a:r>
            <a:r>
              <a:rPr lang="en-US" altLang="zh-TW" sz="2400" baseline="-25000" dirty="0">
                <a:solidFill>
                  <a:srgbClr val="00B050"/>
                </a:solidFill>
              </a:rPr>
              <a:t>1</a:t>
            </a:r>
            <a:r>
              <a:rPr lang="en-US" altLang="zh-TW" sz="2400" dirty="0">
                <a:solidFill>
                  <a:srgbClr val="00B050"/>
                </a:solidFill>
              </a:rPr>
              <a:t> + w</a:t>
            </a:r>
            <a:r>
              <a:rPr lang="en-US" altLang="zh-TW" sz="2400" baseline="-25000" dirty="0">
                <a:solidFill>
                  <a:srgbClr val="00B050"/>
                </a:solidFill>
              </a:rPr>
              <a:t>2</a:t>
            </a:r>
            <a:r>
              <a:rPr lang="en-US" altLang="zh-TW" sz="2400" dirty="0">
                <a:solidFill>
                  <a:srgbClr val="00B050"/>
                </a:solidFill>
              </a:rPr>
              <a:t>x</a:t>
            </a:r>
            <a:r>
              <a:rPr lang="en-US" altLang="zh-TW" sz="2400" baseline="-25000" dirty="0">
                <a:solidFill>
                  <a:srgbClr val="00B050"/>
                </a:solidFill>
              </a:rPr>
              <a:t>2 </a:t>
            </a:r>
            <a:r>
              <a:rPr lang="en-US" altLang="zh-TW" sz="2400" dirty="0">
                <a:solidFill>
                  <a:srgbClr val="00B050"/>
                </a:solidFill>
              </a:rPr>
              <a:t>= 0 </a:t>
            </a:r>
            <a:endParaRPr lang="zh-TW" altLang="en-US" sz="2400" dirty="0">
              <a:solidFill>
                <a:srgbClr val="00B050"/>
              </a:solidFill>
            </a:endParaRPr>
          </a:p>
        </p:txBody>
      </p:sp>
      <p:sp>
        <p:nvSpPr>
          <p:cNvPr id="38" name="矩形 37"/>
          <p:cNvSpPr/>
          <p:nvPr/>
        </p:nvSpPr>
        <p:spPr>
          <a:xfrm>
            <a:off x="9156886" y="2885225"/>
            <a:ext cx="815551"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&gt;&gt;1</a:t>
            </a:r>
            <a:endParaRPr lang="zh-TW" altLang="en-US" sz="2800" dirty="0"/>
          </a:p>
        </p:txBody>
      </p:sp>
      <p:sp>
        <p:nvSpPr>
          <p:cNvPr id="21" name="文字方塊 20"/>
          <p:cNvSpPr txBox="1"/>
          <p:nvPr/>
        </p:nvSpPr>
        <p:spPr>
          <a:xfrm>
            <a:off x="9122517" y="3702497"/>
            <a:ext cx="937986" cy="461665"/>
          </a:xfrm>
          <a:prstGeom prst="rect">
            <a:avLst/>
          </a:prstGeom>
          <a:noFill/>
        </p:spPr>
        <p:txBody>
          <a:bodyPr wrap="square" rtlCol="0">
            <a:spAutoFit/>
          </a:bodyPr>
          <a:lstStyle/>
          <a:p>
            <a:r>
              <a:rPr lang="en-US" altLang="zh-TW" sz="2400" dirty="0">
                <a:solidFill>
                  <a:srgbClr val="FF0000"/>
                </a:solidFill>
              </a:rPr>
              <a:t>error</a:t>
            </a:r>
            <a:endParaRPr lang="zh-TW" altLang="en-US" sz="2400" dirty="0">
              <a:solidFill>
                <a:srgbClr val="FF0000"/>
              </a:solidFill>
            </a:endParaRPr>
          </a:p>
        </p:txBody>
      </p:sp>
      <p:sp>
        <p:nvSpPr>
          <p:cNvPr id="39" name="文字方塊 38"/>
          <p:cNvSpPr txBox="1"/>
          <p:nvPr/>
        </p:nvSpPr>
        <p:spPr>
          <a:xfrm>
            <a:off x="8075835" y="312464"/>
            <a:ext cx="2359264" cy="461665"/>
          </a:xfrm>
          <a:prstGeom prst="rect">
            <a:avLst/>
          </a:prstGeom>
          <a:noFill/>
        </p:spPr>
        <p:txBody>
          <a:bodyPr wrap="square" rtlCol="0">
            <a:spAutoFit/>
          </a:bodyPr>
          <a:lstStyle/>
          <a:p>
            <a:r>
              <a:rPr lang="en-US" altLang="zh-TW" sz="2400" dirty="0">
                <a:solidFill>
                  <a:srgbClr val="FF0000"/>
                </a:solidFill>
              </a:rPr>
              <a:t>to decrease error</a:t>
            </a:r>
            <a:endParaRPr lang="zh-TW" altLang="en-US" sz="2400" dirty="0">
              <a:solidFill>
                <a:srgbClr val="FF0000"/>
              </a:solidFill>
            </a:endParaRPr>
          </a:p>
        </p:txBody>
      </p:sp>
      <p:sp>
        <p:nvSpPr>
          <p:cNvPr id="22" name="手繪多邊形: 圖案 21"/>
          <p:cNvSpPr/>
          <p:nvPr/>
        </p:nvSpPr>
        <p:spPr>
          <a:xfrm>
            <a:off x="8694057" y="1016000"/>
            <a:ext cx="508000" cy="319314"/>
          </a:xfrm>
          <a:custGeom>
            <a:avLst/>
            <a:gdLst>
              <a:gd name="connsiteX0" fmla="*/ 0 w 508000"/>
              <a:gd name="connsiteY0" fmla="*/ 0 h 319314"/>
              <a:gd name="connsiteX1" fmla="*/ 406400 w 508000"/>
              <a:gd name="connsiteY1" fmla="*/ 58057 h 319314"/>
              <a:gd name="connsiteX2" fmla="*/ 508000 w 508000"/>
              <a:gd name="connsiteY2" fmla="*/ 319314 h 319314"/>
            </a:gdLst>
            <a:ahLst/>
            <a:cxnLst>
              <a:cxn ang="0">
                <a:pos x="connsiteX0" y="connsiteY0"/>
              </a:cxn>
              <a:cxn ang="0">
                <a:pos x="connsiteX1" y="connsiteY1"/>
              </a:cxn>
              <a:cxn ang="0">
                <a:pos x="connsiteX2" y="connsiteY2"/>
              </a:cxn>
            </a:cxnLst>
            <a:rect l="l" t="t" r="r" b="b"/>
            <a:pathLst>
              <a:path w="508000" h="319314">
                <a:moveTo>
                  <a:pt x="0" y="0"/>
                </a:moveTo>
                <a:cubicBezTo>
                  <a:pt x="160866" y="2419"/>
                  <a:pt x="321733" y="4838"/>
                  <a:pt x="406400" y="58057"/>
                </a:cubicBezTo>
                <a:cubicBezTo>
                  <a:pt x="491067" y="111276"/>
                  <a:pt x="499533" y="215295"/>
                  <a:pt x="508000" y="319314"/>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0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animBg="1"/>
      <p:bldP spid="35" grpId="0"/>
      <p:bldP spid="25" grpId="0"/>
      <p:bldP spid="26" grpId="0"/>
      <p:bldP spid="29" grpId="0"/>
      <p:bldP spid="30" grpId="0"/>
      <p:bldP spid="19" grpId="0" animBg="1"/>
      <p:bldP spid="31" grpId="0" animBg="1"/>
      <p:bldP spid="33" grpId="0" animBg="1"/>
      <p:bldP spid="36" grpId="0" animBg="1"/>
      <p:bldP spid="20" grpId="0"/>
      <p:bldP spid="37" grpId="0"/>
      <p:bldP spid="38" grpId="0" animBg="1"/>
      <p:bldP spid="21" grpId="0"/>
      <p:bldP spid="39" grpId="0"/>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Two Boxes</a:t>
            </a:r>
            <a:endParaRPr lang="zh-TW" altLang="en-US" dirty="0"/>
          </a:p>
        </p:txBody>
      </p:sp>
      <p:sp>
        <p:nvSpPr>
          <p:cNvPr id="4" name="矩形 3"/>
          <p:cNvSpPr/>
          <p:nvPr/>
        </p:nvSpPr>
        <p:spPr>
          <a:xfrm>
            <a:off x="3438031" y="1690690"/>
            <a:ext cx="2197768" cy="19022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矩形 4"/>
          <p:cNvSpPr/>
          <p:nvPr/>
        </p:nvSpPr>
        <p:spPr>
          <a:xfrm>
            <a:off x="7561847" y="1674193"/>
            <a:ext cx="2197768" cy="19022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文字方塊 5"/>
          <p:cNvSpPr txBox="1"/>
          <p:nvPr/>
        </p:nvSpPr>
        <p:spPr>
          <a:xfrm>
            <a:off x="2382913" y="2208162"/>
            <a:ext cx="978568" cy="461665"/>
          </a:xfrm>
          <a:prstGeom prst="rect">
            <a:avLst/>
          </a:prstGeom>
          <a:noFill/>
        </p:spPr>
        <p:txBody>
          <a:bodyPr wrap="square" rtlCol="0">
            <a:spAutoFit/>
          </a:bodyPr>
          <a:lstStyle/>
          <a:p>
            <a:pPr algn="ctr"/>
            <a:r>
              <a:rPr lang="en-US" altLang="zh-TW" sz="2400" dirty="0"/>
              <a:t>Box 1</a:t>
            </a:r>
            <a:endParaRPr lang="zh-TW" altLang="en-US" sz="2400" dirty="0"/>
          </a:p>
        </p:txBody>
      </p:sp>
      <p:sp>
        <p:nvSpPr>
          <p:cNvPr id="7" name="文字方塊 6"/>
          <p:cNvSpPr txBox="1"/>
          <p:nvPr/>
        </p:nvSpPr>
        <p:spPr>
          <a:xfrm>
            <a:off x="6583279" y="2163628"/>
            <a:ext cx="978568" cy="461665"/>
          </a:xfrm>
          <a:prstGeom prst="rect">
            <a:avLst/>
          </a:prstGeom>
          <a:noFill/>
        </p:spPr>
        <p:txBody>
          <a:bodyPr wrap="square" rtlCol="0">
            <a:spAutoFit/>
          </a:bodyPr>
          <a:lstStyle/>
          <a:p>
            <a:pPr algn="ctr"/>
            <a:r>
              <a:rPr lang="en-US" altLang="zh-TW" sz="2400" dirty="0"/>
              <a:t>Box 2</a:t>
            </a:r>
            <a:endParaRPr lang="zh-TW" altLang="en-US" sz="2400" dirty="0"/>
          </a:p>
        </p:txBody>
      </p:sp>
      <p:sp>
        <p:nvSpPr>
          <p:cNvPr id="8" name="橢圓 7"/>
          <p:cNvSpPr/>
          <p:nvPr/>
        </p:nvSpPr>
        <p:spPr>
          <a:xfrm>
            <a:off x="3678661" y="1944818"/>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橢圓 8"/>
          <p:cNvSpPr/>
          <p:nvPr/>
        </p:nvSpPr>
        <p:spPr>
          <a:xfrm>
            <a:off x="4304302" y="2173457"/>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 name="橢圓 9"/>
          <p:cNvSpPr/>
          <p:nvPr/>
        </p:nvSpPr>
        <p:spPr>
          <a:xfrm>
            <a:off x="3919290" y="2923916"/>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1" name="橢圓 10"/>
          <p:cNvSpPr/>
          <p:nvPr/>
        </p:nvSpPr>
        <p:spPr>
          <a:xfrm>
            <a:off x="5122443" y="2378280"/>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3" name="橢圓 12"/>
          <p:cNvSpPr/>
          <p:nvPr/>
        </p:nvSpPr>
        <p:spPr>
          <a:xfrm>
            <a:off x="9182082" y="3055075"/>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橢圓 13"/>
          <p:cNvSpPr/>
          <p:nvPr/>
        </p:nvSpPr>
        <p:spPr>
          <a:xfrm>
            <a:off x="7978940" y="2878612"/>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橢圓 14"/>
          <p:cNvSpPr/>
          <p:nvPr/>
        </p:nvSpPr>
        <p:spPr>
          <a:xfrm>
            <a:off x="9182083" y="1987164"/>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6" name="橢圓 15"/>
          <p:cNvSpPr/>
          <p:nvPr/>
        </p:nvSpPr>
        <p:spPr>
          <a:xfrm>
            <a:off x="7866642" y="2203174"/>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7" name="橢圓 16"/>
          <p:cNvSpPr/>
          <p:nvPr/>
        </p:nvSpPr>
        <p:spPr>
          <a:xfrm>
            <a:off x="8660732" y="2379637"/>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8" name="橢圓 17"/>
          <p:cNvSpPr/>
          <p:nvPr/>
        </p:nvSpPr>
        <p:spPr>
          <a:xfrm>
            <a:off x="4777545" y="2976658"/>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9" name="文字方塊 18"/>
          <p:cNvSpPr txBox="1"/>
          <p:nvPr/>
        </p:nvSpPr>
        <p:spPr>
          <a:xfrm>
            <a:off x="1728382" y="2857835"/>
            <a:ext cx="1811749" cy="461665"/>
          </a:xfrm>
          <a:prstGeom prst="rect">
            <a:avLst/>
          </a:prstGeom>
          <a:noFill/>
        </p:spPr>
        <p:txBody>
          <a:bodyPr wrap="square" rtlCol="0">
            <a:spAutoFit/>
          </a:bodyPr>
          <a:lstStyle/>
          <a:p>
            <a:pPr algn="ctr"/>
            <a:r>
              <a:rPr lang="en-US" altLang="zh-TW" sz="2400" dirty="0"/>
              <a:t>P(B</a:t>
            </a:r>
            <a:r>
              <a:rPr lang="en-US" altLang="zh-TW" sz="2400" baseline="-25000" dirty="0"/>
              <a:t>1</a:t>
            </a:r>
            <a:r>
              <a:rPr lang="en-US" altLang="zh-TW" sz="2400" dirty="0"/>
              <a:t>) = 2/3</a:t>
            </a:r>
            <a:endParaRPr lang="zh-TW" altLang="en-US" sz="2400" dirty="0"/>
          </a:p>
        </p:txBody>
      </p:sp>
      <p:sp>
        <p:nvSpPr>
          <p:cNvPr id="20" name="文字方塊 19"/>
          <p:cNvSpPr txBox="1"/>
          <p:nvPr/>
        </p:nvSpPr>
        <p:spPr>
          <a:xfrm>
            <a:off x="5994721" y="2853934"/>
            <a:ext cx="1567127" cy="461665"/>
          </a:xfrm>
          <a:prstGeom prst="rect">
            <a:avLst/>
          </a:prstGeom>
          <a:noFill/>
        </p:spPr>
        <p:txBody>
          <a:bodyPr wrap="square" rtlCol="0">
            <a:spAutoFit/>
          </a:bodyPr>
          <a:lstStyle/>
          <a:p>
            <a:pPr algn="ctr"/>
            <a:r>
              <a:rPr lang="en-US" altLang="zh-TW" sz="2400" dirty="0"/>
              <a:t>P(B</a:t>
            </a:r>
            <a:r>
              <a:rPr lang="en-US" altLang="zh-TW" sz="2400" baseline="-25000" dirty="0"/>
              <a:t>2</a:t>
            </a:r>
            <a:r>
              <a:rPr lang="en-US" altLang="zh-TW" sz="2400" dirty="0"/>
              <a:t>) = 1/3</a:t>
            </a:r>
            <a:endParaRPr lang="zh-TW" altLang="en-US" sz="2400" dirty="0"/>
          </a:p>
        </p:txBody>
      </p:sp>
      <p:sp>
        <p:nvSpPr>
          <p:cNvPr id="21" name="文字方塊 20"/>
          <p:cNvSpPr txBox="1"/>
          <p:nvPr/>
        </p:nvSpPr>
        <p:spPr>
          <a:xfrm>
            <a:off x="3111157" y="3635108"/>
            <a:ext cx="2763250" cy="461665"/>
          </a:xfrm>
          <a:prstGeom prst="rect">
            <a:avLst/>
          </a:prstGeom>
          <a:noFill/>
        </p:spPr>
        <p:txBody>
          <a:bodyPr wrap="square" rtlCol="0">
            <a:spAutoFit/>
          </a:bodyPr>
          <a:lstStyle/>
          <a:p>
            <a:pPr algn="ctr"/>
            <a:r>
              <a:rPr lang="en-US" altLang="zh-TW" sz="2400" dirty="0"/>
              <a:t>P(Blue|B</a:t>
            </a:r>
            <a:r>
              <a:rPr lang="en-US" altLang="zh-TW" sz="2400" baseline="-25000" dirty="0"/>
              <a:t>1</a:t>
            </a:r>
            <a:r>
              <a:rPr lang="en-US" altLang="zh-TW" sz="2400" dirty="0"/>
              <a:t>) = 4/5</a:t>
            </a:r>
            <a:endParaRPr lang="zh-TW" altLang="en-US" sz="2400" dirty="0"/>
          </a:p>
        </p:txBody>
      </p:sp>
      <p:sp>
        <p:nvSpPr>
          <p:cNvPr id="22" name="文字方塊 21"/>
          <p:cNvSpPr txBox="1"/>
          <p:nvPr/>
        </p:nvSpPr>
        <p:spPr>
          <a:xfrm>
            <a:off x="3231470" y="4044529"/>
            <a:ext cx="2763250" cy="461665"/>
          </a:xfrm>
          <a:prstGeom prst="rect">
            <a:avLst/>
          </a:prstGeom>
          <a:noFill/>
        </p:spPr>
        <p:txBody>
          <a:bodyPr wrap="square" rtlCol="0">
            <a:spAutoFit/>
          </a:bodyPr>
          <a:lstStyle/>
          <a:p>
            <a:pPr algn="ctr"/>
            <a:r>
              <a:rPr lang="en-US" altLang="zh-TW" sz="2400" dirty="0"/>
              <a:t>P(Green|B</a:t>
            </a:r>
            <a:r>
              <a:rPr lang="en-US" altLang="zh-TW" sz="2400" baseline="-25000" dirty="0"/>
              <a:t>1</a:t>
            </a:r>
            <a:r>
              <a:rPr lang="en-US" altLang="zh-TW" sz="2400" dirty="0"/>
              <a:t>) = 1/5</a:t>
            </a:r>
            <a:endParaRPr lang="zh-TW" altLang="en-US" sz="2400" dirty="0"/>
          </a:p>
        </p:txBody>
      </p:sp>
      <p:sp>
        <p:nvSpPr>
          <p:cNvPr id="23" name="文字方塊 22"/>
          <p:cNvSpPr txBox="1"/>
          <p:nvPr/>
        </p:nvSpPr>
        <p:spPr>
          <a:xfrm>
            <a:off x="7258053" y="3612235"/>
            <a:ext cx="2763250" cy="461665"/>
          </a:xfrm>
          <a:prstGeom prst="rect">
            <a:avLst/>
          </a:prstGeom>
          <a:noFill/>
        </p:spPr>
        <p:txBody>
          <a:bodyPr wrap="square" rtlCol="0">
            <a:spAutoFit/>
          </a:bodyPr>
          <a:lstStyle/>
          <a:p>
            <a:pPr algn="ctr"/>
            <a:r>
              <a:rPr lang="en-US" altLang="zh-TW" sz="2400" dirty="0"/>
              <a:t>P(Blue|B</a:t>
            </a:r>
            <a:r>
              <a:rPr lang="en-US" altLang="zh-TW" sz="2400" baseline="-25000" dirty="0"/>
              <a:t>1</a:t>
            </a:r>
            <a:r>
              <a:rPr lang="en-US" altLang="zh-TW" sz="2400" dirty="0"/>
              <a:t>) = 2/5</a:t>
            </a:r>
            <a:endParaRPr lang="zh-TW" altLang="en-US" sz="2400" dirty="0"/>
          </a:p>
        </p:txBody>
      </p:sp>
      <p:sp>
        <p:nvSpPr>
          <p:cNvPr id="24" name="文字方塊 23"/>
          <p:cNvSpPr txBox="1"/>
          <p:nvPr/>
        </p:nvSpPr>
        <p:spPr>
          <a:xfrm>
            <a:off x="7368100" y="4002226"/>
            <a:ext cx="2763250" cy="461665"/>
          </a:xfrm>
          <a:prstGeom prst="rect">
            <a:avLst/>
          </a:prstGeom>
          <a:noFill/>
        </p:spPr>
        <p:txBody>
          <a:bodyPr wrap="square" rtlCol="0">
            <a:spAutoFit/>
          </a:bodyPr>
          <a:lstStyle/>
          <a:p>
            <a:pPr algn="ctr"/>
            <a:r>
              <a:rPr lang="en-US" altLang="zh-TW" sz="2400" dirty="0"/>
              <a:t>P(Green|B</a:t>
            </a:r>
            <a:r>
              <a:rPr lang="en-US" altLang="zh-TW" sz="2400" baseline="-25000" dirty="0"/>
              <a:t>1</a:t>
            </a:r>
            <a:r>
              <a:rPr lang="en-US" altLang="zh-TW" sz="2400" dirty="0"/>
              <a:t>) = 3/5</a:t>
            </a:r>
            <a:endParaRPr lang="zh-TW" altLang="en-US" sz="2400" dirty="0"/>
          </a:p>
        </p:txBody>
      </p:sp>
      <p:sp>
        <p:nvSpPr>
          <p:cNvPr id="26" name="文字方塊 25"/>
          <p:cNvSpPr txBox="1"/>
          <p:nvPr/>
        </p:nvSpPr>
        <p:spPr>
          <a:xfrm>
            <a:off x="2459463" y="5258145"/>
            <a:ext cx="4580020" cy="461665"/>
          </a:xfrm>
          <a:prstGeom prst="rect">
            <a:avLst/>
          </a:prstGeom>
          <a:noFill/>
        </p:spPr>
        <p:txBody>
          <a:bodyPr wrap="square" rtlCol="0">
            <a:spAutoFit/>
          </a:bodyPr>
          <a:lstStyle/>
          <a:p>
            <a:r>
              <a:rPr lang="en-US" altLang="zh-TW" sz="2400" dirty="0"/>
              <a:t>Where does it come from?</a:t>
            </a:r>
            <a:endParaRPr lang="zh-TW" altLang="en-US" sz="2400" dirty="0"/>
          </a:p>
        </p:txBody>
      </p:sp>
      <p:sp>
        <p:nvSpPr>
          <p:cNvPr id="27" name="文字方塊 26"/>
          <p:cNvSpPr txBox="1"/>
          <p:nvPr/>
        </p:nvSpPr>
        <p:spPr>
          <a:xfrm>
            <a:off x="2676890" y="5868630"/>
            <a:ext cx="2763250" cy="461665"/>
          </a:xfrm>
          <a:prstGeom prst="rect">
            <a:avLst/>
          </a:prstGeom>
          <a:noFill/>
        </p:spPr>
        <p:txBody>
          <a:bodyPr wrap="square" rtlCol="0">
            <a:spAutoFit/>
          </a:bodyPr>
          <a:lstStyle/>
          <a:p>
            <a:pPr algn="ctr"/>
            <a:r>
              <a:rPr lang="en-US" altLang="zh-TW" sz="2400" dirty="0"/>
              <a:t>P(B</a:t>
            </a:r>
            <a:r>
              <a:rPr lang="en-US" altLang="zh-TW" sz="2400" baseline="-25000" dirty="0"/>
              <a:t>1</a:t>
            </a:r>
            <a:r>
              <a:rPr lang="en-US" altLang="zh-TW" sz="2400" dirty="0"/>
              <a:t> | Blue) </a:t>
            </a:r>
            <a:endParaRPr lang="zh-TW" altLang="en-US" sz="2400" dirty="0"/>
          </a:p>
        </p:txBody>
      </p:sp>
      <mc:AlternateContent xmlns:mc="http://schemas.openxmlformats.org/markup-compatibility/2006">
        <mc:Choice xmlns:a14="http://schemas.microsoft.com/office/drawing/2010/main" Requires="a14">
          <p:sp>
            <p:nvSpPr>
              <p:cNvPr id="28" name="文字方塊 27"/>
              <p:cNvSpPr txBox="1"/>
              <p:nvPr/>
            </p:nvSpPr>
            <p:spPr>
              <a:xfrm>
                <a:off x="4808763" y="5724013"/>
                <a:ext cx="5176161"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m:rPr>
                                  <m:nor/>
                                </m:rPr>
                                <a:rPr lang="en-US" altLang="zh-TW" sz="2400" dirty="0"/>
                                <m:t>Blue</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1</m:t>
                                  </m:r>
                                </m:sub>
                              </m:sSub>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m:rPr>
                                  <m:nor/>
                                </m:rPr>
                                <a:rPr lang="en-US" altLang="zh-TW" sz="2400" dirty="0"/>
                                <m:t>Blue</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m:rPr>
                                  <m:nor/>
                                </m:rPr>
                                <a:rPr lang="en-US" altLang="zh-TW" sz="2400" dirty="0"/>
                                <m:t>Blue</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2</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𝐵</m:t>
                                  </m:r>
                                </m:e>
                                <m:sub>
                                  <m:r>
                                    <a:rPr lang="en-US" altLang="zh-TW" sz="2400" i="1">
                                      <a:latin typeface="Cambria Math" panose="02040503050406030204" pitchFamily="18" charset="0"/>
                                    </a:rPr>
                                    <m:t>2</m:t>
                                  </m:r>
                                </m:sub>
                              </m:sSub>
                            </m:e>
                          </m:d>
                        </m:den>
                      </m:f>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4808763" y="5724013"/>
                <a:ext cx="5176161" cy="778996"/>
              </a:xfrm>
              <a:prstGeom prst="rect">
                <a:avLst/>
              </a:prstGeom>
              <a:blipFill>
                <a:blip r:embed="rId2"/>
                <a:stretch>
                  <a:fillRect/>
                </a:stretch>
              </a:blipFill>
            </p:spPr>
            <p:txBody>
              <a:bodyPr/>
              <a:lstStyle/>
              <a:p>
                <a:r>
                  <a:rPr lang="zh-TW" altLang="en-US">
                    <a:noFill/>
                  </a:rPr>
                  <a:t> </a:t>
                </a:r>
              </a:p>
            </p:txBody>
          </p:sp>
        </mc:Fallback>
      </mc:AlternateContent>
      <p:grpSp>
        <p:nvGrpSpPr>
          <p:cNvPr id="3" name="群組 2"/>
          <p:cNvGrpSpPr/>
          <p:nvPr/>
        </p:nvGrpSpPr>
        <p:grpSpPr>
          <a:xfrm>
            <a:off x="2246377" y="4647584"/>
            <a:ext cx="3634069" cy="461665"/>
            <a:chOff x="722376" y="4618555"/>
            <a:chExt cx="3634069" cy="461665"/>
          </a:xfrm>
        </p:grpSpPr>
        <p:sp>
          <p:nvSpPr>
            <p:cNvPr id="25" name="橢圓 24"/>
            <p:cNvSpPr/>
            <p:nvPr/>
          </p:nvSpPr>
          <p:spPr>
            <a:xfrm>
              <a:off x="722376" y="4675711"/>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29" name="文字方塊 28"/>
            <p:cNvSpPr txBox="1"/>
            <p:nvPr/>
          </p:nvSpPr>
          <p:spPr>
            <a:xfrm>
              <a:off x="1139987" y="4618555"/>
              <a:ext cx="3216458" cy="461665"/>
            </a:xfrm>
            <a:prstGeom prst="rect">
              <a:avLst/>
            </a:prstGeom>
            <a:noFill/>
          </p:spPr>
          <p:txBody>
            <a:bodyPr wrap="square" rtlCol="0">
              <a:spAutoFit/>
            </a:bodyPr>
            <a:lstStyle/>
            <a:p>
              <a:r>
                <a:rPr lang="en-US" altLang="zh-TW" sz="2400" dirty="0"/>
                <a:t>from one of the boxes</a:t>
              </a:r>
              <a:endParaRPr lang="zh-TW" altLang="en-US" sz="2400" dirty="0"/>
            </a:p>
          </p:txBody>
        </p:sp>
      </p:grpSp>
    </p:spTree>
    <p:extLst>
      <p:ext uri="{BB962C8B-B14F-4D97-AF65-F5344CB8AC3E}">
        <p14:creationId xmlns:p14="http://schemas.microsoft.com/office/powerpoint/2010/main" val="61576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Two Classes</a:t>
            </a:r>
            <a:endParaRPr lang="zh-TW" altLang="en-US" dirty="0"/>
          </a:p>
        </p:txBody>
      </p:sp>
      <p:sp>
        <p:nvSpPr>
          <p:cNvPr id="25" name="文字方塊 24"/>
          <p:cNvSpPr txBox="1"/>
          <p:nvPr/>
        </p:nvSpPr>
        <p:spPr>
          <a:xfrm>
            <a:off x="2234358" y="4482291"/>
            <a:ext cx="7124187" cy="461665"/>
          </a:xfrm>
          <a:prstGeom prst="rect">
            <a:avLst/>
          </a:prstGeom>
          <a:noFill/>
        </p:spPr>
        <p:txBody>
          <a:bodyPr wrap="square" rtlCol="0">
            <a:spAutoFit/>
          </a:bodyPr>
          <a:lstStyle/>
          <a:p>
            <a:r>
              <a:rPr lang="en-US" altLang="zh-TW" sz="2400" dirty="0"/>
              <a:t>Given an x, which class does it belong to </a:t>
            </a:r>
            <a:endParaRPr lang="zh-TW" altLang="en-US" sz="2400" dirty="0"/>
          </a:p>
        </p:txBody>
      </p:sp>
      <mc:AlternateContent xmlns:mc="http://schemas.openxmlformats.org/markup-compatibility/2006">
        <mc:Choice xmlns:a14="http://schemas.microsoft.com/office/drawing/2010/main" Requires="a14">
          <p:sp>
            <p:nvSpPr>
              <p:cNvPr id="28" name="文字方塊 27"/>
              <p:cNvSpPr txBox="1"/>
              <p:nvPr/>
            </p:nvSpPr>
            <p:spPr>
              <a:xfrm>
                <a:off x="5680485" y="5016458"/>
                <a:ext cx="4327210"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num>
                        <m:den>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e>
                          </m:d>
                        </m:den>
                      </m:f>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5680485" y="5016458"/>
                <a:ext cx="4327210" cy="77899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4480765" y="5175125"/>
                <a:ext cx="1279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zh-TW" altLang="en-US" sz="2400" dirty="0"/>
              </a:p>
            </p:txBody>
          </p:sp>
        </mc:Choice>
        <mc:Fallback>
          <p:sp>
            <p:nvSpPr>
              <p:cNvPr id="29" name="矩形 28"/>
              <p:cNvSpPr>
                <a:spLocks noRot="1" noChangeAspect="1" noMove="1" noResize="1" noEditPoints="1" noAdjustHandles="1" noChangeArrowheads="1" noChangeShapeType="1" noTextEdit="1"/>
              </p:cNvSpPr>
              <p:nvPr/>
            </p:nvSpPr>
            <p:spPr>
              <a:xfrm>
                <a:off x="4480765" y="5175125"/>
                <a:ext cx="1279709" cy="461665"/>
              </a:xfrm>
              <a:prstGeom prst="rect">
                <a:avLst/>
              </a:prstGeom>
              <a:blipFill>
                <a:blip r:embed="rId4"/>
                <a:stretch>
                  <a:fillRect b="-1710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4645847" y="6128367"/>
                <a:ext cx="8801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30" name="矩形 29"/>
              <p:cNvSpPr>
                <a:spLocks noRot="1" noChangeAspect="1" noMove="1" noResize="1" noEditPoints="1" noAdjustHandles="1" noChangeArrowheads="1" noChangeShapeType="1" noTextEdit="1"/>
              </p:cNvSpPr>
              <p:nvPr/>
            </p:nvSpPr>
            <p:spPr>
              <a:xfrm>
                <a:off x="4645847" y="6128367"/>
                <a:ext cx="880113"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5432405" y="6187975"/>
                <a:ext cx="43272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e>
                      </m:d>
                      <m:r>
                        <a:rPr lang="en-US" altLang="zh-TW" sz="2400" i="1">
                          <a:latin typeface="Cambria Math" panose="02040503050406030204" pitchFamily="18" charset="0"/>
                        </a:rPr>
                        <m:t>+</m:t>
                      </m:r>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e>
                      </m:d>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e>
                      </m:d>
                    </m:oMath>
                  </m:oMathPara>
                </a14:m>
                <a:endParaRPr lang="zh-TW" altLang="en-US" sz="2400" dirty="0"/>
              </a:p>
            </p:txBody>
          </p:sp>
        </mc:Choice>
        <mc:Fallback>
          <p:sp>
            <p:nvSpPr>
              <p:cNvPr id="31" name="文字方塊 30"/>
              <p:cNvSpPr txBox="1">
                <a:spLocks noRot="1" noChangeAspect="1" noMove="1" noResize="1" noEditPoints="1" noAdjustHandles="1" noChangeArrowheads="1" noChangeShapeType="1" noTextEdit="1"/>
              </p:cNvSpPr>
              <p:nvPr/>
            </p:nvSpPr>
            <p:spPr>
              <a:xfrm>
                <a:off x="5432405" y="6187975"/>
                <a:ext cx="4327210" cy="369332"/>
              </a:xfrm>
              <a:prstGeom prst="rect">
                <a:avLst/>
              </a:prstGeom>
              <a:blipFill>
                <a:blip r:embed="rId6"/>
                <a:stretch>
                  <a:fillRect l="-282" b="-34426"/>
                </a:stretch>
              </a:blipFill>
            </p:spPr>
            <p:txBody>
              <a:bodyPr/>
              <a:lstStyle/>
              <a:p>
                <a:r>
                  <a:rPr lang="zh-TW" altLang="en-US">
                    <a:noFill/>
                  </a:rPr>
                  <a:t> </a:t>
                </a:r>
              </a:p>
            </p:txBody>
          </p:sp>
        </mc:Fallback>
      </mc:AlternateContent>
      <p:sp>
        <p:nvSpPr>
          <p:cNvPr id="32" name="文字方塊 31"/>
          <p:cNvSpPr txBox="1"/>
          <p:nvPr/>
        </p:nvSpPr>
        <p:spPr>
          <a:xfrm>
            <a:off x="2234358" y="6128367"/>
            <a:ext cx="2518611" cy="461665"/>
          </a:xfrm>
          <a:prstGeom prst="rect">
            <a:avLst/>
          </a:prstGeom>
          <a:noFill/>
        </p:spPr>
        <p:txBody>
          <a:bodyPr wrap="square" rtlCol="0">
            <a:spAutoFit/>
          </a:bodyPr>
          <a:lstStyle/>
          <a:p>
            <a:r>
              <a:rPr lang="en-US" altLang="zh-TW" sz="2400" dirty="0"/>
              <a:t>Generative Model</a:t>
            </a:r>
            <a:endParaRPr lang="zh-TW" altLang="en-US" sz="2400" dirty="0"/>
          </a:p>
        </p:txBody>
      </p:sp>
      <p:sp>
        <p:nvSpPr>
          <p:cNvPr id="33" name="矩形 32"/>
          <p:cNvSpPr/>
          <p:nvPr/>
        </p:nvSpPr>
        <p:spPr>
          <a:xfrm>
            <a:off x="2358278" y="2792820"/>
            <a:ext cx="797013" cy="461665"/>
          </a:xfrm>
          <a:prstGeom prst="rect">
            <a:avLst/>
          </a:prstGeom>
        </p:spPr>
        <p:txBody>
          <a:bodyPr wrap="none">
            <a:spAutoFit/>
          </a:bodyPr>
          <a:lstStyle/>
          <a:p>
            <a:r>
              <a:rPr lang="en-US" altLang="zh-TW" sz="2400" dirty="0"/>
              <a:t>P(C</a:t>
            </a:r>
            <a:r>
              <a:rPr lang="en-US" altLang="zh-TW" sz="2400" baseline="-25000" dirty="0"/>
              <a:t>1</a:t>
            </a:r>
            <a:r>
              <a:rPr lang="en-US" altLang="zh-TW" sz="2400" dirty="0"/>
              <a:t>)</a:t>
            </a:r>
            <a:endParaRPr lang="zh-TW" altLang="en-US" sz="2400" dirty="0"/>
          </a:p>
        </p:txBody>
      </p:sp>
      <p:sp>
        <p:nvSpPr>
          <p:cNvPr id="34" name="矩形 33"/>
          <p:cNvSpPr/>
          <p:nvPr/>
        </p:nvSpPr>
        <p:spPr>
          <a:xfrm>
            <a:off x="6592922" y="2825839"/>
            <a:ext cx="797013" cy="461665"/>
          </a:xfrm>
          <a:prstGeom prst="rect">
            <a:avLst/>
          </a:prstGeom>
        </p:spPr>
        <p:txBody>
          <a:bodyPr wrap="none">
            <a:spAutoFit/>
          </a:bodyPr>
          <a:lstStyle/>
          <a:p>
            <a:r>
              <a:rPr lang="en-US" altLang="zh-TW" sz="2400" dirty="0"/>
              <a:t>P(C</a:t>
            </a:r>
            <a:r>
              <a:rPr lang="en-US" altLang="zh-TW" sz="2400" baseline="-25000" dirty="0"/>
              <a:t>2</a:t>
            </a:r>
            <a:r>
              <a:rPr lang="en-US" altLang="zh-TW" sz="2400" dirty="0"/>
              <a:t>)</a:t>
            </a:r>
            <a:endParaRPr lang="zh-TW" altLang="en-US" sz="2400" dirty="0"/>
          </a:p>
        </p:txBody>
      </p:sp>
      <p:sp>
        <p:nvSpPr>
          <p:cNvPr id="35" name="矩形 34"/>
          <p:cNvSpPr/>
          <p:nvPr/>
        </p:nvSpPr>
        <p:spPr>
          <a:xfrm>
            <a:off x="3993494" y="3804811"/>
            <a:ext cx="1071127" cy="461665"/>
          </a:xfrm>
          <a:prstGeom prst="rect">
            <a:avLst/>
          </a:prstGeom>
        </p:spPr>
        <p:txBody>
          <a:bodyPr wrap="none">
            <a:spAutoFit/>
          </a:bodyPr>
          <a:lstStyle/>
          <a:p>
            <a:r>
              <a:rPr lang="en-US" altLang="zh-TW" sz="2400" dirty="0"/>
              <a:t>P(x|C</a:t>
            </a:r>
            <a:r>
              <a:rPr lang="en-US" altLang="zh-TW" sz="2400" baseline="-25000" dirty="0"/>
              <a:t>1</a:t>
            </a:r>
            <a:r>
              <a:rPr lang="en-US" altLang="zh-TW" sz="2400" dirty="0"/>
              <a:t>)</a:t>
            </a:r>
            <a:endParaRPr lang="zh-TW" altLang="en-US" sz="2400" dirty="0"/>
          </a:p>
        </p:txBody>
      </p:sp>
      <p:sp>
        <p:nvSpPr>
          <p:cNvPr id="36" name="矩形 35"/>
          <p:cNvSpPr/>
          <p:nvPr/>
        </p:nvSpPr>
        <p:spPr>
          <a:xfrm>
            <a:off x="8182971" y="3734214"/>
            <a:ext cx="1071127" cy="461665"/>
          </a:xfrm>
          <a:prstGeom prst="rect">
            <a:avLst/>
          </a:prstGeom>
        </p:spPr>
        <p:txBody>
          <a:bodyPr wrap="none">
            <a:spAutoFit/>
          </a:bodyPr>
          <a:lstStyle/>
          <a:p>
            <a:r>
              <a:rPr lang="en-US" altLang="zh-TW" sz="2400" dirty="0"/>
              <a:t>P(x|C</a:t>
            </a:r>
            <a:r>
              <a:rPr lang="en-US" altLang="zh-TW" sz="2400" baseline="-25000" dirty="0"/>
              <a:t>2</a:t>
            </a:r>
            <a:r>
              <a:rPr lang="en-US" altLang="zh-TW" sz="2400" dirty="0"/>
              <a:t>)</a:t>
            </a:r>
            <a:endParaRPr lang="zh-TW" altLang="en-US" sz="2400" dirty="0"/>
          </a:p>
        </p:txBody>
      </p:sp>
      <p:sp>
        <p:nvSpPr>
          <p:cNvPr id="37" name="矩形 36"/>
          <p:cNvSpPr/>
          <p:nvPr/>
        </p:nvSpPr>
        <p:spPr>
          <a:xfrm>
            <a:off x="5805460" y="482230"/>
            <a:ext cx="4174220" cy="954107"/>
          </a:xfrm>
          <a:prstGeom prst="rect">
            <a:avLst/>
          </a:prstGeom>
        </p:spPr>
        <p:txBody>
          <a:bodyPr wrap="none">
            <a:spAutoFit/>
          </a:bodyPr>
          <a:lstStyle/>
          <a:p>
            <a:r>
              <a:rPr lang="en-US" altLang="zh-TW" sz="2800" dirty="0">
                <a:solidFill>
                  <a:srgbClr val="FF0000"/>
                </a:solidFill>
              </a:rPr>
              <a:t>Estimating the Probabilities</a:t>
            </a:r>
          </a:p>
          <a:p>
            <a:r>
              <a:rPr lang="en-US" altLang="zh-TW" sz="2800" dirty="0">
                <a:solidFill>
                  <a:srgbClr val="FF0000"/>
                </a:solidFill>
              </a:rPr>
              <a:t>From training data</a:t>
            </a:r>
            <a:endParaRPr lang="zh-TW" altLang="en-US" sz="2800" dirty="0">
              <a:solidFill>
                <a:srgbClr val="FF0000"/>
              </a:solidFill>
            </a:endParaRPr>
          </a:p>
        </p:txBody>
      </p:sp>
      <p:sp>
        <p:nvSpPr>
          <p:cNvPr id="38" name="矩形 37"/>
          <p:cNvSpPr/>
          <p:nvPr/>
        </p:nvSpPr>
        <p:spPr>
          <a:xfrm>
            <a:off x="2290513" y="2790539"/>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532723" y="2808080"/>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4070352" y="3756021"/>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8250734" y="3684296"/>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3438031" y="1690690"/>
            <a:ext cx="2197768" cy="19022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43" name="矩形 42"/>
          <p:cNvSpPr/>
          <p:nvPr/>
        </p:nvSpPr>
        <p:spPr>
          <a:xfrm>
            <a:off x="7561847" y="1674193"/>
            <a:ext cx="2197768" cy="19022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4" name="文字方塊 43"/>
          <p:cNvSpPr txBox="1"/>
          <p:nvPr/>
        </p:nvSpPr>
        <p:spPr>
          <a:xfrm>
            <a:off x="2152651" y="2208162"/>
            <a:ext cx="1208831"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45" name="文字方塊 44"/>
          <p:cNvSpPr txBox="1"/>
          <p:nvPr/>
        </p:nvSpPr>
        <p:spPr>
          <a:xfrm>
            <a:off x="6437883" y="2163628"/>
            <a:ext cx="1123964"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46" name="橢圓 45"/>
          <p:cNvSpPr/>
          <p:nvPr/>
        </p:nvSpPr>
        <p:spPr>
          <a:xfrm>
            <a:off x="3678661" y="1944818"/>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7" name="橢圓 46"/>
          <p:cNvSpPr/>
          <p:nvPr/>
        </p:nvSpPr>
        <p:spPr>
          <a:xfrm>
            <a:off x="4304302" y="2173457"/>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8" name="橢圓 47"/>
          <p:cNvSpPr/>
          <p:nvPr/>
        </p:nvSpPr>
        <p:spPr>
          <a:xfrm>
            <a:off x="3919290" y="2923916"/>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9" name="橢圓 48"/>
          <p:cNvSpPr/>
          <p:nvPr/>
        </p:nvSpPr>
        <p:spPr>
          <a:xfrm>
            <a:off x="5122443" y="2378280"/>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0" name="橢圓 49"/>
          <p:cNvSpPr/>
          <p:nvPr/>
        </p:nvSpPr>
        <p:spPr>
          <a:xfrm>
            <a:off x="9182082" y="3055075"/>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1" name="橢圓 50"/>
          <p:cNvSpPr/>
          <p:nvPr/>
        </p:nvSpPr>
        <p:spPr>
          <a:xfrm>
            <a:off x="7978940" y="2878612"/>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2" name="橢圓 51"/>
          <p:cNvSpPr/>
          <p:nvPr/>
        </p:nvSpPr>
        <p:spPr>
          <a:xfrm>
            <a:off x="9182083" y="1987164"/>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3" name="橢圓 52"/>
          <p:cNvSpPr/>
          <p:nvPr/>
        </p:nvSpPr>
        <p:spPr>
          <a:xfrm>
            <a:off x="7866642" y="2203174"/>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4" name="橢圓 53"/>
          <p:cNvSpPr/>
          <p:nvPr/>
        </p:nvSpPr>
        <p:spPr>
          <a:xfrm>
            <a:off x="8660732" y="2379637"/>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5" name="橢圓 54"/>
          <p:cNvSpPr/>
          <p:nvPr/>
        </p:nvSpPr>
        <p:spPr>
          <a:xfrm>
            <a:off x="4777545" y="2976658"/>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547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P spid="30" grpId="0"/>
      <p:bldP spid="31" grpId="0"/>
      <p:bldP spid="32" grpId="0"/>
      <p:bldP spid="33" grpId="0"/>
      <p:bldP spid="34" grpId="0"/>
      <p:bldP spid="35" grpId="0"/>
      <p:bldP spid="36" grpId="0"/>
      <p:bldP spid="37" grpId="0"/>
      <p:bldP spid="38" grpId="0" animBg="1"/>
      <p:bldP spid="39" grpId="0" animBg="1"/>
      <p:bldP spid="40"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字方塊 3"/>
              <p:cNvSpPr txBox="1"/>
              <p:nvPr/>
            </p:nvSpPr>
            <p:spPr>
              <a:xfrm>
                <a:off x="2403341" y="746619"/>
                <a:ext cx="7166193" cy="8238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2</m:t>
                                  </m:r>
                                  <m:r>
                                    <a:rPr lang="zh-TW" altLang="en-US" sz="2400" i="1">
                                      <a:latin typeface="Cambria Math" panose="02040503050406030204" pitchFamily="18" charset="0"/>
                                    </a:rPr>
                                    <m:t>𝜋</m:t>
                                  </m:r>
                                </m:e>
                              </m:d>
                            </m:e>
                            <m:sup>
                              <m:r>
                                <a:rPr lang="en-US" altLang="zh-TW" sz="2400" i="1">
                                  <a:latin typeface="Cambria Math" panose="02040503050406030204" pitchFamily="18" charset="0"/>
                                </a:rPr>
                                <m:t>𝐷</m:t>
                              </m:r>
                              <m:r>
                                <a:rPr lang="en-US" altLang="zh-TW" sz="2400" i="1">
                                  <a:latin typeface="Cambria Math" panose="02040503050406030204" pitchFamily="18" charset="0"/>
                                </a:rPr>
                                <m:t>/2</m:t>
                              </m:r>
                            </m:sup>
                          </m:sSup>
                        </m:den>
                      </m:f>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r>
                                    <m:rPr>
                                      <m:sty m:val="p"/>
                                    </m:rPr>
                                    <a:rPr lang="el-GR" altLang="zh-TW" sz="2400" i="1">
                                      <a:latin typeface="Cambria Math" panose="02040503050406030204" pitchFamily="18" charset="0"/>
                                      <a:ea typeface="Cambria Math" panose="02040503050406030204" pitchFamily="18" charset="0"/>
                                    </a:rPr>
                                    <m:t>Σ</m:t>
                                  </m:r>
                                </m:e>
                              </m:d>
                            </m:e>
                            <m:sup>
                              <m:r>
                                <a:rPr lang="en-US" altLang="zh-TW" sz="2400" i="1">
                                  <a:latin typeface="Cambria Math" panose="02040503050406030204" pitchFamily="18" charset="0"/>
                                </a:rPr>
                                <m:t>1/2</m:t>
                              </m:r>
                            </m:sup>
                          </m:sSup>
                        </m:den>
                      </m:f>
                      <m:r>
                        <a:rPr lang="en-US" altLang="zh-TW" sz="2400" i="1">
                          <a:latin typeface="Cambria Math" panose="02040503050406030204" pitchFamily="18" charset="0"/>
                        </a:rPr>
                        <m:t>𝑒𝑥𝑝</m:t>
                      </m:r>
                      <m:d>
                        <m:dPr>
                          <m:begChr m:val="{"/>
                          <m:endChr m:val="}"/>
                          <m:ctrlPr>
                            <a:rPr lang="en-US" altLang="zh-TW" sz="2400" i="1">
                              <a:latin typeface="Cambria Math" panose="02040503050406030204" pitchFamily="18" charset="0"/>
                            </a:rPr>
                          </m:ctrlPr>
                        </m:dPr>
                        <m:e>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m:t>
                              </m:r>
                              <m:r>
                                <a:rPr lang="zh-TW" altLang="en-US" sz="2400" i="1">
                                  <a:latin typeface="Cambria Math" panose="02040503050406030204" pitchFamily="18" charset="0"/>
                                </a:rPr>
                                <m:t>𝜇</m:t>
                              </m:r>
                            </m:e>
                          </m:d>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2403341" y="746619"/>
                <a:ext cx="7166193" cy="823815"/>
              </a:xfrm>
              <a:prstGeom prst="rect">
                <a:avLst/>
              </a:prstGeom>
              <a:blipFill>
                <a:blip r:embed="rId2"/>
                <a:stretch>
                  <a:fillRect/>
                </a:stretch>
              </a:blipFill>
            </p:spPr>
            <p:txBody>
              <a:bodyPr/>
              <a:lstStyle/>
              <a:p>
                <a:r>
                  <a:rPr lang="zh-TW" altLang="en-US">
                    <a:noFill/>
                  </a:rPr>
                  <a:t> </a:t>
                </a:r>
              </a:p>
            </p:txBody>
          </p:sp>
        </mc:Fallback>
      </mc:AlternateContent>
      <p:sp>
        <p:nvSpPr>
          <p:cNvPr id="5" name="文字方塊 4"/>
          <p:cNvSpPr txBox="1"/>
          <p:nvPr/>
        </p:nvSpPr>
        <p:spPr>
          <a:xfrm>
            <a:off x="2379702" y="1549278"/>
            <a:ext cx="6694822" cy="461665"/>
          </a:xfrm>
          <a:prstGeom prst="rect">
            <a:avLst/>
          </a:prstGeom>
          <a:noFill/>
        </p:spPr>
        <p:txBody>
          <a:bodyPr wrap="square" rtlCol="0">
            <a:spAutoFit/>
          </a:bodyPr>
          <a:lstStyle/>
          <a:p>
            <a:r>
              <a:rPr lang="en-US" altLang="zh-TW" sz="2400" dirty="0"/>
              <a:t>Input: vector x, output: probability of sampling x  </a:t>
            </a:r>
            <a:endParaRPr lang="zh-TW" altLang="en-US" sz="2400" dirty="0"/>
          </a:p>
        </p:txBody>
      </p:sp>
      <mc:AlternateContent xmlns:mc="http://schemas.openxmlformats.org/markup-compatibility/2006">
        <mc:Choice xmlns:a14="http://schemas.microsoft.com/office/drawing/2010/main" Requires="a14">
          <p:sp>
            <p:nvSpPr>
              <p:cNvPr id="6" name="文字方塊 5"/>
              <p:cNvSpPr txBox="1"/>
              <p:nvPr/>
            </p:nvSpPr>
            <p:spPr>
              <a:xfrm>
                <a:off x="2379703" y="1948857"/>
                <a:ext cx="7972079" cy="830997"/>
              </a:xfrm>
              <a:prstGeom prst="rect">
                <a:avLst/>
              </a:prstGeom>
              <a:noFill/>
            </p:spPr>
            <p:txBody>
              <a:bodyPr wrap="square" rtlCol="0">
                <a:spAutoFit/>
              </a:bodyPr>
              <a:lstStyle/>
              <a:p>
                <a:r>
                  <a:rPr lang="en-US" altLang="zh-TW" sz="2400" dirty="0"/>
                  <a:t>The shape of the function determines by </a:t>
                </a:r>
                <a:r>
                  <a:rPr lang="en-US" altLang="zh-TW" sz="2400" b="1" dirty="0"/>
                  <a:t>mean </a:t>
                </a:r>
                <a14:m>
                  <m:oMath xmlns:m="http://schemas.openxmlformats.org/officeDocument/2006/math">
                    <m:r>
                      <a:rPr lang="zh-TW" altLang="en-US" sz="2400" b="1" i="1">
                        <a:latin typeface="Cambria Math" panose="02040503050406030204" pitchFamily="18" charset="0"/>
                      </a:rPr>
                      <m:t>𝝁</m:t>
                    </m:r>
                  </m:oMath>
                </a14:m>
                <a:r>
                  <a:rPr lang="zh-TW" altLang="en-US" sz="2400" b="1" dirty="0"/>
                  <a:t> </a:t>
                </a:r>
                <a:r>
                  <a:rPr lang="en-US" altLang="zh-TW" sz="2400" dirty="0"/>
                  <a:t>and </a:t>
                </a:r>
                <a:r>
                  <a:rPr lang="en-US" altLang="zh-TW" sz="2400" b="1" dirty="0"/>
                  <a:t>covariance matrix </a:t>
                </a:r>
                <a14:m>
                  <m:oMath xmlns:m="http://schemas.openxmlformats.org/officeDocument/2006/math">
                    <m:r>
                      <a:rPr lang="el-GR" altLang="zh-TW" sz="2400" b="1" i="1">
                        <a:latin typeface="Cambria Math" panose="02040503050406030204" pitchFamily="18" charset="0"/>
                        <a:ea typeface="Cambria Math" panose="02040503050406030204" pitchFamily="18" charset="0"/>
                      </a:rPr>
                      <m:t>𝜮</m:t>
                    </m:r>
                  </m:oMath>
                </a14:m>
                <a:endParaRPr lang="zh-TW" altLang="en-US" sz="2400" b="1" dirty="0"/>
              </a:p>
            </p:txBody>
          </p:sp>
        </mc:Choice>
        <mc:Fallback>
          <p:sp>
            <p:nvSpPr>
              <p:cNvPr id="6" name="文字方塊 5"/>
              <p:cNvSpPr txBox="1">
                <a:spLocks noRot="1" noChangeAspect="1" noMove="1" noResize="1" noEditPoints="1" noAdjustHandles="1" noChangeArrowheads="1" noChangeShapeType="1" noTextEdit="1"/>
              </p:cNvSpPr>
              <p:nvPr/>
            </p:nvSpPr>
            <p:spPr>
              <a:xfrm>
                <a:off x="2379703" y="1948857"/>
                <a:ext cx="7972079" cy="830997"/>
              </a:xfrm>
              <a:prstGeom prst="rect">
                <a:avLst/>
              </a:prstGeom>
              <a:blipFill>
                <a:blip r:embed="rId3"/>
                <a:stretch>
                  <a:fillRect l="-1147" t="-5882" b="-16176"/>
                </a:stretch>
              </a:blipFill>
            </p:spPr>
            <p:txBody>
              <a:bodyPr/>
              <a:lstStyle/>
              <a:p>
                <a:r>
                  <a:rPr lang="zh-TW" altLang="en-US">
                    <a:noFill/>
                  </a:rPr>
                  <a:t> </a:t>
                </a:r>
              </a:p>
            </p:txBody>
          </p:sp>
        </mc:Fallback>
      </mc:AlternateContent>
      <p:pic>
        <p:nvPicPr>
          <p:cNvPr id="7" name="圖片 6"/>
          <p:cNvPicPr>
            <a:picLocks noChangeAspect="1"/>
          </p:cNvPicPr>
          <p:nvPr/>
        </p:nvPicPr>
        <p:blipFill>
          <a:blip r:embed="rId4"/>
          <a:stretch>
            <a:fillRect/>
          </a:stretch>
        </p:blipFill>
        <p:spPr>
          <a:xfrm>
            <a:off x="2143526" y="3648293"/>
            <a:ext cx="3885293" cy="2979004"/>
          </a:xfrm>
          <a:prstGeom prst="rect">
            <a:avLst/>
          </a:prstGeom>
        </p:spPr>
      </p:pic>
      <p:pic>
        <p:nvPicPr>
          <p:cNvPr id="8" name="圖片 7"/>
          <p:cNvPicPr>
            <a:picLocks noChangeAspect="1"/>
          </p:cNvPicPr>
          <p:nvPr/>
        </p:nvPicPr>
        <p:blipFill>
          <a:blip r:embed="rId5"/>
          <a:stretch>
            <a:fillRect/>
          </a:stretch>
        </p:blipFill>
        <p:spPr>
          <a:xfrm>
            <a:off x="6028819" y="3524771"/>
            <a:ext cx="4233637" cy="3226049"/>
          </a:xfrm>
          <a:prstGeom prst="rect">
            <a:avLst/>
          </a:prstGeom>
        </p:spPr>
      </p:pic>
      <p:sp>
        <p:nvSpPr>
          <p:cNvPr id="10" name="矩形 9"/>
          <p:cNvSpPr/>
          <p:nvPr/>
        </p:nvSpPr>
        <p:spPr>
          <a:xfrm>
            <a:off x="1795183" y="159038"/>
            <a:ext cx="3386633" cy="523220"/>
          </a:xfrm>
          <a:prstGeom prst="rect">
            <a:avLst/>
          </a:prstGeom>
        </p:spPr>
        <p:txBody>
          <a:bodyPr wrap="none">
            <a:spAutoFit/>
          </a:bodyPr>
          <a:lstStyle/>
          <a:p>
            <a:r>
              <a:rPr lang="en-US" altLang="zh-TW" sz="2800" b="1" i="1" u="sng" dirty="0"/>
              <a:t>Gaussian Distribution</a:t>
            </a:r>
            <a:endParaRPr lang="zh-TW" altLang="en-US" sz="2800" b="1" i="1" u="sng" dirty="0"/>
          </a:p>
        </p:txBody>
      </p:sp>
      <mc:AlternateContent xmlns:mc="http://schemas.openxmlformats.org/markup-compatibility/2006">
        <mc:Choice xmlns:a14="http://schemas.microsoft.com/office/drawing/2010/main" Requires="a14">
          <p:sp>
            <p:nvSpPr>
              <p:cNvPr id="11" name="文字方塊 10"/>
              <p:cNvSpPr txBox="1"/>
              <p:nvPr/>
            </p:nvSpPr>
            <p:spPr>
              <a:xfrm>
                <a:off x="4876669" y="6008914"/>
                <a:ext cx="305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1</m:t>
                          </m:r>
                        </m:sub>
                      </m:sSub>
                    </m:oMath>
                  </m:oMathPara>
                </a14:m>
                <a:endParaRPr lang="zh-TW" altLang="en-US" sz="2000" dirty="0"/>
              </a:p>
            </p:txBody>
          </p:sp>
        </mc:Choice>
        <mc:Fallback>
          <p:sp>
            <p:nvSpPr>
              <p:cNvPr id="11" name="文字方塊 10"/>
              <p:cNvSpPr txBox="1">
                <a:spLocks noRot="1" noChangeAspect="1" noMove="1" noResize="1" noEditPoints="1" noAdjustHandles="1" noChangeArrowheads="1" noChangeShapeType="1" noTextEdit="1"/>
              </p:cNvSpPr>
              <p:nvPr/>
            </p:nvSpPr>
            <p:spPr>
              <a:xfrm>
                <a:off x="4876669" y="6008914"/>
                <a:ext cx="305147" cy="307777"/>
              </a:xfrm>
              <a:prstGeom prst="rect">
                <a:avLst/>
              </a:prstGeom>
              <a:blipFill>
                <a:blip r:embed="rId6"/>
                <a:stretch>
                  <a:fillRect l="-12000" r="-8000" b="-16000"/>
                </a:stretch>
              </a:blipFill>
            </p:spPr>
            <p:txBody>
              <a:bodyPr/>
              <a:lstStyle/>
              <a:p>
                <a:r>
                  <a:rPr lang="zh-TW" altLang="en-US">
                    <a:noFill/>
                  </a:rPr>
                  <a:t> </a:t>
                </a:r>
              </a:p>
            </p:txBody>
          </p:sp>
        </mc:Fallback>
      </mc:AlternateContent>
      <p:sp>
        <p:nvSpPr>
          <p:cNvPr id="12" name="矩形 11"/>
          <p:cNvSpPr/>
          <p:nvPr/>
        </p:nvSpPr>
        <p:spPr>
          <a:xfrm>
            <a:off x="7258765" y="75957"/>
            <a:ext cx="3345147" cy="369332"/>
          </a:xfrm>
          <a:prstGeom prst="rect">
            <a:avLst/>
          </a:prstGeom>
        </p:spPr>
        <p:txBody>
          <a:bodyPr wrap="none">
            <a:spAutoFit/>
          </a:bodyPr>
          <a:lstStyle/>
          <a:p>
            <a:r>
              <a:rPr lang="zh-TW" altLang="en-US" dirty="0"/>
              <a:t>https://blog.slinuxer.com/tag/pca</a:t>
            </a:r>
          </a:p>
        </p:txBody>
      </p:sp>
      <mc:AlternateContent xmlns:mc="http://schemas.openxmlformats.org/markup-compatibility/2006">
        <mc:Choice xmlns:a14="http://schemas.microsoft.com/office/drawing/2010/main" Requires="a14">
          <p:sp>
            <p:nvSpPr>
              <p:cNvPr id="13" name="文字方塊 12"/>
              <p:cNvSpPr txBox="1"/>
              <p:nvPr/>
            </p:nvSpPr>
            <p:spPr>
              <a:xfrm>
                <a:off x="2491031" y="5701137"/>
                <a:ext cx="3111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2</m:t>
                          </m:r>
                        </m:sub>
                      </m:sSub>
                    </m:oMath>
                  </m:oMathPara>
                </a14:m>
                <a:endParaRPr lang="zh-TW" altLang="en-US" sz="2000" dirty="0"/>
              </a:p>
            </p:txBody>
          </p:sp>
        </mc:Choice>
        <mc:Fallback>
          <p:sp>
            <p:nvSpPr>
              <p:cNvPr id="13" name="文字方塊 12"/>
              <p:cNvSpPr txBox="1">
                <a:spLocks noRot="1" noChangeAspect="1" noMove="1" noResize="1" noEditPoints="1" noAdjustHandles="1" noChangeArrowheads="1" noChangeShapeType="1" noTextEdit="1"/>
              </p:cNvSpPr>
              <p:nvPr/>
            </p:nvSpPr>
            <p:spPr>
              <a:xfrm>
                <a:off x="2491031" y="5701137"/>
                <a:ext cx="311111" cy="307777"/>
              </a:xfrm>
              <a:prstGeom prst="rect">
                <a:avLst/>
              </a:prstGeom>
              <a:blipFill>
                <a:blip r:embed="rId7"/>
                <a:stretch>
                  <a:fillRect l="-11765" r="-7843" b="-1568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9043493" y="6008913"/>
                <a:ext cx="305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1</m:t>
                          </m:r>
                        </m:sub>
                      </m:sSub>
                    </m:oMath>
                  </m:oMathPara>
                </a14:m>
                <a:endParaRPr lang="zh-TW" altLang="en-US" sz="2000" dirty="0"/>
              </a:p>
            </p:txBody>
          </p:sp>
        </mc:Choice>
        <mc:Fallback>
          <p:sp>
            <p:nvSpPr>
              <p:cNvPr id="14" name="文字方塊 13"/>
              <p:cNvSpPr txBox="1">
                <a:spLocks noRot="1" noChangeAspect="1" noMove="1" noResize="1" noEditPoints="1" noAdjustHandles="1" noChangeArrowheads="1" noChangeShapeType="1" noTextEdit="1"/>
              </p:cNvSpPr>
              <p:nvPr/>
            </p:nvSpPr>
            <p:spPr>
              <a:xfrm>
                <a:off x="9043493" y="6008913"/>
                <a:ext cx="305147" cy="307777"/>
              </a:xfrm>
              <a:prstGeom prst="rect">
                <a:avLst/>
              </a:prstGeom>
              <a:blipFill>
                <a:blip r:embed="rId8"/>
                <a:stretch>
                  <a:fillRect l="-12000" r="-8000" b="-16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6657855" y="5855025"/>
                <a:ext cx="3111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2</m:t>
                          </m:r>
                        </m:sub>
                      </m:sSub>
                    </m:oMath>
                  </m:oMathPara>
                </a14:m>
                <a:endParaRPr lang="zh-TW" altLang="en-US" sz="2000" dirty="0"/>
              </a:p>
            </p:txBody>
          </p:sp>
        </mc:Choice>
        <mc:Fallback>
          <p:sp>
            <p:nvSpPr>
              <p:cNvPr id="15" name="文字方塊 14"/>
              <p:cNvSpPr txBox="1">
                <a:spLocks noRot="1" noChangeAspect="1" noMove="1" noResize="1" noEditPoints="1" noAdjustHandles="1" noChangeArrowheads="1" noChangeShapeType="1" noTextEdit="1"/>
              </p:cNvSpPr>
              <p:nvPr/>
            </p:nvSpPr>
            <p:spPr>
              <a:xfrm>
                <a:off x="6657855" y="5855025"/>
                <a:ext cx="311111" cy="307777"/>
              </a:xfrm>
              <a:prstGeom prst="rect">
                <a:avLst/>
              </a:prstGeom>
              <a:blipFill>
                <a:blip r:embed="rId9"/>
                <a:stretch>
                  <a:fillRect l="-9804" r="-9804" b="-1568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2490494" y="3179432"/>
                <a:ext cx="1048877"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0</m:t>
                              </m:r>
                            </m:e>
                          </m:eqAr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2490494" y="3179432"/>
                <a:ext cx="1048877" cy="65729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6448759" y="3231373"/>
                <a:ext cx="1048877"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2</m:t>
                              </m:r>
                            </m:e>
                            <m:e>
                              <m:r>
                                <a:rPr lang="en-US" altLang="zh-TW" sz="2400" i="1">
                                  <a:latin typeface="Cambria Math" panose="02040503050406030204" pitchFamily="18" charset="0"/>
                                </a:rPr>
                                <m:t>3</m:t>
                              </m:r>
                            </m:e>
                          </m:eqAr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448759" y="3231373"/>
                <a:ext cx="1048877" cy="65729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377910" y="3134688"/>
                <a:ext cx="1715341"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2400" i="1">
                              <a:latin typeface="Cambria Math" panose="02040503050406030204" pitchFamily="18" charset="0"/>
                            </a:rPr>
                          </m:ctrlPr>
                        </m:naryPr>
                        <m:sub/>
                        <m:sup/>
                        <m:e>
                          <m:r>
                            <a:rPr lang="en-US" altLang="zh-TW" sz="2400" i="1">
                              <a:latin typeface="Cambria Math" panose="02040503050406030204" pitchFamily="18" charset="0"/>
                            </a:rPr>
                            <m:t>=</m:t>
                          </m:r>
                        </m:e>
                      </m:nary>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2</m:t>
                                </m:r>
                              </m:e>
                              <m:e>
                                <m:r>
                                  <a:rPr lang="en-US" altLang="zh-TW" sz="2400" i="1">
                                    <a:latin typeface="Cambria Math" panose="02040503050406030204" pitchFamily="18" charset="0"/>
                                  </a:rPr>
                                  <m:t>0</m:t>
                                </m:r>
                              </m:e>
                            </m:mr>
                            <m:mr>
                              <m:e>
                                <m:r>
                                  <a:rPr lang="en-US" altLang="zh-TW" sz="2400" i="1">
                                    <a:latin typeface="Cambria Math" panose="02040503050406030204" pitchFamily="18" charset="0"/>
                                  </a:rPr>
                                  <m:t>0</m:t>
                                </m:r>
                              </m:e>
                              <m:e>
                                <m:r>
                                  <a:rPr lang="en-US" altLang="zh-TW" sz="2400" i="1">
                                    <a:latin typeface="Cambria Math" panose="02040503050406030204" pitchFamily="18" charset="0"/>
                                  </a:rPr>
                                  <m:t>2</m:t>
                                </m:r>
                              </m:e>
                            </m:mr>
                          </m:m>
                        </m:e>
                      </m:d>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4377910" y="3134688"/>
                <a:ext cx="1715341" cy="89434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8648659" y="3165188"/>
                <a:ext cx="1715341"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2400" i="1">
                              <a:latin typeface="Cambria Math" panose="02040503050406030204" pitchFamily="18" charset="0"/>
                            </a:rPr>
                          </m:ctrlPr>
                        </m:naryPr>
                        <m:sub/>
                        <m:sup/>
                        <m:e>
                          <m:r>
                            <a:rPr lang="en-US" altLang="zh-TW" sz="2400" i="1">
                              <a:latin typeface="Cambria Math" panose="02040503050406030204" pitchFamily="18" charset="0"/>
                            </a:rPr>
                            <m:t>=</m:t>
                          </m:r>
                        </m:e>
                      </m:nary>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2</m:t>
                                </m:r>
                              </m:e>
                              <m:e>
                                <m:r>
                                  <a:rPr lang="en-US" altLang="zh-TW" sz="2400" i="1">
                                    <a:latin typeface="Cambria Math" panose="02040503050406030204" pitchFamily="18" charset="0"/>
                                  </a:rPr>
                                  <m:t>0</m:t>
                                </m:r>
                              </m:e>
                            </m:mr>
                            <m:mr>
                              <m:e>
                                <m:r>
                                  <a:rPr lang="en-US" altLang="zh-TW" sz="2400" i="1">
                                    <a:latin typeface="Cambria Math" panose="02040503050406030204" pitchFamily="18" charset="0"/>
                                  </a:rPr>
                                  <m:t>0</m:t>
                                </m:r>
                              </m:e>
                              <m:e>
                                <m:r>
                                  <a:rPr lang="en-US" altLang="zh-TW" sz="2400" i="1">
                                    <a:latin typeface="Cambria Math" panose="02040503050406030204" pitchFamily="18" charset="0"/>
                                  </a:rPr>
                                  <m:t>2</m:t>
                                </m:r>
                              </m:e>
                            </m:mr>
                          </m:m>
                        </m:e>
                      </m:d>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8648659" y="3165188"/>
                <a:ext cx="1715341" cy="894347"/>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9945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3" grpId="0"/>
      <p:bldP spid="14" grpId="0"/>
      <p:bldP spid="15" grpId="0"/>
      <p:bldP spid="17" grpId="0"/>
      <p:bldP spid="18"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7523" y="906918"/>
            <a:ext cx="5053443" cy="3505426"/>
          </a:xfrm>
          <a:prstGeom prst="rect">
            <a:avLst/>
          </a:prstGeom>
        </p:spPr>
      </p:pic>
      <p:sp>
        <p:nvSpPr>
          <p:cNvPr id="6" name="橢圓 5"/>
          <p:cNvSpPr/>
          <p:nvPr/>
        </p:nvSpPr>
        <p:spPr>
          <a:xfrm>
            <a:off x="5287736" y="2902859"/>
            <a:ext cx="159657" cy="1596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橢圓 6"/>
          <p:cNvSpPr/>
          <p:nvPr/>
        </p:nvSpPr>
        <p:spPr>
          <a:xfrm>
            <a:off x="7356021" y="1680094"/>
            <a:ext cx="159657" cy="15965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橢圓 7"/>
          <p:cNvSpPr/>
          <p:nvPr/>
        </p:nvSpPr>
        <p:spPr>
          <a:xfrm>
            <a:off x="4750706" y="2365829"/>
            <a:ext cx="1233715" cy="1233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rot="2299702">
            <a:off x="6865118" y="1438737"/>
            <a:ext cx="1141458" cy="64236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文字方塊 9"/>
              <p:cNvSpPr txBox="1"/>
              <p:nvPr/>
            </p:nvSpPr>
            <p:spPr>
              <a:xfrm>
                <a:off x="1902266" y="4286010"/>
                <a:ext cx="7361922" cy="830997"/>
              </a:xfrm>
              <a:prstGeom prst="rect">
                <a:avLst/>
              </a:prstGeom>
              <a:noFill/>
            </p:spPr>
            <p:txBody>
              <a:bodyPr wrap="square" rtlCol="0">
                <a:spAutoFit/>
              </a:bodyPr>
              <a:lstStyle/>
              <a:p>
                <a:r>
                  <a:rPr lang="en-US" altLang="zh-TW" sz="2400" dirty="0"/>
                  <a:t>The Gaussian with any mean </a:t>
                </a:r>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covariance matrix </a:t>
                </a:r>
                <a14:m>
                  <m:oMath xmlns:m="http://schemas.openxmlformats.org/officeDocument/2006/math">
                    <m:r>
                      <a:rPr lang="el-GR" altLang="zh-TW" sz="2400" i="1">
                        <a:latin typeface="Cambria Math" panose="02040503050406030204" pitchFamily="18" charset="0"/>
                        <a:ea typeface="Cambria Math" panose="02040503050406030204" pitchFamily="18" charset="0"/>
                      </a:rPr>
                      <m:t>𝛴</m:t>
                    </m:r>
                  </m:oMath>
                </a14:m>
                <a:r>
                  <a:rPr lang="en-US" altLang="zh-TW" sz="2400" dirty="0"/>
                  <a:t> can generate these points.  </a:t>
                </a:r>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902266" y="4286010"/>
                <a:ext cx="7361922" cy="830997"/>
              </a:xfrm>
              <a:prstGeom prst="rect">
                <a:avLst/>
              </a:prstGeom>
              <a:blipFill>
                <a:blip r:embed="rId3"/>
                <a:stretch>
                  <a:fillRect l="-1242" t="-5882" b="-16176"/>
                </a:stretch>
              </a:blipFill>
            </p:spPr>
            <p:txBody>
              <a:bodyPr/>
              <a:lstStyle/>
              <a:p>
                <a:r>
                  <a:rPr lang="zh-TW" altLang="en-US">
                    <a:noFill/>
                  </a:rPr>
                  <a:t> </a:t>
                </a:r>
              </a:p>
            </p:txBody>
          </p:sp>
        </mc:Fallback>
      </mc:AlternateContent>
      <p:sp>
        <p:nvSpPr>
          <p:cNvPr id="11" name="矩形 10"/>
          <p:cNvSpPr/>
          <p:nvPr/>
        </p:nvSpPr>
        <p:spPr>
          <a:xfrm>
            <a:off x="1770017" y="239003"/>
            <a:ext cx="3315010" cy="523220"/>
          </a:xfrm>
          <a:prstGeom prst="rect">
            <a:avLst/>
          </a:prstGeom>
        </p:spPr>
        <p:txBody>
          <a:bodyPr wrap="none">
            <a:spAutoFit/>
          </a:bodyPr>
          <a:lstStyle/>
          <a:p>
            <a:r>
              <a:rPr lang="en-US" altLang="zh-TW" sz="2800" b="1" i="1" u="sng" dirty="0"/>
              <a:t>Maximum Likelihood</a:t>
            </a:r>
            <a:endParaRPr lang="zh-TW" altLang="en-US" sz="2800" b="1" i="1" u="sng" dirty="0"/>
          </a:p>
        </p:txBody>
      </p:sp>
      <mc:AlternateContent xmlns:mc="http://schemas.openxmlformats.org/markup-compatibility/2006">
        <mc:Choice xmlns:a14="http://schemas.microsoft.com/office/drawing/2010/main" Requires="a14">
          <p:sp>
            <p:nvSpPr>
              <p:cNvPr id="12" name="文字方塊 11"/>
              <p:cNvSpPr txBox="1"/>
              <p:nvPr/>
            </p:nvSpPr>
            <p:spPr>
              <a:xfrm>
                <a:off x="2310776" y="3179431"/>
                <a:ext cx="1218795"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75</m:t>
                              </m:r>
                            </m:e>
                            <m:e>
                              <m:r>
                                <a:rPr lang="en-US" altLang="zh-TW" sz="2400" i="1">
                                  <a:latin typeface="Cambria Math" panose="02040503050406030204" pitchFamily="18" charset="0"/>
                                </a:rPr>
                                <m:t>75</m:t>
                              </m:r>
                            </m:e>
                          </m:eqArr>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2310776" y="3179431"/>
                <a:ext cx="1218795" cy="65729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8765278" y="1420538"/>
                <a:ext cx="1388713"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150</m:t>
                              </m:r>
                            </m:e>
                            <m:e>
                              <m:r>
                                <a:rPr lang="en-US" altLang="zh-TW" sz="2400" i="1">
                                  <a:latin typeface="Cambria Math" panose="02040503050406030204" pitchFamily="18" charset="0"/>
                                </a:rPr>
                                <m:t>140</m:t>
                              </m:r>
                            </m:e>
                          </m:eqArr>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8765278" y="1420538"/>
                <a:ext cx="1388713" cy="65729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856833" y="1251222"/>
                <a:ext cx="1715341"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2400" i="1">
                              <a:latin typeface="Cambria Math" panose="02040503050406030204" pitchFamily="18" charset="0"/>
                            </a:rPr>
                          </m:ctrlPr>
                        </m:naryPr>
                        <m:sub/>
                        <m:sup/>
                        <m:e>
                          <m:r>
                            <a:rPr lang="en-US" altLang="zh-TW" sz="2400" i="1">
                              <a:latin typeface="Cambria Math" panose="02040503050406030204" pitchFamily="18" charset="0"/>
                            </a:rPr>
                            <m:t>=</m:t>
                          </m:r>
                        </m:e>
                      </m:nary>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a:rPr lang="en-US" altLang="zh-TW" sz="2400" i="1">
                                    <a:latin typeface="Cambria Math" panose="02040503050406030204" pitchFamily="18" charset="0"/>
                                  </a:rPr>
                                  <m:t>5</m:t>
                                </m:r>
                              </m:e>
                              <m:e>
                                <m:r>
                                  <a:rPr lang="en-US" altLang="zh-TW" sz="2400" i="1">
                                    <a:latin typeface="Cambria Math" panose="02040503050406030204" pitchFamily="18" charset="0"/>
                                  </a:rPr>
                                  <m:t>0</m:t>
                                </m:r>
                              </m:e>
                            </m:mr>
                            <m:mr>
                              <m:e>
                                <m:r>
                                  <a:rPr lang="en-US" altLang="zh-TW" sz="2400" i="1">
                                    <a:latin typeface="Cambria Math" panose="02040503050406030204" pitchFamily="18" charset="0"/>
                                  </a:rPr>
                                  <m:t>0</m:t>
                                </m:r>
                              </m:e>
                              <m:e>
                                <m:r>
                                  <a:rPr lang="en-US" altLang="zh-TW" sz="2400" i="1">
                                    <a:latin typeface="Cambria Math" panose="02040503050406030204" pitchFamily="18" charset="0"/>
                                  </a:rPr>
                                  <m:t>5</m:t>
                                </m:r>
                              </m:e>
                            </m:mr>
                          </m:m>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1856833" y="1251222"/>
                <a:ext cx="1715341" cy="89434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8510812" y="2732258"/>
                <a:ext cx="2173800"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TW" sz="2400" i="1">
                              <a:latin typeface="Cambria Math" panose="02040503050406030204" pitchFamily="18" charset="0"/>
                            </a:rPr>
                          </m:ctrlPr>
                        </m:naryPr>
                        <m:sub/>
                        <m:sup/>
                        <m:e>
                          <m:r>
                            <a:rPr lang="en-US" altLang="zh-TW" sz="2400" i="1">
                              <a:latin typeface="Cambria Math" panose="02040503050406030204" pitchFamily="18" charset="0"/>
                            </a:rPr>
                            <m:t>=</m:t>
                          </m:r>
                        </m:e>
                      </m:nary>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2</m:t>
                                </m:r>
                              </m:e>
                              <m:e>
                                <m:r>
                                  <a:rPr lang="en-US" altLang="zh-TW" sz="2400" i="1">
                                    <a:latin typeface="Cambria Math" panose="02040503050406030204" pitchFamily="18" charset="0"/>
                                  </a:rPr>
                                  <m:t>−1</m:t>
                                </m:r>
                              </m:e>
                            </m:mr>
                            <m:mr>
                              <m:e>
                                <m:r>
                                  <a:rPr lang="en-US" altLang="zh-TW" sz="2400" i="1">
                                    <a:latin typeface="Cambria Math" panose="02040503050406030204" pitchFamily="18" charset="0"/>
                                  </a:rPr>
                                  <m:t>−1</m:t>
                                </m:r>
                              </m:e>
                              <m:e>
                                <m:r>
                                  <a:rPr lang="en-US" altLang="zh-TW" sz="2400" i="1">
                                    <a:latin typeface="Cambria Math" panose="02040503050406030204" pitchFamily="18" charset="0"/>
                                  </a:rPr>
                                  <m:t>2</m:t>
                                </m:r>
                              </m:e>
                            </m:mr>
                          </m:m>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8510812" y="2732258"/>
                <a:ext cx="2173800" cy="894347"/>
              </a:xfrm>
              <a:prstGeom prst="rect">
                <a:avLst/>
              </a:prstGeom>
              <a:blipFill>
                <a:blip r:embed="rId7"/>
                <a:stretch>
                  <a:fillRect/>
                </a:stretch>
              </a:blipFill>
            </p:spPr>
            <p:txBody>
              <a:bodyPr/>
              <a:lstStyle/>
              <a:p>
                <a:r>
                  <a:rPr lang="zh-TW" altLang="en-US">
                    <a:noFill/>
                  </a:rPr>
                  <a:t> </a:t>
                </a:r>
              </a:p>
            </p:txBody>
          </p:sp>
        </mc:Fallback>
      </mc:AlternateContent>
      <p:cxnSp>
        <p:nvCxnSpPr>
          <p:cNvPr id="17" name="直線單箭頭接點 16"/>
          <p:cNvCxnSpPr>
            <a:stCxn id="6" idx="3"/>
            <a:endCxn id="12" idx="3"/>
          </p:cNvCxnSpPr>
          <p:nvPr/>
        </p:nvCxnSpPr>
        <p:spPr>
          <a:xfrm flipH="1">
            <a:off x="3529570" y="3039135"/>
            <a:ext cx="1781546" cy="468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4" idx="3"/>
          </p:cNvCxnSpPr>
          <p:nvPr/>
        </p:nvCxnSpPr>
        <p:spPr>
          <a:xfrm flipH="1" flipV="1">
            <a:off x="3572173" y="1698396"/>
            <a:ext cx="1411946" cy="8347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7" idx="6"/>
            <a:endCxn id="13" idx="1"/>
          </p:cNvCxnSpPr>
          <p:nvPr/>
        </p:nvCxnSpPr>
        <p:spPr>
          <a:xfrm flipV="1">
            <a:off x="7515677" y="1749186"/>
            <a:ext cx="1249600" cy="10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1"/>
          </p:cNvCxnSpPr>
          <p:nvPr/>
        </p:nvCxnSpPr>
        <p:spPr>
          <a:xfrm>
            <a:off x="7789240" y="2196645"/>
            <a:ext cx="721572" cy="982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4969606" y="160367"/>
                <a:ext cx="580117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zh-TW" altLang="en-US" i="1">
                              <a:latin typeface="Cambria Math" panose="02040503050406030204" pitchFamily="18" charset="0"/>
                            </a:rPr>
                            <m:t>𝜇</m:t>
                          </m:r>
                          <m:r>
                            <a:rPr lang="en-US" altLang="zh-TW" i="1">
                              <a:latin typeface="Cambria Math" panose="02040503050406030204" pitchFamily="18" charset="0"/>
                            </a:rPr>
                            <m:t>,</m:t>
                          </m:r>
                          <m:r>
                            <m:rPr>
                              <m:sty m:val="p"/>
                            </m:rPr>
                            <a:rPr lang="el-GR" altLang="zh-TW">
                              <a:latin typeface="Cambria Math" panose="02040503050406030204" pitchFamily="18" charset="0"/>
                              <a:ea typeface="Cambria Math" panose="02040503050406030204" pitchFamily="18" charset="0"/>
                            </a:rPr>
                            <m:t>Σ</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zh-TW" altLang="en-US" i="1">
                                      <a:latin typeface="Cambria Math" panose="02040503050406030204" pitchFamily="18" charset="0"/>
                                    </a:rPr>
                                    <m:t>𝜋</m:t>
                                  </m:r>
                                </m:e>
                              </m:d>
                            </m:e>
                            <m:sup>
                              <m:r>
                                <a:rPr lang="en-US" altLang="zh-TW" i="1">
                                  <a:latin typeface="Cambria Math" panose="02040503050406030204" pitchFamily="18" charset="0"/>
                                </a:rPr>
                                <m:t>𝐷</m:t>
                              </m:r>
                              <m:r>
                                <a:rPr lang="en-US" altLang="zh-TW" i="1">
                                  <a:latin typeface="Cambria Math" panose="02040503050406030204" pitchFamily="18" charset="0"/>
                                </a:rPr>
                                <m:t>/2</m:t>
                              </m:r>
                            </m:sup>
                          </m:sSup>
                        </m:den>
                      </m:f>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Σ</m:t>
                                  </m:r>
                                </m:e>
                              </m:d>
                            </m:e>
                            <m:sup>
                              <m:r>
                                <a:rPr lang="en-US" altLang="zh-TW" i="1">
                                  <a:latin typeface="Cambria Math" panose="02040503050406030204" pitchFamily="18" charset="0"/>
                                </a:rPr>
                                <m:t>1/2</m:t>
                              </m:r>
                            </m:sup>
                          </m:sSup>
                        </m:den>
                      </m:f>
                      <m:r>
                        <a:rPr lang="en-US" altLang="zh-TW" i="1">
                          <a:latin typeface="Cambria Math" panose="02040503050406030204" pitchFamily="18" charset="0"/>
                        </a:rPr>
                        <m:t>𝑒𝑥𝑝</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𝜇</m:t>
                                  </m:r>
                                </m:e>
                              </m:d>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rPr>
                                <m:t>−1</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𝜇</m:t>
                              </m:r>
                            </m:e>
                          </m:d>
                        </m:e>
                      </m:d>
                    </m:oMath>
                  </m:oMathPara>
                </a14:m>
                <a:endParaRPr lang="zh-TW" altLang="en-US" dirty="0"/>
              </a:p>
            </p:txBody>
          </p:sp>
        </mc:Choice>
        <mc:Fallback>
          <p:sp>
            <p:nvSpPr>
              <p:cNvPr id="29" name="矩形 28"/>
              <p:cNvSpPr>
                <a:spLocks noRot="1" noChangeAspect="1" noMove="1" noResize="1" noEditPoints="1" noAdjustHandles="1" noChangeArrowheads="1" noChangeShapeType="1" noTextEdit="1"/>
              </p:cNvSpPr>
              <p:nvPr/>
            </p:nvSpPr>
            <p:spPr>
              <a:xfrm>
                <a:off x="4969606" y="160367"/>
                <a:ext cx="5801179" cy="71019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3626054" y="6086221"/>
                <a:ext cx="6325771" cy="5665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𝑓</m:t>
                          </m:r>
                        </m:e>
                        <m:sub>
                          <m:r>
                            <a:rPr lang="zh-TW" altLang="en-US" sz="2800" i="1">
                              <a:latin typeface="Cambria Math" panose="02040503050406030204" pitchFamily="18" charset="0"/>
                            </a:rPr>
                            <m:t>𝜇</m:t>
                          </m:r>
                          <m:r>
                            <a:rPr lang="en-US" altLang="zh-TW" sz="2800" i="1">
                              <a:latin typeface="Cambria Math" panose="02040503050406030204" pitchFamily="18" charset="0"/>
                            </a:rPr>
                            <m:t>,</m:t>
                          </m:r>
                          <m:r>
                            <m:rPr>
                              <m:sty m:val="p"/>
                            </m:rPr>
                            <a:rPr lang="el-GR" altLang="zh-TW" sz="2800">
                              <a:latin typeface="Cambria Math" panose="02040503050406030204" pitchFamily="18" charset="0"/>
                              <a:ea typeface="Cambria Math" panose="02040503050406030204" pitchFamily="18" charset="0"/>
                            </a:rPr>
                            <m:t>Σ</m:t>
                          </m:r>
                        </m:sub>
                      </m:sSub>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1</m:t>
                              </m:r>
                            </m:sup>
                          </m:sSup>
                        </m:e>
                      </m:d>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𝑓</m:t>
                          </m:r>
                        </m:e>
                        <m:sub>
                          <m:r>
                            <a:rPr lang="zh-TW" altLang="en-US" sz="2800" i="1">
                              <a:latin typeface="Cambria Math" panose="02040503050406030204" pitchFamily="18" charset="0"/>
                            </a:rPr>
                            <m:t>𝜇</m:t>
                          </m:r>
                          <m:r>
                            <a:rPr lang="en-US" altLang="zh-TW" sz="2800" i="1">
                              <a:latin typeface="Cambria Math" panose="02040503050406030204" pitchFamily="18" charset="0"/>
                            </a:rPr>
                            <m:t>,</m:t>
                          </m:r>
                          <m:r>
                            <m:rPr>
                              <m:sty m:val="p"/>
                            </m:rPr>
                            <a:rPr lang="el-GR" altLang="zh-TW" sz="2800">
                              <a:latin typeface="Cambria Math" panose="02040503050406030204" pitchFamily="18" charset="0"/>
                              <a:ea typeface="Cambria Math" panose="02040503050406030204" pitchFamily="18" charset="0"/>
                            </a:rPr>
                            <m:t>Σ</m:t>
                          </m:r>
                        </m:sub>
                      </m:sSub>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2</m:t>
                              </m:r>
                            </m:sup>
                          </m:sSup>
                        </m:e>
                      </m:d>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𝑓</m:t>
                          </m:r>
                        </m:e>
                        <m:sub>
                          <m:r>
                            <a:rPr lang="zh-TW" altLang="en-US" sz="2800" i="1">
                              <a:latin typeface="Cambria Math" panose="02040503050406030204" pitchFamily="18" charset="0"/>
                            </a:rPr>
                            <m:t>𝜇</m:t>
                          </m:r>
                          <m:r>
                            <a:rPr lang="en-US" altLang="zh-TW" sz="2800" i="1">
                              <a:latin typeface="Cambria Math" panose="02040503050406030204" pitchFamily="18" charset="0"/>
                            </a:rPr>
                            <m:t>,</m:t>
                          </m:r>
                          <m:r>
                            <m:rPr>
                              <m:sty m:val="p"/>
                            </m:rPr>
                            <a:rPr lang="el-GR" altLang="zh-TW" sz="2800">
                              <a:latin typeface="Cambria Math" panose="02040503050406030204" pitchFamily="18" charset="0"/>
                              <a:ea typeface="Cambria Math" panose="02040503050406030204" pitchFamily="18" charset="0"/>
                            </a:rPr>
                            <m:t>Σ</m:t>
                          </m:r>
                        </m:sub>
                      </m:sSub>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3</m:t>
                              </m:r>
                            </m:sup>
                          </m:sSup>
                        </m:e>
                      </m:d>
                      <m:r>
                        <a:rPr lang="en-US" altLang="zh-TW" sz="280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𝑓</m:t>
                          </m:r>
                        </m:e>
                        <m:sub>
                          <m:r>
                            <a:rPr lang="zh-TW" altLang="en-US" sz="2800" i="1">
                              <a:latin typeface="Cambria Math" panose="02040503050406030204" pitchFamily="18" charset="0"/>
                            </a:rPr>
                            <m:t>𝜇</m:t>
                          </m:r>
                          <m:r>
                            <a:rPr lang="en-US" altLang="zh-TW" sz="2800" i="1">
                              <a:latin typeface="Cambria Math" panose="02040503050406030204" pitchFamily="18" charset="0"/>
                            </a:rPr>
                            <m:t>,</m:t>
                          </m:r>
                          <m:r>
                            <m:rPr>
                              <m:sty m:val="p"/>
                            </m:rPr>
                            <a:rPr lang="el-GR" altLang="zh-TW" sz="2800">
                              <a:latin typeface="Cambria Math" panose="02040503050406030204" pitchFamily="18" charset="0"/>
                              <a:ea typeface="Cambria Math" panose="02040503050406030204" pitchFamily="18" charset="0"/>
                            </a:rPr>
                            <m:t>Σ</m:t>
                          </m:r>
                        </m:sub>
                      </m:sSub>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79</m:t>
                              </m:r>
                            </m:sup>
                          </m:sSup>
                        </m:e>
                      </m:d>
                    </m:oMath>
                  </m:oMathPara>
                </a14:m>
                <a:endParaRPr lang="zh-TW"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3626054" y="6086221"/>
                <a:ext cx="6325771" cy="56656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文字方塊 30"/>
              <p:cNvSpPr txBox="1"/>
              <p:nvPr/>
            </p:nvSpPr>
            <p:spPr>
              <a:xfrm>
                <a:off x="1902266" y="5180356"/>
                <a:ext cx="9462420" cy="461665"/>
              </a:xfrm>
              <a:prstGeom prst="rect">
                <a:avLst/>
              </a:prstGeom>
              <a:noFill/>
            </p:spPr>
            <p:txBody>
              <a:bodyPr wrap="square" rtlCol="0">
                <a:spAutoFit/>
              </a:bodyPr>
              <a:lstStyle/>
              <a:p>
                <a:r>
                  <a:rPr lang="en-US" altLang="zh-TW" sz="2400" dirty="0"/>
                  <a:t>Likelihood of a Gaussian with mean </a:t>
                </a:r>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covariance matrix </a:t>
                </a:r>
                <a14:m>
                  <m:oMath xmlns:m="http://schemas.openxmlformats.org/officeDocument/2006/math">
                    <m:r>
                      <a:rPr lang="el-GR" altLang="zh-TW" sz="2400" i="1">
                        <a:latin typeface="Cambria Math" panose="02040503050406030204" pitchFamily="18" charset="0"/>
                        <a:ea typeface="Cambria Math" panose="02040503050406030204" pitchFamily="18" charset="0"/>
                      </a:rPr>
                      <m:t>𝛴</m:t>
                    </m:r>
                  </m:oMath>
                </a14:m>
                <a:r>
                  <a:rPr lang="en-US" altLang="zh-TW" sz="2400" dirty="0"/>
                  <a:t> </a:t>
                </a:r>
                <a:endParaRPr lang="zh-TW" altLang="en-US" sz="2400" dirty="0"/>
              </a:p>
            </p:txBody>
          </p:sp>
        </mc:Choice>
        <mc:Fallback>
          <p:sp>
            <p:nvSpPr>
              <p:cNvPr id="31" name="文字方塊 30"/>
              <p:cNvSpPr txBox="1">
                <a:spLocks noRot="1" noChangeAspect="1" noMove="1" noResize="1" noEditPoints="1" noAdjustHandles="1" noChangeArrowheads="1" noChangeShapeType="1" noTextEdit="1"/>
              </p:cNvSpPr>
              <p:nvPr/>
            </p:nvSpPr>
            <p:spPr>
              <a:xfrm>
                <a:off x="1902266" y="5180356"/>
                <a:ext cx="9462420" cy="461665"/>
              </a:xfrm>
              <a:prstGeom prst="rect">
                <a:avLst/>
              </a:prstGeom>
              <a:blipFill>
                <a:blip r:embed="rId10"/>
                <a:stretch>
                  <a:fillRect l="-966" t="-10526" b="-28947"/>
                </a:stretch>
              </a:blipFill>
            </p:spPr>
            <p:txBody>
              <a:bodyPr/>
              <a:lstStyle/>
              <a:p>
                <a:r>
                  <a:rPr lang="zh-TW" altLang="en-US">
                    <a:noFill/>
                  </a:rPr>
                  <a:t> </a:t>
                </a:r>
              </a:p>
            </p:txBody>
          </p:sp>
        </mc:Fallback>
      </mc:AlternateContent>
      <p:sp>
        <p:nvSpPr>
          <p:cNvPr id="2" name="箭號: 向右 1"/>
          <p:cNvSpPr/>
          <p:nvPr/>
        </p:nvSpPr>
        <p:spPr>
          <a:xfrm>
            <a:off x="5426617" y="4823354"/>
            <a:ext cx="503466" cy="3115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5950411" y="4733183"/>
            <a:ext cx="2756893"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Different Likelihood</a:t>
            </a:r>
            <a:endParaRPr lang="zh-TW" altLang="en-US" sz="2400" dirty="0"/>
          </a:p>
        </p:txBody>
      </p:sp>
      <mc:AlternateContent xmlns:mc="http://schemas.openxmlformats.org/markup-compatibility/2006">
        <mc:Choice xmlns:a14="http://schemas.microsoft.com/office/drawing/2010/main" Requires="a14">
          <p:sp>
            <p:nvSpPr>
              <p:cNvPr id="24" name="文字方塊 23"/>
              <p:cNvSpPr txBox="1"/>
              <p:nvPr/>
            </p:nvSpPr>
            <p:spPr>
              <a:xfrm>
                <a:off x="4416111" y="1156362"/>
                <a:ext cx="2339808" cy="369332"/>
              </a:xfrm>
              <a:prstGeom prst="rect">
                <a:avLst/>
              </a:prstGeom>
              <a:noFill/>
            </p:spPr>
            <p:txBody>
              <a:bodyPr wrap="non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oMath>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4416111" y="1156362"/>
                <a:ext cx="2339808" cy="369332"/>
              </a:xfrm>
              <a:prstGeom prst="rect">
                <a:avLst/>
              </a:prstGeom>
              <a:blipFill>
                <a:blip r:embed="rId11"/>
                <a:stretch>
                  <a:fillRect l="-3125" t="-26667" r="-1563" b="-5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2888846" y="5605858"/>
                <a:ext cx="7779154" cy="461665"/>
              </a:xfrm>
              <a:prstGeom prst="rect">
                <a:avLst/>
              </a:prstGeom>
              <a:noFill/>
            </p:spPr>
            <p:txBody>
              <a:bodyPr wrap="square" rtlCol="0">
                <a:spAutoFit/>
              </a:bodyPr>
              <a:lstStyle/>
              <a:p>
                <a:r>
                  <a:rPr lang="en-US" altLang="zh-TW" sz="2400" dirty="0"/>
                  <a:t>= the probability of the Gaussian samples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oMath>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2888846" y="5605858"/>
                <a:ext cx="7779154" cy="461665"/>
              </a:xfrm>
              <a:prstGeom prst="rect">
                <a:avLst/>
              </a:prstGeom>
              <a:blipFill>
                <a:blip r:embed="rId12"/>
                <a:stretch>
                  <a:fillRect l="-1254"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2408176" y="6129565"/>
                <a:ext cx="13000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𝜇</m:t>
                          </m:r>
                          <m:r>
                            <a:rPr lang="en-US" altLang="zh-TW" sz="2800" i="1">
                              <a:latin typeface="Cambria Math" panose="02040503050406030204" pitchFamily="18" charset="0"/>
                            </a:rPr>
                            <m:t>,</m:t>
                          </m:r>
                          <m:r>
                            <m:rPr>
                              <m:sty m:val="p"/>
                            </m:rPr>
                            <a:rPr lang="el-GR" altLang="zh-TW" sz="2800">
                              <a:latin typeface="Cambria Math" panose="02040503050406030204" pitchFamily="18" charset="0"/>
                              <a:ea typeface="Cambria Math" panose="02040503050406030204" pitchFamily="18" charset="0"/>
                            </a:rPr>
                            <m:t>Σ</m:t>
                          </m:r>
                        </m:e>
                      </m:d>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2408176" y="6129565"/>
                <a:ext cx="1300099" cy="523220"/>
              </a:xfrm>
              <a:prstGeom prst="rect">
                <a:avLst/>
              </a:prstGeom>
              <a:blipFill>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894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2" grpId="0"/>
      <p:bldP spid="13" grpId="0"/>
      <p:bldP spid="14" grpId="0"/>
      <p:bldP spid="15" grpId="0"/>
      <p:bldP spid="30" grpId="0"/>
      <p:bldP spid="31" grpId="0"/>
      <p:bldP spid="2" grpId="0" animBg="1"/>
      <p:bldP spid="3" grpId="0" animBg="1"/>
      <p:bldP spid="26"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Maximum Likelihood</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4069763" y="3786029"/>
                <a:ext cx="538609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r>
                            <a:rPr lang="zh-TW" altLang="en-US" i="1">
                              <a:latin typeface="Cambria Math" panose="02040503050406030204" pitchFamily="18" charset="0"/>
                            </a:rPr>
                            <m:t>𝜇</m:t>
                          </m:r>
                          <m:r>
                            <a:rPr lang="en-US" altLang="zh-TW" i="1">
                              <a:latin typeface="Cambria Math" panose="02040503050406030204" pitchFamily="18" charset="0"/>
                            </a:rPr>
                            <m:t>,</m:t>
                          </m:r>
                          <m:r>
                            <m:rPr>
                              <m:sty m:val="p"/>
                            </m:rPr>
                            <a:rPr lang="el-GR" altLang="zh-TW">
                              <a:latin typeface="Cambria Math" panose="02040503050406030204" pitchFamily="18" charset="0"/>
                              <a:ea typeface="Cambria Math" panose="02040503050406030204" pitchFamily="18" charset="0"/>
                            </a:rPr>
                            <m:t>Σ</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zh-TW" altLang="en-US" i="1">
                                      <a:latin typeface="Cambria Math" panose="02040503050406030204" pitchFamily="18" charset="0"/>
                                    </a:rPr>
                                    <m:t>𝜋</m:t>
                                  </m:r>
                                </m:e>
                              </m:d>
                            </m:e>
                            <m:sup>
                              <m:r>
                                <a:rPr lang="en-US" altLang="zh-TW" i="1">
                                  <a:latin typeface="Cambria Math" panose="02040503050406030204" pitchFamily="18" charset="0"/>
                                </a:rPr>
                                <m:t>𝐷</m:t>
                              </m:r>
                              <m:r>
                                <a:rPr lang="en-US" altLang="zh-TW" i="1">
                                  <a:latin typeface="Cambria Math" panose="02040503050406030204" pitchFamily="18" charset="0"/>
                                </a:rPr>
                                <m:t>/2</m:t>
                              </m:r>
                            </m:sup>
                          </m:sSup>
                        </m:den>
                      </m:f>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r>
                                    <m:rPr>
                                      <m:sty m:val="p"/>
                                    </m:rPr>
                                    <a:rPr lang="el-GR" altLang="zh-TW" i="1">
                                      <a:latin typeface="Cambria Math" panose="02040503050406030204" pitchFamily="18" charset="0"/>
                                      <a:ea typeface="Cambria Math" panose="02040503050406030204" pitchFamily="18" charset="0"/>
                                    </a:rPr>
                                    <m:t>Σ</m:t>
                                  </m:r>
                                </m:e>
                              </m:d>
                            </m:e>
                            <m:sup>
                              <m:r>
                                <a:rPr lang="en-US" altLang="zh-TW" i="1">
                                  <a:latin typeface="Cambria Math" panose="02040503050406030204" pitchFamily="18" charset="0"/>
                                </a:rPr>
                                <m:t>1/2</m:t>
                              </m:r>
                            </m:sup>
                          </m:sSup>
                        </m:den>
                      </m:f>
                      <m:r>
                        <a:rPr lang="en-US" altLang="zh-TW" i="1">
                          <a:latin typeface="Cambria Math" panose="02040503050406030204" pitchFamily="18" charset="0"/>
                        </a:rPr>
                        <m:t>𝑒𝑥𝑝</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𝜇</m:t>
                                  </m:r>
                                </m:e>
                              </m:d>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rPr>
                                <m:t>−1</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𝜇</m:t>
                              </m:r>
                            </m:e>
                          </m:d>
                        </m:e>
                      </m:d>
                    </m:oMath>
                  </m:oMathPara>
                </a14:m>
                <a:endParaRPr lang="zh-TW" altLang="en-US" dirty="0"/>
              </a:p>
            </p:txBody>
          </p:sp>
        </mc:Choice>
        <mc:Fallback>
          <p:sp>
            <p:nvSpPr>
              <p:cNvPr id="4" name="文字方塊 3"/>
              <p:cNvSpPr txBox="1">
                <a:spLocks noRot="1" noChangeAspect="1" noMove="1" noResize="1" noEditPoints="1" noAdjustHandles="1" noChangeArrowheads="1" noChangeShapeType="1" noTextEdit="1"/>
              </p:cNvSpPr>
              <p:nvPr/>
            </p:nvSpPr>
            <p:spPr>
              <a:xfrm>
                <a:off x="4069763" y="3786029"/>
                <a:ext cx="5386090" cy="617861"/>
              </a:xfrm>
              <a:prstGeom prst="rect">
                <a:avLst/>
              </a:prstGeom>
              <a:blipFill>
                <a:blip r:embed="rId2"/>
                <a:stretch>
                  <a:fillRect b="-9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2152651" y="2222591"/>
                <a:ext cx="8283121" cy="851067"/>
              </a:xfrm>
              <a:prstGeom prst="rect">
                <a:avLst/>
              </a:prstGeom>
              <a:noFill/>
            </p:spPr>
            <p:txBody>
              <a:bodyPr wrap="square" rtlCol="0">
                <a:spAutoFit/>
              </a:bodyPr>
              <a:lstStyle/>
              <a:p>
                <a:r>
                  <a:rPr lang="en-US" altLang="zh-TW" sz="2400" dirty="0"/>
                  <a:t>We assume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oMath>
                </a14:m>
                <a:r>
                  <a:rPr lang="zh-TW" altLang="en-US" sz="2400" dirty="0"/>
                  <a:t> </a:t>
                </a:r>
                <a:r>
                  <a:rPr lang="en-US" altLang="zh-TW" sz="2400" dirty="0"/>
                  <a:t>generate from the Gaussian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m:rPr>
                            <m:sty m:val="p"/>
                          </m:rPr>
                          <a:rPr lang="el-GR" altLang="zh-TW" sz="2400">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m:t>
                        </m:r>
                      </m:sup>
                    </m:sSup>
                  </m:oMath>
                </a14:m>
                <a:r>
                  <a:rPr lang="en-US" altLang="zh-TW" sz="2400" dirty="0"/>
                  <a:t>) with the </a:t>
                </a:r>
                <a:r>
                  <a:rPr lang="en-US" altLang="zh-TW" sz="2400" b="1" i="1" dirty="0"/>
                  <a:t>maximum likelihood</a:t>
                </a:r>
                <a:r>
                  <a:rPr lang="en-US" altLang="zh-TW" sz="2400" dirty="0"/>
                  <a:t>  </a:t>
                </a:r>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152651" y="2222591"/>
                <a:ext cx="8283121" cy="851067"/>
              </a:xfrm>
              <a:prstGeom prst="rect">
                <a:avLst/>
              </a:prstGeom>
              <a:blipFill>
                <a:blip r:embed="rId3"/>
                <a:stretch>
                  <a:fillRect l="-1104" t="-5755" b="-1366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3699065" y="3182458"/>
                <a:ext cx="5449504" cy="498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r>
                        <a:rPr lang="en-US" altLang="zh-TW" sz="240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3699065" y="3182458"/>
                <a:ext cx="5449504" cy="498855"/>
              </a:xfrm>
              <a:prstGeom prst="rect">
                <a:avLst/>
              </a:prstGeom>
              <a:blipFill>
                <a:blip r:embed="rId4"/>
                <a:stretch>
                  <a:fillRect b="-1097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652676" y="3182458"/>
                <a:ext cx="11375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2652676" y="3182458"/>
                <a:ext cx="1137556" cy="461665"/>
              </a:xfrm>
              <a:prstGeom prst="rect">
                <a:avLst/>
              </a:prstGeom>
              <a:blipFill>
                <a:blip r:embed="rId5"/>
                <a:stretch>
                  <a:fillRect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2652676" y="4501745"/>
                <a:ext cx="3418756"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m:rPr>
                              <m:sty m:val="p"/>
                            </m:rPr>
                            <a:rPr lang="el-GR" altLang="zh-TW" sz="2400">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𝜇</m:t>
                              </m:r>
                              <m:r>
                                <a:rPr lang="en-US" altLang="zh-TW" sz="2400" i="1">
                                  <a:latin typeface="Cambria Math" panose="02040503050406030204" pitchFamily="18" charset="0"/>
                                </a:rPr>
                                <m:t>,</m:t>
                              </m:r>
                              <m:r>
                                <m:rPr>
                                  <m:sty m:val="p"/>
                                </m:rPr>
                                <a:rPr lang="el-GR" altLang="zh-TW" sz="2400">
                                  <a:latin typeface="Cambria Math" panose="02040503050406030204" pitchFamily="18" charset="0"/>
                                  <a:ea typeface="Cambria Math" panose="02040503050406030204" pitchFamily="18" charset="0"/>
                                </a:rPr>
                                <m:t>Σ</m:t>
                              </m:r>
                            </m:e>
                          </m:d>
                        </m:e>
                      </m:func>
                    </m:oMath>
                  </m:oMathPara>
                </a14:m>
                <a:endParaRPr lang="zh-TW" altLang="en-US" sz="2400" dirty="0"/>
              </a:p>
            </p:txBody>
          </p:sp>
        </mc:Choice>
        <mc:Fallback>
          <p:sp>
            <p:nvSpPr>
              <p:cNvPr id="14" name="矩形 13"/>
              <p:cNvSpPr>
                <a:spLocks noRot="1" noChangeAspect="1" noMove="1" noResize="1" noEditPoints="1" noAdjustHandles="1" noChangeArrowheads="1" noChangeShapeType="1" noTextEdit="1"/>
              </p:cNvSpPr>
              <p:nvPr/>
            </p:nvSpPr>
            <p:spPr>
              <a:xfrm>
                <a:off x="2652676" y="4501745"/>
                <a:ext cx="3418756" cy="617348"/>
              </a:xfrm>
              <a:prstGeom prst="rect">
                <a:avLst/>
              </a:prstGeom>
              <a:blipFill>
                <a:blip r:embed="rId6"/>
                <a:stretch>
                  <a:fillRect b="-392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2472797" y="5135693"/>
                <a:ext cx="2634871" cy="116980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79</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79</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nary>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472797" y="5135693"/>
                <a:ext cx="2634871" cy="116980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5831493" y="5155282"/>
                <a:ext cx="4604279" cy="11306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79</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79</m:t>
                          </m:r>
                        </m:sup>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m:t>
                                  </m:r>
                                </m:sup>
                              </m:sSup>
                            </m:e>
                          </m:d>
                        </m:e>
                      </m:nary>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m:t>
                                  </m:r>
                                </m:sup>
                              </m:sSup>
                            </m:e>
                          </m:d>
                        </m:e>
                        <m:sup>
                          <m:r>
                            <a:rPr lang="en-US" altLang="zh-TW" sz="2400" i="1">
                              <a:latin typeface="Cambria Math" panose="02040503050406030204" pitchFamily="18" charset="0"/>
                            </a:rPr>
                            <m:t>𝑇</m:t>
                          </m:r>
                        </m:sup>
                      </m:sSup>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5831493" y="5155282"/>
                <a:ext cx="4604279" cy="1130631"/>
              </a:xfrm>
              <a:prstGeom prst="rect">
                <a:avLst/>
              </a:prstGeom>
              <a:blipFill>
                <a:blip r:embed="rId8"/>
                <a:stretch>
                  <a:fillRect/>
                </a:stretch>
              </a:blipFill>
            </p:spPr>
            <p:txBody>
              <a:bodyPr/>
              <a:lstStyle/>
              <a:p>
                <a:r>
                  <a:rPr lang="zh-TW" altLang="en-US">
                    <a:noFill/>
                  </a:rPr>
                  <a:t> </a:t>
                </a:r>
              </a:p>
            </p:txBody>
          </p:sp>
        </mc:Fallback>
      </mc:AlternateContent>
      <p:sp>
        <p:nvSpPr>
          <p:cNvPr id="17" name="文字方塊 16"/>
          <p:cNvSpPr txBox="1"/>
          <p:nvPr/>
        </p:nvSpPr>
        <p:spPr>
          <a:xfrm>
            <a:off x="4362055" y="5976717"/>
            <a:ext cx="123811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average</a:t>
            </a:r>
            <a:endParaRPr lang="zh-TW" altLang="en-US" sz="2400" dirty="0"/>
          </a:p>
        </p:txBody>
      </p:sp>
    </p:spTree>
    <p:extLst>
      <p:ext uri="{BB962C8B-B14F-4D97-AF65-F5344CB8AC3E}">
        <p14:creationId xmlns:p14="http://schemas.microsoft.com/office/powerpoint/2010/main" val="51717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p:bldP spid="13" grpId="0"/>
      <p:bldP spid="14" grpId="0"/>
      <p:bldP spid="15" grpId="0"/>
      <p:bldP spid="16"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p:txBody>
          <a:bodyPr/>
          <a:lstStyle/>
          <a:p>
            <a:r>
              <a:rPr lang="en-US" altLang="zh-TW" dirty="0"/>
              <a:t>Estimating the Combat Power (CP) of a </a:t>
            </a:r>
            <a:r>
              <a:rPr lang="en-US" altLang="zh-TW" dirty="0" err="1"/>
              <a:t>pokemon</a:t>
            </a:r>
            <a:r>
              <a:rPr lang="en-US" altLang="zh-TW" dirty="0"/>
              <a:t> after evolution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2351126" y="4372125"/>
                <a:ext cx="5117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r>
                            <a:rPr lang="zh-TW" altLang="en-US" sz="2800" i="1">
                              <a:latin typeface="Cambria Math" panose="02040503050406030204" pitchFamily="18" charset="0"/>
                            </a:rPr>
                            <m:t>             </m:t>
                          </m:r>
                          <m:r>
                            <a:rPr lang="en-US" altLang="zh-TW" sz="2800" i="1">
                              <a:latin typeface="Cambria Math" panose="02040503050406030204" pitchFamily="18" charset="0"/>
                            </a:rPr>
                            <m:t>         </m:t>
                          </m:r>
                          <m:r>
                            <a:rPr lang="zh-TW" altLang="en-US" sz="2800" i="1">
                              <a:latin typeface="Cambria Math" panose="02040503050406030204" pitchFamily="18" charset="0"/>
                            </a:rPr>
                            <m:t> </m:t>
                          </m:r>
                          <m:r>
                            <a:rPr lang="en-US" altLang="zh-TW" sz="2800" i="1">
                              <a:latin typeface="Cambria Math" panose="02040503050406030204" pitchFamily="18" charset="0"/>
                            </a:rPr>
                            <m:t>   </m:t>
                          </m:r>
                        </m:e>
                      </m:d>
                      <m:r>
                        <a:rPr lang="en-US" altLang="zh-TW" sz="2800" i="1">
                          <a:latin typeface="Cambria Math" panose="02040503050406030204" pitchFamily="18" charset="0"/>
                        </a:rPr>
                        <m:t>=</m:t>
                      </m:r>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351126" y="4372125"/>
                <a:ext cx="5117940" cy="430887"/>
              </a:xfrm>
              <a:prstGeom prst="rect">
                <a:avLst/>
              </a:prstGeom>
              <a:blipFill>
                <a:blip r:embed="rId2"/>
                <a:stretch>
                  <a:fillRect/>
                </a:stretch>
              </a:blipFill>
            </p:spPr>
            <p:txBody>
              <a:bodyPr/>
              <a:lstStyle/>
              <a:p>
                <a:r>
                  <a:rPr lang="zh-TW" altLang="en-US">
                    <a:noFill/>
                  </a:rPr>
                  <a:t> </a:t>
                </a:r>
              </a:p>
            </p:txBody>
          </p:sp>
        </mc:Fallback>
      </mc:AlternateContent>
      <p:sp>
        <p:nvSpPr>
          <p:cNvPr id="5" name="文字方塊 4"/>
          <p:cNvSpPr txBox="1"/>
          <p:nvPr/>
        </p:nvSpPr>
        <p:spPr>
          <a:xfrm>
            <a:off x="7667542" y="4110514"/>
            <a:ext cx="1769806"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800" dirty="0"/>
              <a:t>CP after evolution</a:t>
            </a:r>
            <a:endParaRPr lang="zh-TW" altLang="en-US" sz="2800" dirty="0"/>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4310" y="2783503"/>
            <a:ext cx="3248864" cy="3567678"/>
          </a:xfrm>
          <a:prstGeom prst="rect">
            <a:avLst/>
          </a:prstGeom>
        </p:spPr>
      </p:pic>
      <mc:AlternateContent xmlns:mc="http://schemas.openxmlformats.org/markup-compatibility/2006">
        <mc:Choice xmlns:a14="http://schemas.microsoft.com/office/drawing/2010/main" Requires="a14">
          <p:sp>
            <p:nvSpPr>
              <p:cNvPr id="6" name="文字方塊 5"/>
              <p:cNvSpPr txBox="1"/>
              <p:nvPr/>
            </p:nvSpPr>
            <p:spPr>
              <a:xfrm>
                <a:off x="6586968" y="4965477"/>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6586968" y="4965477"/>
                <a:ext cx="283411"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9491682" y="4657427"/>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p:sp>
            <p:nvSpPr>
              <p:cNvPr id="9" name="文字方塊 8"/>
              <p:cNvSpPr txBox="1">
                <a:spLocks noRot="1" noChangeAspect="1" noMove="1" noResize="1" noEditPoints="1" noAdjustHandles="1" noChangeArrowheads="1" noChangeShapeType="1" noTextEdit="1"/>
              </p:cNvSpPr>
              <p:nvPr/>
            </p:nvSpPr>
            <p:spPr>
              <a:xfrm>
                <a:off x="9491682" y="4657427"/>
                <a:ext cx="288284"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5128532" y="2795142"/>
                <a:ext cx="585225"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𝑐𝑝</m:t>
                          </m:r>
                        </m:sub>
                      </m:sSub>
                    </m:oMath>
                  </m:oMathPara>
                </a14:m>
                <a:endParaRPr lang="zh-TW" altLang="en-US" sz="2800" dirty="0"/>
              </a:p>
            </p:txBody>
          </p:sp>
        </mc:Choice>
        <mc:Fallback>
          <p:sp>
            <p:nvSpPr>
              <p:cNvPr id="10" name="文字方塊 9"/>
              <p:cNvSpPr txBox="1">
                <a:spLocks noRot="1" noChangeAspect="1" noMove="1" noResize="1" noEditPoints="1" noAdjustHandles="1" noChangeArrowheads="1" noChangeShapeType="1" noTextEdit="1"/>
              </p:cNvSpPr>
              <p:nvPr/>
            </p:nvSpPr>
            <p:spPr>
              <a:xfrm>
                <a:off x="5128532" y="2795142"/>
                <a:ext cx="585225" cy="46410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5296974" y="5394421"/>
                <a:ext cx="615681"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h𝑝</m:t>
                          </m:r>
                        </m:sub>
                      </m:sSub>
                    </m:oMath>
                  </m:oMathPara>
                </a14:m>
                <a:endParaRPr lang="zh-TW" altLang="en-US" sz="2800" dirty="0"/>
              </a:p>
            </p:txBody>
          </p:sp>
        </mc:Choice>
        <mc:Fallback>
          <p:sp>
            <p:nvSpPr>
              <p:cNvPr id="11" name="文字方塊 10"/>
              <p:cNvSpPr txBox="1">
                <a:spLocks noRot="1" noChangeAspect="1" noMove="1" noResize="1" noEditPoints="1" noAdjustHandles="1" noChangeArrowheads="1" noChangeShapeType="1" noTextEdit="1"/>
              </p:cNvSpPr>
              <p:nvPr/>
            </p:nvSpPr>
            <p:spPr>
              <a:xfrm>
                <a:off x="5296974" y="5394421"/>
                <a:ext cx="615681" cy="46410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4888742" y="6176189"/>
                <a:ext cx="505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𝑤</m:t>
                          </m:r>
                        </m:sub>
                      </m:sSub>
                    </m:oMath>
                  </m:oMathPara>
                </a14:m>
                <a:endParaRPr lang="zh-TW" altLang="en-US" sz="2800" dirty="0"/>
              </a:p>
            </p:txBody>
          </p:sp>
        </mc:Choice>
        <mc:Fallback>
          <p:sp>
            <p:nvSpPr>
              <p:cNvPr id="12" name="文字方塊 11"/>
              <p:cNvSpPr txBox="1">
                <a:spLocks noRot="1" noChangeAspect="1" noMove="1" noResize="1" noEditPoints="1" noAdjustHandles="1" noChangeArrowheads="1" noChangeShapeType="1" noTextEdit="1"/>
              </p:cNvSpPr>
              <p:nvPr/>
            </p:nvSpPr>
            <p:spPr>
              <a:xfrm>
                <a:off x="4888742" y="6176189"/>
                <a:ext cx="505330"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5747162" y="6199957"/>
                <a:ext cx="4540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h</m:t>
                          </m:r>
                        </m:sub>
                      </m:sSub>
                    </m:oMath>
                  </m:oMathPara>
                </a14:m>
                <a:endParaRPr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5747162" y="6199957"/>
                <a:ext cx="454034" cy="430887"/>
              </a:xfrm>
              <a:prstGeom prst="rect">
                <a:avLst/>
              </a:prstGeom>
              <a:blipFill>
                <a:blip r:embed="rId9"/>
                <a:stretch>
                  <a:fillRect/>
                </a:stretch>
              </a:blipFill>
            </p:spPr>
            <p:txBody>
              <a:bodyPr/>
              <a:lstStyle/>
              <a:p>
                <a:r>
                  <a:rPr lang="zh-TW" altLang="en-US">
                    <a:noFill/>
                  </a:rPr>
                  <a:t> </a:t>
                </a:r>
              </a:p>
            </p:txBody>
          </p:sp>
        </mc:Fallback>
      </mc:AlternateContent>
      <p:sp>
        <p:nvSpPr>
          <p:cNvPr id="7" name="矩形 6"/>
          <p:cNvSpPr/>
          <p:nvPr/>
        </p:nvSpPr>
        <p:spPr>
          <a:xfrm>
            <a:off x="4362519" y="2783731"/>
            <a:ext cx="787314" cy="3892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541840" y="5487385"/>
            <a:ext cx="727705" cy="27350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4785981" y="5904262"/>
            <a:ext cx="727705" cy="3598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625448" y="5920143"/>
            <a:ext cx="727705" cy="3598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7" name="文字方塊 16"/>
              <p:cNvSpPr txBox="1"/>
              <p:nvPr/>
            </p:nvSpPr>
            <p:spPr>
              <a:xfrm>
                <a:off x="3722922" y="4940541"/>
                <a:ext cx="4158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𝑠</m:t>
                          </m:r>
                        </m:sub>
                      </m:sSub>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3722922" y="4940541"/>
                <a:ext cx="415883" cy="430887"/>
              </a:xfrm>
              <a:prstGeom prst="rect">
                <a:avLst/>
              </a:prstGeom>
              <a:blipFill>
                <a:blip r:embed="rId10"/>
                <a:stretch>
                  <a:fillRect/>
                </a:stretch>
              </a:blipFill>
            </p:spPr>
            <p:txBody>
              <a:bodyPr/>
              <a:lstStyle/>
              <a:p>
                <a:r>
                  <a:rPr lang="zh-TW" altLang="en-US">
                    <a:noFill/>
                  </a:rPr>
                  <a:t> </a:t>
                </a:r>
              </a:p>
            </p:txBody>
          </p:sp>
        </mc:Fallback>
      </mc:AlternateContent>
      <p:sp>
        <p:nvSpPr>
          <p:cNvPr id="18" name="矩形 17"/>
          <p:cNvSpPr/>
          <p:nvPr/>
        </p:nvSpPr>
        <p:spPr>
          <a:xfrm>
            <a:off x="4238043" y="5070507"/>
            <a:ext cx="1275643" cy="30092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6379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9" grpId="0"/>
      <p:bldP spid="10" grpId="0"/>
      <p:bldP spid="11" grpId="0"/>
      <p:bldP spid="12" grpId="0"/>
      <p:bldP spid="13" grpId="0"/>
      <p:bldP spid="7" grpId="0" animBg="1"/>
      <p:bldP spid="14" grpId="0" animBg="1"/>
      <p:bldP spid="15" grpId="0" animBg="1"/>
      <p:bldP spid="16" grpId="0" animBg="1"/>
      <p:bldP spid="17"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Prior</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矩形 3"/>
          <p:cNvSpPr/>
          <p:nvPr/>
        </p:nvSpPr>
        <p:spPr>
          <a:xfrm>
            <a:off x="3438031" y="1690690"/>
            <a:ext cx="2197768" cy="19022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5" name="矩形 4"/>
          <p:cNvSpPr/>
          <p:nvPr/>
        </p:nvSpPr>
        <p:spPr>
          <a:xfrm>
            <a:off x="7579894" y="1603642"/>
            <a:ext cx="2197768" cy="19022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 name="文字方塊 5"/>
          <p:cNvSpPr txBox="1"/>
          <p:nvPr/>
        </p:nvSpPr>
        <p:spPr>
          <a:xfrm>
            <a:off x="2250911" y="2006793"/>
            <a:ext cx="1187120" cy="461665"/>
          </a:xfrm>
          <a:prstGeom prst="rect">
            <a:avLst/>
          </a:prstGeom>
          <a:noFill/>
        </p:spPr>
        <p:txBody>
          <a:bodyPr wrap="square" rtlCol="0">
            <a:spAutoFit/>
          </a:bodyPr>
          <a:lstStyle/>
          <a:p>
            <a:pPr algn="ctr"/>
            <a:r>
              <a:rPr lang="en-US" altLang="zh-TW" sz="2400" dirty="0"/>
              <a:t>Class 1</a:t>
            </a:r>
            <a:endParaRPr lang="zh-TW" altLang="en-US" sz="2400" dirty="0"/>
          </a:p>
        </p:txBody>
      </p:sp>
      <p:sp>
        <p:nvSpPr>
          <p:cNvPr id="7" name="文字方塊 6"/>
          <p:cNvSpPr txBox="1"/>
          <p:nvPr/>
        </p:nvSpPr>
        <p:spPr>
          <a:xfrm>
            <a:off x="6437884" y="2093077"/>
            <a:ext cx="1142011" cy="461665"/>
          </a:xfrm>
          <a:prstGeom prst="rect">
            <a:avLst/>
          </a:prstGeom>
          <a:noFill/>
        </p:spPr>
        <p:txBody>
          <a:bodyPr wrap="square" rtlCol="0">
            <a:spAutoFit/>
          </a:bodyPr>
          <a:lstStyle/>
          <a:p>
            <a:pPr algn="ctr"/>
            <a:r>
              <a:rPr lang="en-US" altLang="zh-TW" sz="2400" dirty="0"/>
              <a:t>Class 2</a:t>
            </a:r>
            <a:endParaRPr lang="zh-TW" altLang="en-US" sz="2400" dirty="0"/>
          </a:p>
        </p:txBody>
      </p:sp>
      <p:sp>
        <p:nvSpPr>
          <p:cNvPr id="8" name="橢圓 7"/>
          <p:cNvSpPr/>
          <p:nvPr/>
        </p:nvSpPr>
        <p:spPr>
          <a:xfrm>
            <a:off x="3678661" y="1944818"/>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橢圓 8"/>
          <p:cNvSpPr/>
          <p:nvPr/>
        </p:nvSpPr>
        <p:spPr>
          <a:xfrm>
            <a:off x="4304302" y="2173457"/>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 name="橢圓 9"/>
          <p:cNvSpPr/>
          <p:nvPr/>
        </p:nvSpPr>
        <p:spPr>
          <a:xfrm>
            <a:off x="3919290" y="2923916"/>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1" name="橢圓 10"/>
          <p:cNvSpPr/>
          <p:nvPr/>
        </p:nvSpPr>
        <p:spPr>
          <a:xfrm>
            <a:off x="5122443" y="2378280"/>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2" name="橢圓 11"/>
          <p:cNvSpPr/>
          <p:nvPr/>
        </p:nvSpPr>
        <p:spPr>
          <a:xfrm>
            <a:off x="9200129" y="2984524"/>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橢圓 12"/>
          <p:cNvSpPr/>
          <p:nvPr/>
        </p:nvSpPr>
        <p:spPr>
          <a:xfrm>
            <a:off x="7996987" y="2808061"/>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橢圓 13"/>
          <p:cNvSpPr/>
          <p:nvPr/>
        </p:nvSpPr>
        <p:spPr>
          <a:xfrm>
            <a:off x="9200130" y="1916613"/>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橢圓 14"/>
          <p:cNvSpPr/>
          <p:nvPr/>
        </p:nvSpPr>
        <p:spPr>
          <a:xfrm>
            <a:off x="7884689" y="2132623"/>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6" name="橢圓 15"/>
          <p:cNvSpPr/>
          <p:nvPr/>
        </p:nvSpPr>
        <p:spPr>
          <a:xfrm>
            <a:off x="8678779" y="2309086"/>
            <a:ext cx="352927" cy="35292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7" name="橢圓 16"/>
          <p:cNvSpPr/>
          <p:nvPr/>
        </p:nvSpPr>
        <p:spPr>
          <a:xfrm>
            <a:off x="4777545" y="2976658"/>
            <a:ext cx="352927" cy="35292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矩形 17"/>
          <p:cNvSpPr/>
          <p:nvPr/>
        </p:nvSpPr>
        <p:spPr>
          <a:xfrm>
            <a:off x="2358278" y="2792820"/>
            <a:ext cx="797013" cy="461665"/>
          </a:xfrm>
          <a:prstGeom prst="rect">
            <a:avLst/>
          </a:prstGeom>
        </p:spPr>
        <p:txBody>
          <a:bodyPr wrap="none">
            <a:spAutoFit/>
          </a:bodyPr>
          <a:lstStyle/>
          <a:p>
            <a:r>
              <a:rPr lang="en-US" altLang="zh-TW" sz="2400" dirty="0"/>
              <a:t>P(C</a:t>
            </a:r>
            <a:r>
              <a:rPr lang="en-US" altLang="zh-TW" sz="2400" baseline="-25000" dirty="0"/>
              <a:t>1</a:t>
            </a:r>
            <a:r>
              <a:rPr lang="en-US" altLang="zh-TW" sz="2400" dirty="0"/>
              <a:t>)</a:t>
            </a:r>
            <a:endParaRPr lang="zh-TW" altLang="en-US" sz="2400" dirty="0"/>
          </a:p>
        </p:txBody>
      </p:sp>
      <p:sp>
        <p:nvSpPr>
          <p:cNvPr id="19" name="矩形 18"/>
          <p:cNvSpPr/>
          <p:nvPr/>
        </p:nvSpPr>
        <p:spPr>
          <a:xfrm>
            <a:off x="6592922" y="2825839"/>
            <a:ext cx="797013" cy="461665"/>
          </a:xfrm>
          <a:prstGeom prst="rect">
            <a:avLst/>
          </a:prstGeom>
        </p:spPr>
        <p:txBody>
          <a:bodyPr wrap="none">
            <a:spAutoFit/>
          </a:bodyPr>
          <a:lstStyle/>
          <a:p>
            <a:r>
              <a:rPr lang="en-US" altLang="zh-TW" sz="2400" dirty="0"/>
              <a:t>P(C</a:t>
            </a:r>
            <a:r>
              <a:rPr lang="en-US" altLang="zh-TW" sz="2400" baseline="-25000" dirty="0"/>
              <a:t>2</a:t>
            </a:r>
            <a:r>
              <a:rPr lang="en-US" altLang="zh-TW" sz="2400" dirty="0"/>
              <a:t>)</a:t>
            </a:r>
            <a:endParaRPr lang="zh-TW" altLang="en-US" sz="2400" dirty="0"/>
          </a:p>
        </p:txBody>
      </p:sp>
      <p:sp>
        <p:nvSpPr>
          <p:cNvPr id="22" name="矩形 21"/>
          <p:cNvSpPr/>
          <p:nvPr/>
        </p:nvSpPr>
        <p:spPr>
          <a:xfrm>
            <a:off x="2290513" y="2790539"/>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532723" y="2808080"/>
            <a:ext cx="917408" cy="5322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p:cNvSpPr txBox="1"/>
          <p:nvPr/>
        </p:nvSpPr>
        <p:spPr>
          <a:xfrm>
            <a:off x="3822061" y="3603799"/>
            <a:ext cx="1429708" cy="523220"/>
          </a:xfrm>
          <a:prstGeom prst="rect">
            <a:avLst/>
          </a:prstGeom>
          <a:noFill/>
        </p:spPr>
        <p:txBody>
          <a:bodyPr wrap="square" rtlCol="0">
            <a:spAutoFit/>
          </a:bodyPr>
          <a:lstStyle/>
          <a:p>
            <a:pPr algn="ctr"/>
            <a:r>
              <a:rPr lang="en-US" altLang="zh-TW" sz="2800" b="1" dirty="0"/>
              <a:t>Water</a:t>
            </a:r>
            <a:endParaRPr lang="zh-TW" altLang="en-US" sz="2800" b="1" dirty="0"/>
          </a:p>
        </p:txBody>
      </p:sp>
      <p:sp>
        <p:nvSpPr>
          <p:cNvPr id="27" name="文字方塊 26"/>
          <p:cNvSpPr txBox="1"/>
          <p:nvPr/>
        </p:nvSpPr>
        <p:spPr>
          <a:xfrm>
            <a:off x="7974430" y="3609149"/>
            <a:ext cx="1429708" cy="523220"/>
          </a:xfrm>
          <a:prstGeom prst="rect">
            <a:avLst/>
          </a:prstGeom>
          <a:noFill/>
        </p:spPr>
        <p:txBody>
          <a:bodyPr wrap="square" rtlCol="0">
            <a:spAutoFit/>
          </a:bodyPr>
          <a:lstStyle/>
          <a:p>
            <a:pPr algn="ctr"/>
            <a:r>
              <a:rPr lang="en-US" altLang="zh-TW" sz="2800" b="1" dirty="0"/>
              <a:t>Normal</a:t>
            </a:r>
            <a:endParaRPr lang="zh-TW" altLang="en-US" sz="2800" b="1" dirty="0"/>
          </a:p>
        </p:txBody>
      </p:sp>
      <p:sp>
        <p:nvSpPr>
          <p:cNvPr id="28" name="矩形 27"/>
          <p:cNvSpPr/>
          <p:nvPr/>
        </p:nvSpPr>
        <p:spPr>
          <a:xfrm>
            <a:off x="2358277" y="4205999"/>
            <a:ext cx="6363698" cy="830997"/>
          </a:xfrm>
          <a:prstGeom prst="rect">
            <a:avLst/>
          </a:prstGeom>
        </p:spPr>
        <p:txBody>
          <a:bodyPr wrap="square">
            <a:spAutoFit/>
          </a:bodyPr>
          <a:lstStyle/>
          <a:p>
            <a:r>
              <a:rPr lang="en-US" altLang="zh-TW" sz="2400" dirty="0"/>
              <a:t>Water and Normal type with ID &lt; 400 for training, rest for testing</a:t>
            </a:r>
            <a:endParaRPr lang="zh-TW" altLang="en-US" sz="2400" dirty="0"/>
          </a:p>
        </p:txBody>
      </p:sp>
      <p:sp>
        <p:nvSpPr>
          <p:cNvPr id="29" name="矩形 28"/>
          <p:cNvSpPr/>
          <p:nvPr/>
        </p:nvSpPr>
        <p:spPr>
          <a:xfrm>
            <a:off x="1936667" y="5044095"/>
            <a:ext cx="4365490" cy="461665"/>
          </a:xfrm>
          <a:prstGeom prst="rect">
            <a:avLst/>
          </a:prstGeom>
        </p:spPr>
        <p:txBody>
          <a:bodyPr wrap="none">
            <a:spAutoFit/>
          </a:bodyPr>
          <a:lstStyle/>
          <a:p>
            <a:pPr lvl="1"/>
            <a:r>
              <a:rPr lang="en-US" altLang="zh-TW" sz="2400" dirty="0"/>
              <a:t>Training: 79 Water, 61 Normal</a:t>
            </a:r>
          </a:p>
        </p:txBody>
      </p:sp>
      <p:sp>
        <p:nvSpPr>
          <p:cNvPr id="30" name="文字方塊 29"/>
          <p:cNvSpPr txBox="1"/>
          <p:nvPr/>
        </p:nvSpPr>
        <p:spPr>
          <a:xfrm>
            <a:off x="6437883" y="5552794"/>
            <a:ext cx="4203032" cy="461665"/>
          </a:xfrm>
          <a:prstGeom prst="rect">
            <a:avLst/>
          </a:prstGeom>
          <a:noFill/>
        </p:spPr>
        <p:txBody>
          <a:bodyPr wrap="square" rtlCol="0">
            <a:spAutoFit/>
          </a:bodyPr>
          <a:lstStyle/>
          <a:p>
            <a:r>
              <a:rPr lang="en-US" altLang="zh-TW" sz="2400" dirty="0"/>
              <a:t>P(C</a:t>
            </a:r>
            <a:r>
              <a:rPr lang="en-US" altLang="zh-TW" sz="2400" baseline="-25000" dirty="0"/>
              <a:t>1</a:t>
            </a:r>
            <a:r>
              <a:rPr lang="en-US" altLang="zh-TW" sz="2400" dirty="0"/>
              <a:t>) = 79 / (79 + 61) =0.56</a:t>
            </a:r>
            <a:endParaRPr lang="zh-TW" altLang="en-US" sz="2400" dirty="0"/>
          </a:p>
        </p:txBody>
      </p:sp>
      <p:sp>
        <p:nvSpPr>
          <p:cNvPr id="31" name="文字方塊 30"/>
          <p:cNvSpPr txBox="1"/>
          <p:nvPr/>
        </p:nvSpPr>
        <p:spPr>
          <a:xfrm>
            <a:off x="6437883" y="6118559"/>
            <a:ext cx="4050632" cy="461665"/>
          </a:xfrm>
          <a:prstGeom prst="rect">
            <a:avLst/>
          </a:prstGeom>
          <a:noFill/>
        </p:spPr>
        <p:txBody>
          <a:bodyPr wrap="square" rtlCol="0">
            <a:spAutoFit/>
          </a:bodyPr>
          <a:lstStyle/>
          <a:p>
            <a:r>
              <a:rPr lang="en-US" altLang="zh-TW" sz="2400" dirty="0"/>
              <a:t>P(C</a:t>
            </a:r>
            <a:r>
              <a:rPr lang="en-US" altLang="zh-TW" sz="2400" baseline="-25000" dirty="0"/>
              <a:t>2</a:t>
            </a:r>
            <a:r>
              <a:rPr lang="en-US" altLang="zh-TW" sz="2400" dirty="0"/>
              <a:t>) = 61 / (79 + 61) =0.44</a:t>
            </a:r>
            <a:endParaRPr lang="zh-TW" altLang="en-US" sz="2400" dirty="0"/>
          </a:p>
        </p:txBody>
      </p:sp>
    </p:spTree>
    <p:extLst>
      <p:ext uri="{BB962C8B-B14F-4D97-AF65-F5344CB8AC3E}">
        <p14:creationId xmlns:p14="http://schemas.microsoft.com/office/powerpoint/2010/main" val="148375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p:bldP spid="27" grpId="0"/>
      <p:bldP spid="28" grpId="0"/>
      <p:bldP spid="29" grpId="0"/>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14668" y="176404"/>
            <a:ext cx="3315010" cy="523220"/>
          </a:xfrm>
          <a:prstGeom prst="rect">
            <a:avLst/>
          </a:prstGeom>
        </p:spPr>
        <p:txBody>
          <a:bodyPr wrap="none">
            <a:spAutoFit/>
          </a:bodyPr>
          <a:lstStyle/>
          <a:p>
            <a:r>
              <a:rPr lang="en-US" altLang="zh-TW" sz="2800" b="1" i="1" u="sng" dirty="0"/>
              <a:t>Maximum Likelihood</a:t>
            </a:r>
            <a:endParaRPr lang="zh-TW" altLang="en-US" sz="2800" b="1" i="1" u="sng" dirty="0"/>
          </a:p>
        </p:txBody>
      </p:sp>
      <p:pic>
        <p:nvPicPr>
          <p:cNvPr id="5"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8236" y="1709695"/>
            <a:ext cx="4383314" cy="3040577"/>
          </a:xfrm>
          <a:prstGeom prst="rect">
            <a:avLst/>
          </a:prstGeom>
        </p:spPr>
      </p:pic>
      <p:sp>
        <p:nvSpPr>
          <p:cNvPr id="6" name="文字方塊 5"/>
          <p:cNvSpPr txBox="1"/>
          <p:nvPr/>
        </p:nvSpPr>
        <p:spPr>
          <a:xfrm>
            <a:off x="2751600" y="1181668"/>
            <a:ext cx="2478079" cy="523220"/>
          </a:xfrm>
          <a:prstGeom prst="rect">
            <a:avLst/>
          </a:prstGeom>
          <a:noFill/>
        </p:spPr>
        <p:txBody>
          <a:bodyPr wrap="square" rtlCol="0">
            <a:spAutoFit/>
          </a:bodyPr>
          <a:lstStyle/>
          <a:p>
            <a:pPr algn="ctr"/>
            <a:r>
              <a:rPr lang="en-US" altLang="zh-TW" sz="2800" dirty="0"/>
              <a:t>Class 1: Water</a:t>
            </a:r>
            <a:endParaRPr lang="zh-TW" altLang="en-US" sz="2800" dirty="0"/>
          </a:p>
        </p:txBody>
      </p:sp>
      <p:sp>
        <p:nvSpPr>
          <p:cNvPr id="7" name="文字方塊 6"/>
          <p:cNvSpPr txBox="1"/>
          <p:nvPr/>
        </p:nvSpPr>
        <p:spPr>
          <a:xfrm>
            <a:off x="7119493" y="1177723"/>
            <a:ext cx="2666765" cy="523220"/>
          </a:xfrm>
          <a:prstGeom prst="rect">
            <a:avLst/>
          </a:prstGeom>
          <a:noFill/>
        </p:spPr>
        <p:txBody>
          <a:bodyPr wrap="square" rtlCol="0">
            <a:spAutoFit/>
          </a:bodyPr>
          <a:lstStyle/>
          <a:p>
            <a:pPr algn="ctr"/>
            <a:r>
              <a:rPr lang="en-US" altLang="zh-TW" sz="2800" dirty="0"/>
              <a:t>Class 2: Normal</a:t>
            </a:r>
            <a:endParaRPr lang="zh-TW" altLang="en-US" sz="2800" dirty="0"/>
          </a:p>
        </p:txBody>
      </p:sp>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1551" y="1745757"/>
            <a:ext cx="4267199" cy="2960033"/>
          </a:xfrm>
          <a:prstGeom prst="rect">
            <a:avLst/>
          </a:prstGeom>
        </p:spPr>
      </p:pic>
      <mc:AlternateContent xmlns:mc="http://schemas.openxmlformats.org/markup-compatibility/2006">
        <mc:Choice xmlns:a14="http://schemas.microsoft.com/office/drawing/2010/main" Requires="a14">
          <p:sp>
            <p:nvSpPr>
              <p:cNvPr id="12" name="文字方塊 11"/>
              <p:cNvSpPr txBox="1"/>
              <p:nvPr/>
            </p:nvSpPr>
            <p:spPr>
              <a:xfrm>
                <a:off x="1619050" y="5012213"/>
                <a:ext cx="2084304" cy="74962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75.0</m:t>
                              </m:r>
                            </m:e>
                            <m:e>
                              <m:r>
                                <a:rPr lang="en-US" altLang="zh-TW" sz="2400" i="1">
                                  <a:latin typeface="Cambria Math" panose="02040503050406030204" pitchFamily="18" charset="0"/>
                                </a:rPr>
                                <m:t>71.3</m:t>
                              </m:r>
                            </m:e>
                          </m:eqArr>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619050" y="5012213"/>
                <a:ext cx="2084304" cy="749629"/>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6332762" y="5012213"/>
                <a:ext cx="1911351" cy="74962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55.6</m:t>
                              </m:r>
                            </m:e>
                            <m:e>
                              <m:r>
                                <a:rPr lang="en-US" altLang="zh-TW" sz="2400" i="1">
                                  <a:latin typeface="Cambria Math" panose="02040503050406030204" pitchFamily="18" charset="0"/>
                                </a:rPr>
                                <m:t>59.8</m:t>
                              </m:r>
                            </m:e>
                          </m:eqArr>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332762" y="5012213"/>
                <a:ext cx="1911351" cy="74962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3592228" y="5038226"/>
                <a:ext cx="2533272" cy="7496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8</m:t>
                                </m:r>
                                <m:r>
                                  <a:rPr lang="en-US" altLang="zh-TW" sz="2400" i="1">
                                    <a:latin typeface="Cambria Math" panose="02040503050406030204" pitchFamily="18" charset="0"/>
                                  </a:rPr>
                                  <m:t>74</m:t>
                                </m:r>
                              </m:e>
                              <m:e>
                                <m:r>
                                  <a:rPr lang="en-US" altLang="zh-TW" sz="2400" i="1">
                                    <a:latin typeface="Cambria Math" panose="02040503050406030204" pitchFamily="18" charset="0"/>
                                  </a:rPr>
                                  <m:t>327</m:t>
                                </m:r>
                              </m:e>
                            </m:mr>
                            <m:mr>
                              <m:e>
                                <m:r>
                                  <a:rPr lang="en-US" altLang="zh-TW" sz="2400" i="1">
                                    <a:latin typeface="Cambria Math" panose="02040503050406030204" pitchFamily="18" charset="0"/>
                                  </a:rPr>
                                  <m:t>327</m:t>
                                </m:r>
                              </m:e>
                              <m:e>
                                <m:r>
                                  <a:rPr lang="en-US" altLang="zh-TW" sz="2400" i="1">
                                    <a:latin typeface="Cambria Math" panose="02040503050406030204" pitchFamily="18" charset="0"/>
                                  </a:rPr>
                                  <m:t>929</m:t>
                                </m:r>
                              </m:e>
                            </m:mr>
                          </m:m>
                        </m:e>
                      </m:d>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3592228" y="5038226"/>
                <a:ext cx="2533272" cy="749629"/>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8134728" y="5008090"/>
                <a:ext cx="2533272" cy="7496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2"/>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8</m:t>
                                </m:r>
                                <m:r>
                                  <a:rPr lang="en-US" altLang="zh-TW" sz="2400" i="1">
                                    <a:latin typeface="Cambria Math" panose="02040503050406030204" pitchFamily="18" charset="0"/>
                                  </a:rPr>
                                  <m:t>47</m:t>
                                </m:r>
                              </m:e>
                              <m:e>
                                <m:r>
                                  <a:rPr lang="en-US" altLang="zh-TW" sz="2400" i="1">
                                    <a:latin typeface="Cambria Math" panose="02040503050406030204" pitchFamily="18" charset="0"/>
                                  </a:rPr>
                                  <m:t>422</m:t>
                                </m:r>
                              </m:e>
                            </m:mr>
                            <m:mr>
                              <m:e>
                                <m:r>
                                  <a:rPr lang="en-US" altLang="zh-TW" sz="2400" i="1">
                                    <a:latin typeface="Cambria Math" panose="02040503050406030204" pitchFamily="18" charset="0"/>
                                  </a:rPr>
                                  <m:t>422</m:t>
                                </m:r>
                              </m:e>
                              <m:e>
                                <m:r>
                                  <a:rPr lang="en-US" altLang="zh-TW" sz="2400" i="1">
                                    <a:latin typeface="Cambria Math" panose="02040503050406030204" pitchFamily="18" charset="0"/>
                                  </a:rPr>
                                  <m:t>685</m:t>
                                </m:r>
                              </m:e>
                            </m:mr>
                          </m:m>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8134728" y="5008090"/>
                <a:ext cx="2533272" cy="749629"/>
              </a:xfrm>
              <a:prstGeom prst="rect">
                <a:avLst/>
              </a:prstGeom>
              <a:blipFill>
                <a:blip r:embed="rId8"/>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49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Now we can do classification </a:t>
            </a:r>
            <a:r>
              <a:rPr lang="en-US" altLang="zh-TW" dirty="0">
                <a:sym typeface="Wingdings" panose="05000000000000000000" pitchFamily="2" charset="2"/>
              </a:rPr>
              <a:t></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4334782" y="3171220"/>
                <a:ext cx="5053115" cy="908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num>
                        <m:den>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m:t>
                          </m:r>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den>
                      </m:f>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4334782" y="3171220"/>
                <a:ext cx="5053115" cy="90877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870599" y="3363996"/>
                <a:ext cx="1464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oMath>
                  </m:oMathPara>
                </a14:m>
                <a:endParaRPr lang="zh-TW"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2870599" y="3363996"/>
                <a:ext cx="1464183" cy="52322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297341" y="6081332"/>
                <a:ext cx="2603085" cy="523220"/>
              </a:xfrm>
              <a:prstGeom prst="rect">
                <a:avLst/>
              </a:prstGeom>
            </p:spPr>
            <p:txBody>
              <a:bodyPr wrap="none">
                <a:spAutoFit/>
              </a:bodyPr>
              <a:lstStyle/>
              <a:p>
                <a:r>
                  <a:rPr lang="en-US" altLang="zh-TW" sz="2800" dirty="0"/>
                  <a:t>If </a:t>
                </a:r>
                <a14:m>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rPr>
                      <m:t>&gt;0.5</m:t>
                    </m:r>
                  </m:oMath>
                </a14:m>
                <a:endParaRPr lang="zh-TW"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2297341" y="6081332"/>
                <a:ext cx="2603085" cy="523220"/>
              </a:xfrm>
              <a:prstGeom prst="rect">
                <a:avLst/>
              </a:prstGeom>
              <a:blipFill>
                <a:blip r:embed="rId5"/>
                <a:stretch>
                  <a:fillRect l="-4918" t="-11765" b="-34118"/>
                </a:stretch>
              </a:blipFill>
            </p:spPr>
            <p:txBody>
              <a:bodyPr/>
              <a:lstStyle/>
              <a:p>
                <a:r>
                  <a:rPr lang="zh-TW" altLang="en-US">
                    <a:noFill/>
                  </a:rPr>
                  <a:t> </a:t>
                </a:r>
              </a:p>
            </p:txBody>
          </p:sp>
        </mc:Fallback>
      </mc:AlternateContent>
      <p:sp>
        <p:nvSpPr>
          <p:cNvPr id="7" name="矩形 6"/>
          <p:cNvSpPr/>
          <p:nvPr/>
        </p:nvSpPr>
        <p:spPr>
          <a:xfrm>
            <a:off x="5832682" y="6081332"/>
            <a:ext cx="4173835" cy="523220"/>
          </a:xfrm>
          <a:prstGeom prst="rect">
            <a:avLst/>
          </a:prstGeom>
        </p:spPr>
        <p:txBody>
          <a:bodyPr wrap="none">
            <a:spAutoFit/>
          </a:bodyPr>
          <a:lstStyle/>
          <a:p>
            <a:r>
              <a:rPr lang="en-US" altLang="zh-TW" sz="2800" dirty="0"/>
              <a:t>x belongs to class 1 (Water)</a:t>
            </a:r>
            <a:endParaRPr lang="zh-TW" altLang="en-US" sz="2800" dirty="0"/>
          </a:p>
        </p:txBody>
      </p:sp>
      <p:sp>
        <p:nvSpPr>
          <p:cNvPr id="8" name="箭號: 向右 7"/>
          <p:cNvSpPr/>
          <p:nvPr/>
        </p:nvSpPr>
        <p:spPr>
          <a:xfrm>
            <a:off x="5083452" y="6081332"/>
            <a:ext cx="567674" cy="5232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文字方塊 8"/>
          <p:cNvSpPr txBox="1"/>
          <p:nvPr/>
        </p:nvSpPr>
        <p:spPr>
          <a:xfrm>
            <a:off x="8127810" y="1873780"/>
            <a:ext cx="2249904" cy="646331"/>
          </a:xfrm>
          <a:prstGeom prst="rect">
            <a:avLst/>
          </a:prstGeom>
          <a:noFill/>
        </p:spPr>
        <p:txBody>
          <a:bodyPr wrap="square" rtlCol="0">
            <a:spAutoFit/>
          </a:bodyPr>
          <a:lstStyle/>
          <a:p>
            <a:r>
              <a:rPr lang="en-US" altLang="zh-TW" dirty="0"/>
              <a:t>P(C1) </a:t>
            </a:r>
          </a:p>
          <a:p>
            <a:r>
              <a:rPr lang="en-US" altLang="zh-TW" dirty="0"/>
              <a:t>= 79 / (79 + 61) =0.56</a:t>
            </a:r>
            <a:endParaRPr lang="zh-TW" altLang="en-US" dirty="0"/>
          </a:p>
        </p:txBody>
      </p:sp>
      <p:sp>
        <p:nvSpPr>
          <p:cNvPr id="10" name="文字方塊 9"/>
          <p:cNvSpPr txBox="1"/>
          <p:nvPr/>
        </p:nvSpPr>
        <p:spPr>
          <a:xfrm>
            <a:off x="8352398" y="4506588"/>
            <a:ext cx="2025316" cy="923330"/>
          </a:xfrm>
          <a:prstGeom prst="rect">
            <a:avLst/>
          </a:prstGeom>
          <a:noFill/>
        </p:spPr>
        <p:txBody>
          <a:bodyPr wrap="square" rtlCol="0">
            <a:spAutoFit/>
          </a:bodyPr>
          <a:lstStyle/>
          <a:p>
            <a:r>
              <a:rPr lang="en-US" altLang="zh-TW" dirty="0"/>
              <a:t>P(C2) </a:t>
            </a:r>
          </a:p>
          <a:p>
            <a:r>
              <a:rPr lang="en-US" altLang="zh-TW" dirty="0"/>
              <a:t>= 61 / (79 + 61) </a:t>
            </a:r>
          </a:p>
          <a:p>
            <a:r>
              <a:rPr lang="en-US" altLang="zh-TW" dirty="0"/>
              <a:t>=0.44</a:t>
            </a:r>
            <a:endParaRPr lang="zh-TW" altLang="en-US" dirty="0"/>
          </a:p>
        </p:txBody>
      </p:sp>
      <p:cxnSp>
        <p:nvCxnSpPr>
          <p:cNvPr id="12" name="直線單箭頭接點 11"/>
          <p:cNvCxnSpPr>
            <a:endCxn id="9" idx="1"/>
          </p:cNvCxnSpPr>
          <p:nvPr/>
        </p:nvCxnSpPr>
        <p:spPr>
          <a:xfrm flipV="1">
            <a:off x="7552872" y="2196946"/>
            <a:ext cx="574938" cy="9742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8810173" y="4147574"/>
            <a:ext cx="81355" cy="359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字方塊 15"/>
              <p:cNvSpPr txBox="1"/>
              <p:nvPr/>
            </p:nvSpPr>
            <p:spPr>
              <a:xfrm>
                <a:off x="1825760" y="1690690"/>
                <a:ext cx="6208110"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1</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zh-TW" altLang="en-US" i="1">
                                      <a:latin typeface="Cambria Math" panose="02040503050406030204" pitchFamily="18" charset="0"/>
                                    </a:rPr>
                                    <m:t>𝜋</m:t>
                                  </m:r>
                                </m:e>
                              </m:d>
                            </m:e>
                            <m:sup>
                              <m:r>
                                <a:rPr lang="en-US" altLang="zh-TW" i="1">
                                  <a:latin typeface="Cambria Math" panose="02040503050406030204" pitchFamily="18" charset="0"/>
                                </a:rPr>
                                <m:t>𝐷</m:t>
                              </m:r>
                              <m:r>
                                <a:rPr lang="en-US" altLang="zh-TW" i="1">
                                  <a:latin typeface="Cambria Math" panose="02040503050406030204" pitchFamily="18" charset="0"/>
                                </a:rPr>
                                <m:t>/2</m:t>
                              </m:r>
                            </m:sup>
                          </m:sSup>
                        </m:den>
                      </m:f>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1</m:t>
                                      </m:r>
                                    </m:sup>
                                  </m:sSup>
                                </m:e>
                              </m:d>
                            </m:e>
                            <m:sup>
                              <m:r>
                                <a:rPr lang="en-US" altLang="zh-TW" i="1">
                                  <a:latin typeface="Cambria Math" panose="02040503050406030204" pitchFamily="18" charset="0"/>
                                </a:rPr>
                                <m:t>1/2</m:t>
                              </m:r>
                            </m:sup>
                          </m:sSup>
                        </m:den>
                      </m:f>
                      <m:r>
                        <a:rPr lang="en-US" altLang="zh-TW" i="1">
                          <a:latin typeface="Cambria Math" panose="02040503050406030204" pitchFamily="18" charset="0"/>
                        </a:rPr>
                        <m:t>𝑒𝑥𝑝</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1</m:t>
                                      </m:r>
                                    </m:sup>
                                  </m:sSup>
                                </m:e>
                              </m:d>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1</m:t>
                                      </m:r>
                                    </m:sup>
                                  </m:sSup>
                                </m:e>
                              </m:d>
                            </m:e>
                            <m:sup>
                              <m:r>
                                <a:rPr lang="en-US" altLang="zh-TW" i="1">
                                  <a:latin typeface="Cambria Math" panose="02040503050406030204" pitchFamily="18" charset="0"/>
                                </a:rPr>
                                <m:t>−1</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1</m:t>
                                  </m:r>
                                </m:sup>
                              </m:sSup>
                            </m:e>
                          </m:d>
                        </m:e>
                      </m:d>
                    </m:oMath>
                  </m:oMathPara>
                </a14:m>
                <a:endParaRPr lang="zh-TW" altLang="en-US" dirty="0"/>
              </a:p>
            </p:txBody>
          </p:sp>
        </mc:Choice>
        <mc:Fallback>
          <p:sp>
            <p:nvSpPr>
              <p:cNvPr id="16" name="文字方塊 15"/>
              <p:cNvSpPr txBox="1">
                <a:spLocks noRot="1" noChangeAspect="1" noMove="1" noResize="1" noEditPoints="1" noAdjustHandles="1" noChangeArrowheads="1" noChangeShapeType="1" noTextEdit="1"/>
              </p:cNvSpPr>
              <p:nvPr/>
            </p:nvSpPr>
            <p:spPr>
              <a:xfrm>
                <a:off x="1825760" y="1690690"/>
                <a:ext cx="6208110" cy="617861"/>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1650273" y="2413154"/>
                <a:ext cx="2084304" cy="58528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1</m:t>
                          </m:r>
                        </m:sup>
                      </m:sSup>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75.0</m:t>
                              </m:r>
                            </m:e>
                            <m:e>
                              <m:r>
                                <a:rPr lang="en-US" altLang="zh-TW" i="1">
                                  <a:latin typeface="Cambria Math" panose="02040503050406030204" pitchFamily="18" charset="0"/>
                                </a:rPr>
                                <m:t>71.3</m:t>
                              </m:r>
                            </m:e>
                          </m:eqArr>
                        </m:e>
                      </m:d>
                    </m:oMath>
                  </m:oMathPara>
                </a14:m>
                <a:endParaRPr lang="zh-TW" altLang="en-US" dirty="0"/>
              </a:p>
            </p:txBody>
          </p:sp>
        </mc:Choice>
        <mc:Fallback>
          <p:sp>
            <p:nvSpPr>
              <p:cNvPr id="17" name="文字方塊 16"/>
              <p:cNvSpPr txBox="1">
                <a:spLocks noRot="1" noChangeAspect="1" noMove="1" noResize="1" noEditPoints="1" noAdjustHandles="1" noChangeArrowheads="1" noChangeShapeType="1" noTextEdit="1"/>
              </p:cNvSpPr>
              <p:nvPr/>
            </p:nvSpPr>
            <p:spPr>
              <a:xfrm>
                <a:off x="1650273" y="2413154"/>
                <a:ext cx="2084304" cy="58528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2123623" y="5216400"/>
                <a:ext cx="1911351" cy="58528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2</m:t>
                          </m:r>
                        </m:sup>
                      </m:sSup>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eqArr>
                            <m:eqArrPr>
                              <m:ctrlPr>
                                <a:rPr lang="en-US" altLang="zh-TW" i="1">
                                  <a:latin typeface="Cambria Math" panose="02040503050406030204" pitchFamily="18" charset="0"/>
                                </a:rPr>
                              </m:ctrlPr>
                            </m:eqArrPr>
                            <m:e>
                              <m:r>
                                <a:rPr lang="en-US" altLang="zh-TW" i="1">
                                  <a:latin typeface="Cambria Math" panose="02040503050406030204" pitchFamily="18" charset="0"/>
                                </a:rPr>
                                <m:t>55.6</m:t>
                              </m:r>
                            </m:e>
                            <m:e>
                              <m:r>
                                <a:rPr lang="en-US" altLang="zh-TW" i="1">
                                  <a:latin typeface="Cambria Math" panose="02040503050406030204" pitchFamily="18" charset="0"/>
                                </a:rPr>
                                <m:t>59.8</m:t>
                              </m:r>
                            </m:e>
                          </m:eqArr>
                        </m:e>
                      </m:d>
                    </m:oMath>
                  </m:oMathPara>
                </a14:m>
                <a:endParaRPr lang="zh-TW" altLang="en-US" dirty="0"/>
              </a:p>
            </p:txBody>
          </p:sp>
        </mc:Choice>
        <mc:Fallback>
          <p:sp>
            <p:nvSpPr>
              <p:cNvPr id="18" name="文字方塊 17"/>
              <p:cNvSpPr txBox="1">
                <a:spLocks noRot="1" noChangeAspect="1" noMove="1" noResize="1" noEditPoints="1" noAdjustHandles="1" noChangeArrowheads="1" noChangeShapeType="1" noTextEdit="1"/>
              </p:cNvSpPr>
              <p:nvPr/>
            </p:nvSpPr>
            <p:spPr>
              <a:xfrm>
                <a:off x="2123623" y="5216400"/>
                <a:ext cx="1911351" cy="58528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468150" y="2422027"/>
                <a:ext cx="2533272" cy="5852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1</m:t>
                          </m:r>
                        </m:sup>
                      </m:sSup>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8</m:t>
                                </m:r>
                                <m:r>
                                  <a:rPr lang="en-US" altLang="zh-TW" i="1">
                                    <a:latin typeface="Cambria Math" panose="02040503050406030204" pitchFamily="18" charset="0"/>
                                  </a:rPr>
                                  <m:t>74</m:t>
                                </m:r>
                              </m:e>
                              <m:e>
                                <m:r>
                                  <a:rPr lang="en-US" altLang="zh-TW" i="1">
                                    <a:latin typeface="Cambria Math" panose="02040503050406030204" pitchFamily="18" charset="0"/>
                                  </a:rPr>
                                  <m:t>327</m:t>
                                </m:r>
                              </m:e>
                            </m:mr>
                            <m:mr>
                              <m:e>
                                <m:r>
                                  <a:rPr lang="en-US" altLang="zh-TW" i="1">
                                    <a:latin typeface="Cambria Math" panose="02040503050406030204" pitchFamily="18" charset="0"/>
                                  </a:rPr>
                                  <m:t>327</m:t>
                                </m:r>
                              </m:e>
                              <m:e>
                                <m:r>
                                  <a:rPr lang="en-US" altLang="zh-TW" i="1">
                                    <a:latin typeface="Cambria Math" panose="02040503050406030204" pitchFamily="18" charset="0"/>
                                  </a:rPr>
                                  <m:t>929</m:t>
                                </m:r>
                              </m:e>
                            </m:mr>
                          </m:m>
                        </m:e>
                      </m:d>
                    </m:oMath>
                  </m:oMathPara>
                </a14:m>
                <a:endParaRPr lang="zh-TW" altLang="en-US" dirty="0"/>
              </a:p>
            </p:txBody>
          </p:sp>
        </mc:Choice>
        <mc:Fallback>
          <p:sp>
            <p:nvSpPr>
              <p:cNvPr id="19" name="文字方塊 18"/>
              <p:cNvSpPr txBox="1">
                <a:spLocks noRot="1" noChangeAspect="1" noMove="1" noResize="1" noEditPoints="1" noAdjustHandles="1" noChangeArrowheads="1" noChangeShapeType="1" noTextEdit="1"/>
              </p:cNvSpPr>
              <p:nvPr/>
            </p:nvSpPr>
            <p:spPr>
              <a:xfrm>
                <a:off x="3468150" y="2422027"/>
                <a:ext cx="2533272" cy="58528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3906244" y="5260449"/>
                <a:ext cx="2533272" cy="58528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m>
                            <m:mPr>
                              <m:mcs>
                                <m:mc>
                                  <m:mcPr>
                                    <m:count m:val="2"/>
                                    <m:mcJc m:val="center"/>
                                  </m:mcPr>
                                </m:mc>
                              </m:mcs>
                              <m:ctrlPr>
                                <a:rPr lang="en-US" altLang="zh-TW" i="1">
                                  <a:latin typeface="Cambria Math" panose="02040503050406030204" pitchFamily="18" charset="0"/>
                                </a:rPr>
                              </m:ctrlPr>
                            </m:mPr>
                            <m:mr>
                              <m:e>
                                <m:r>
                                  <m:rPr>
                                    <m:brk m:alnAt="7"/>
                                  </m:rPr>
                                  <a:rPr lang="en-US" altLang="zh-TW" i="1">
                                    <a:latin typeface="Cambria Math" panose="02040503050406030204" pitchFamily="18" charset="0"/>
                                  </a:rPr>
                                  <m:t>8</m:t>
                                </m:r>
                                <m:r>
                                  <a:rPr lang="en-US" altLang="zh-TW" i="1">
                                    <a:latin typeface="Cambria Math" panose="02040503050406030204" pitchFamily="18" charset="0"/>
                                  </a:rPr>
                                  <m:t>47</m:t>
                                </m:r>
                              </m:e>
                              <m:e>
                                <m:r>
                                  <a:rPr lang="en-US" altLang="zh-TW" i="1">
                                    <a:latin typeface="Cambria Math" panose="02040503050406030204" pitchFamily="18" charset="0"/>
                                  </a:rPr>
                                  <m:t>422</m:t>
                                </m:r>
                              </m:e>
                            </m:mr>
                            <m:mr>
                              <m:e>
                                <m:r>
                                  <a:rPr lang="en-US" altLang="zh-TW" i="1">
                                    <a:latin typeface="Cambria Math" panose="02040503050406030204" pitchFamily="18" charset="0"/>
                                  </a:rPr>
                                  <m:t>422</m:t>
                                </m:r>
                              </m:e>
                              <m:e>
                                <m:r>
                                  <a:rPr lang="en-US" altLang="zh-TW" i="1">
                                    <a:latin typeface="Cambria Math" panose="02040503050406030204" pitchFamily="18" charset="0"/>
                                  </a:rPr>
                                  <m:t>685</m:t>
                                </m:r>
                              </m:e>
                            </m:mr>
                          </m:m>
                        </m:e>
                      </m:d>
                    </m:oMath>
                  </m:oMathPara>
                </a14:m>
                <a:endParaRPr lang="zh-TW" altLang="en-US" dirty="0"/>
              </a:p>
            </p:txBody>
          </p:sp>
        </mc:Choice>
        <mc:Fallback>
          <p:sp>
            <p:nvSpPr>
              <p:cNvPr id="20" name="文字方塊 19"/>
              <p:cNvSpPr txBox="1">
                <a:spLocks noRot="1" noChangeAspect="1" noMove="1" noResize="1" noEditPoints="1" noAdjustHandles="1" noChangeArrowheads="1" noChangeShapeType="1" noTextEdit="1"/>
              </p:cNvSpPr>
              <p:nvPr/>
            </p:nvSpPr>
            <p:spPr>
              <a:xfrm>
                <a:off x="3906244" y="5260449"/>
                <a:ext cx="2533272" cy="585288"/>
              </a:xfrm>
              <a:prstGeom prst="rect">
                <a:avLst/>
              </a:prstGeom>
              <a:blipFill>
                <a:blip r:embed="rId10"/>
                <a:stretch>
                  <a:fillRect/>
                </a:stretch>
              </a:blipFill>
            </p:spPr>
            <p:txBody>
              <a:bodyPr/>
              <a:lstStyle/>
              <a:p>
                <a:r>
                  <a:rPr lang="zh-TW" altLang="en-US">
                    <a:noFill/>
                  </a:rPr>
                  <a:t> </a:t>
                </a:r>
              </a:p>
            </p:txBody>
          </p:sp>
        </mc:Fallback>
      </mc:AlternateContent>
      <p:cxnSp>
        <p:nvCxnSpPr>
          <p:cNvPr id="21" name="直線單箭頭接點 20"/>
          <p:cNvCxnSpPr/>
          <p:nvPr/>
        </p:nvCxnSpPr>
        <p:spPr>
          <a:xfrm flipH="1" flipV="1">
            <a:off x="5836487" y="2248975"/>
            <a:ext cx="828712" cy="9592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7323985" y="4075962"/>
            <a:ext cx="599420" cy="430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字方塊 25"/>
              <p:cNvSpPr txBox="1"/>
              <p:nvPr/>
            </p:nvSpPr>
            <p:spPr>
              <a:xfrm>
                <a:off x="1650274" y="4506589"/>
                <a:ext cx="6227859"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𝑓</m:t>
                          </m:r>
                        </m:e>
                        <m:sub>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2</m:t>
                                  </m:r>
                                  <m:r>
                                    <a:rPr lang="zh-TW" altLang="en-US" i="1">
                                      <a:latin typeface="Cambria Math" panose="02040503050406030204" pitchFamily="18" charset="0"/>
                                    </a:rPr>
                                    <m:t>𝜋</m:t>
                                  </m:r>
                                </m:e>
                              </m:d>
                            </m:e>
                            <m:sup>
                              <m:r>
                                <a:rPr lang="en-US" altLang="zh-TW" i="1">
                                  <a:latin typeface="Cambria Math" panose="02040503050406030204" pitchFamily="18" charset="0"/>
                                </a:rPr>
                                <m:t>𝐷</m:t>
                              </m:r>
                              <m:r>
                                <a:rPr lang="en-US" altLang="zh-TW" i="1">
                                  <a:latin typeface="Cambria Math" panose="02040503050406030204" pitchFamily="18" charset="0"/>
                                </a:rPr>
                                <m:t>/2</m:t>
                              </m:r>
                            </m:sup>
                          </m:sSup>
                        </m:den>
                      </m:f>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sSup>
                            <m:sSupPr>
                              <m:ctrlPr>
                                <a:rPr lang="en-US" altLang="zh-TW" i="1">
                                  <a:latin typeface="Cambria Math" panose="02040503050406030204" pitchFamily="18" charset="0"/>
                                </a:rPr>
                              </m:ctrlPr>
                            </m:sSupPr>
                            <m:e>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e>
                              </m:d>
                            </m:e>
                            <m:sup>
                              <m:r>
                                <a:rPr lang="en-US" altLang="zh-TW" i="1">
                                  <a:latin typeface="Cambria Math" panose="02040503050406030204" pitchFamily="18" charset="0"/>
                                </a:rPr>
                                <m:t>1/2</m:t>
                              </m:r>
                            </m:sup>
                          </m:sSup>
                        </m:den>
                      </m:f>
                      <m:r>
                        <a:rPr lang="en-US" altLang="zh-TW" i="1">
                          <a:latin typeface="Cambria Math" panose="02040503050406030204" pitchFamily="18" charset="0"/>
                        </a:rPr>
                        <m:t>𝑒𝑥𝑝</m:t>
                      </m:r>
                      <m:d>
                        <m:dPr>
                          <m:begChr m:val="{"/>
                          <m:endChr m:val="}"/>
                          <m:ctrlPr>
                            <a:rPr lang="en-US" altLang="zh-TW" i="1">
                              <a:latin typeface="Cambria Math" panose="02040503050406030204" pitchFamily="18" charset="0"/>
                            </a:rPr>
                          </m:ctrlPr>
                        </m:dPr>
                        <m:e>
                          <m:r>
                            <a:rPr lang="en-US" altLang="zh-TW" i="1">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2</m:t>
                              </m:r>
                            </m:den>
                          </m:f>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2</m:t>
                                      </m:r>
                                    </m:sup>
                                  </m:sSup>
                                </m:e>
                              </m:d>
                            </m:e>
                            <m:sup>
                              <m:r>
                                <a:rPr lang="en-US" altLang="zh-TW" i="1">
                                  <a:latin typeface="Cambria Math" panose="02040503050406030204" pitchFamily="18" charset="0"/>
                                </a:rPr>
                                <m:t>𝑇</m:t>
                              </m:r>
                            </m:sup>
                          </m:sSup>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m:rPr>
                                          <m:sty m:val="p"/>
                                        </m:rPr>
                                        <a:rPr lang="el-GR" altLang="zh-TW" i="1">
                                          <a:latin typeface="Cambria Math" panose="02040503050406030204" pitchFamily="18" charset="0"/>
                                          <a:ea typeface="Cambria Math" panose="02040503050406030204" pitchFamily="18" charset="0"/>
                                        </a:rPr>
                                        <m:t>Σ</m:t>
                                      </m:r>
                                    </m:e>
                                    <m:sup>
                                      <m:r>
                                        <a:rPr lang="en-US" altLang="zh-TW" i="1">
                                          <a:latin typeface="Cambria Math" panose="02040503050406030204" pitchFamily="18" charset="0"/>
                                          <a:ea typeface="Cambria Math" panose="02040503050406030204" pitchFamily="18" charset="0"/>
                                        </a:rPr>
                                        <m:t>2</m:t>
                                      </m:r>
                                    </m:sup>
                                  </m:sSup>
                                </m:e>
                              </m:d>
                            </m:e>
                            <m:sup>
                              <m:r>
                                <a:rPr lang="en-US" altLang="zh-TW" i="1">
                                  <a:latin typeface="Cambria Math" panose="02040503050406030204" pitchFamily="18" charset="0"/>
                                </a:rPr>
                                <m:t>−1</m:t>
                              </m:r>
                            </m:sup>
                          </m:sSup>
                          <m:d>
                            <m:dPr>
                              <m:ctrlPr>
                                <a:rPr lang="en-US" altLang="zh-TW" i="1">
                                  <a:latin typeface="Cambria Math" panose="02040503050406030204" pitchFamily="18" charset="0"/>
                                </a:rPr>
                              </m:ctrlPr>
                            </m:dPr>
                            <m:e>
                              <m:r>
                                <a:rPr lang="en-US" altLang="zh-TW" i="1">
                                  <a:latin typeface="Cambria Math" panose="02040503050406030204" pitchFamily="18" charset="0"/>
                                </a:rPr>
                                <m:t>𝑥</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𝜇</m:t>
                                  </m:r>
                                </m:e>
                                <m:sup>
                                  <m:r>
                                    <a:rPr lang="en-US" altLang="zh-TW" i="1">
                                      <a:latin typeface="Cambria Math" panose="02040503050406030204" pitchFamily="18" charset="0"/>
                                    </a:rPr>
                                    <m:t>2</m:t>
                                  </m:r>
                                </m:sup>
                              </m:sSup>
                            </m:e>
                          </m:d>
                        </m:e>
                      </m:d>
                    </m:oMath>
                  </m:oMathPara>
                </a14:m>
                <a:endParaRPr lang="zh-TW" altLang="en-US" dirty="0"/>
              </a:p>
            </p:txBody>
          </p:sp>
        </mc:Choice>
        <mc:Fallback>
          <p:sp>
            <p:nvSpPr>
              <p:cNvPr id="26" name="文字方塊 25"/>
              <p:cNvSpPr txBox="1">
                <a:spLocks noRot="1" noChangeAspect="1" noMove="1" noResize="1" noEditPoints="1" noAdjustHandles="1" noChangeArrowheads="1" noChangeShapeType="1" noTextEdit="1"/>
              </p:cNvSpPr>
              <p:nvPr/>
            </p:nvSpPr>
            <p:spPr>
              <a:xfrm>
                <a:off x="1650274" y="4506589"/>
                <a:ext cx="6227859" cy="617861"/>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67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17" grpId="0"/>
      <p:bldP spid="18" grpId="0"/>
      <p:bldP spid="19" grpId="0"/>
      <p:bldP spid="20"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988" y="116112"/>
            <a:ext cx="4821699" cy="3344672"/>
          </a:xfrm>
          <a:prstGeom prst="rect">
            <a:avLst/>
          </a:prstGeom>
        </p:spPr>
      </p:pic>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78356" y="99783"/>
            <a:ext cx="4821698" cy="3344672"/>
          </a:xfrm>
        </p:spPr>
      </p:pic>
      <p:sp>
        <p:nvSpPr>
          <p:cNvPr id="9" name="矩形 8"/>
          <p:cNvSpPr/>
          <p:nvPr/>
        </p:nvSpPr>
        <p:spPr>
          <a:xfrm>
            <a:off x="1778962" y="3622372"/>
            <a:ext cx="2861745" cy="523220"/>
          </a:xfrm>
          <a:prstGeom prst="rect">
            <a:avLst/>
          </a:prstGeom>
        </p:spPr>
        <p:txBody>
          <a:bodyPr wrap="none">
            <a:spAutoFit/>
          </a:bodyPr>
          <a:lstStyle/>
          <a:p>
            <a:r>
              <a:rPr lang="en-US" altLang="zh-TW" sz="2800" dirty="0"/>
              <a:t>How’s the results?</a:t>
            </a:r>
            <a:endParaRPr lang="zh-TW" altLang="en-US" sz="2800" dirty="0"/>
          </a:p>
        </p:txBody>
      </p:sp>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686" y="3524656"/>
            <a:ext cx="4805368" cy="3333344"/>
          </a:xfrm>
          <a:prstGeom prst="rect">
            <a:avLst/>
          </a:prstGeom>
        </p:spPr>
      </p:pic>
      <p:sp>
        <p:nvSpPr>
          <p:cNvPr id="13" name="文字方塊 12"/>
          <p:cNvSpPr txBox="1"/>
          <p:nvPr/>
        </p:nvSpPr>
        <p:spPr>
          <a:xfrm>
            <a:off x="1767316" y="4035460"/>
            <a:ext cx="4611040" cy="523220"/>
          </a:xfrm>
          <a:prstGeom prst="rect">
            <a:avLst/>
          </a:prstGeom>
          <a:noFill/>
        </p:spPr>
        <p:txBody>
          <a:bodyPr wrap="square" rtlCol="0">
            <a:spAutoFit/>
          </a:bodyPr>
          <a:lstStyle/>
          <a:p>
            <a:r>
              <a:rPr lang="en-US" altLang="zh-TW" sz="2800" dirty="0"/>
              <a:t>Testing data: 47% accuracy </a:t>
            </a:r>
            <a:r>
              <a:rPr lang="en-US" altLang="zh-TW" sz="2800" dirty="0">
                <a:sym typeface="Wingdings" panose="05000000000000000000" pitchFamily="2" charset="2"/>
              </a:rPr>
              <a:t></a:t>
            </a:r>
            <a:endParaRPr lang="zh-TW" altLang="en-US" sz="2800" dirty="0"/>
          </a:p>
        </p:txBody>
      </p:sp>
      <p:sp>
        <p:nvSpPr>
          <p:cNvPr id="14" name="箭號: 向右 13"/>
          <p:cNvSpPr/>
          <p:nvPr/>
        </p:nvSpPr>
        <p:spPr>
          <a:xfrm>
            <a:off x="6122265" y="3860800"/>
            <a:ext cx="422398" cy="48303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p:cNvSpPr txBox="1"/>
          <p:nvPr/>
        </p:nvSpPr>
        <p:spPr>
          <a:xfrm>
            <a:off x="1767316" y="4438517"/>
            <a:ext cx="4283972" cy="954107"/>
          </a:xfrm>
          <a:prstGeom prst="rect">
            <a:avLst/>
          </a:prstGeom>
          <a:noFill/>
        </p:spPr>
        <p:txBody>
          <a:bodyPr wrap="square" rtlCol="0">
            <a:spAutoFit/>
          </a:bodyPr>
          <a:lstStyle/>
          <a:p>
            <a:r>
              <a:rPr lang="en-US" altLang="zh-TW" sz="2800" dirty="0">
                <a:solidFill>
                  <a:srgbClr val="FF0000"/>
                </a:solidFill>
              </a:rPr>
              <a:t>All: </a:t>
            </a:r>
            <a:r>
              <a:rPr lang="en-US" altLang="zh-TW" sz="2800" dirty="0" err="1">
                <a:solidFill>
                  <a:srgbClr val="FF0000"/>
                </a:solidFill>
              </a:rPr>
              <a:t>hp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a:t>
            </a:r>
            <a:r>
              <a:rPr lang="en-US" altLang="zh-TW" sz="2800" dirty="0" err="1">
                <a:solidFill>
                  <a:srgbClr val="FF0000"/>
                </a:solidFill>
              </a:rPr>
              <a:t>sp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a:t>
            </a:r>
          </a:p>
          <a:p>
            <a:r>
              <a:rPr lang="en-US" altLang="zh-TW" sz="2800" dirty="0">
                <a:solidFill>
                  <a:srgbClr val="FF0000"/>
                </a:solidFill>
              </a:rPr>
              <a:t>de, </a:t>
            </a:r>
            <a:r>
              <a:rPr lang="en-US" altLang="zh-TW" sz="2800" dirty="0" err="1">
                <a:solidFill>
                  <a:srgbClr val="FF0000"/>
                </a:solidFill>
              </a:rPr>
              <a:t>sp</a:t>
            </a:r>
            <a:r>
              <a:rPr lang="en-US" altLang="zh-TW" sz="2800" dirty="0">
                <a:solidFill>
                  <a:srgbClr val="FF0000"/>
                </a:solidFill>
              </a:rPr>
              <a:t> de, speed (6 features)</a:t>
            </a:r>
            <a:endParaRPr lang="zh-TW" altLang="en-US" sz="2800" dirty="0">
              <a:solidFill>
                <a:srgbClr val="FF0000"/>
              </a:solidFill>
            </a:endParaRPr>
          </a:p>
        </p:txBody>
      </p:sp>
      <p:sp>
        <p:nvSpPr>
          <p:cNvPr id="16" name="文字方塊 15"/>
          <p:cNvSpPr txBox="1"/>
          <p:nvPr/>
        </p:nvSpPr>
        <p:spPr>
          <a:xfrm>
            <a:off x="3719787" y="6185140"/>
            <a:ext cx="2864542" cy="523220"/>
          </a:xfrm>
          <a:prstGeom prst="rect">
            <a:avLst/>
          </a:prstGeom>
          <a:noFill/>
        </p:spPr>
        <p:txBody>
          <a:bodyPr wrap="square" rtlCol="0">
            <a:spAutoFit/>
          </a:bodyPr>
          <a:lstStyle/>
          <a:p>
            <a:r>
              <a:rPr lang="en-US" altLang="zh-TW" sz="2800" dirty="0"/>
              <a:t>64% accuracy …</a:t>
            </a:r>
            <a:endParaRPr lang="zh-TW" altLang="en-US" sz="2800" dirty="0"/>
          </a:p>
        </p:txBody>
      </p:sp>
      <mc:AlternateContent xmlns:mc="http://schemas.openxmlformats.org/markup-compatibility/2006">
        <mc:Choice xmlns:a14="http://schemas.microsoft.com/office/drawing/2010/main" Requires="a14">
          <p:sp>
            <p:nvSpPr>
              <p:cNvPr id="2" name="文字方塊 1"/>
              <p:cNvSpPr txBox="1"/>
              <p:nvPr/>
            </p:nvSpPr>
            <p:spPr>
              <a:xfrm>
                <a:off x="5056728" y="2278743"/>
                <a:ext cx="1095043" cy="369332"/>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5056728" y="2278743"/>
                <a:ext cx="1095043" cy="369332"/>
              </a:xfrm>
              <a:prstGeom prst="rect">
                <a:avLst/>
              </a:prstGeom>
              <a:blipFill>
                <a:blip r:embed="rId5"/>
                <a:stretch>
                  <a:fillRect/>
                </a:stretch>
              </a:blipFill>
            </p:spPr>
            <p:txBody>
              <a:bodyPr/>
              <a:lstStyle/>
              <a:p>
                <a:r>
                  <a:rPr lang="zh-TW" altLang="en-US">
                    <a:noFill/>
                  </a:rPr>
                  <a:t> </a:t>
                </a:r>
              </a:p>
            </p:txBody>
          </p:sp>
        </mc:Fallback>
      </mc:AlternateContent>
      <p:sp>
        <p:nvSpPr>
          <p:cNvPr id="3" name="文字方塊 2"/>
          <p:cNvSpPr txBox="1"/>
          <p:nvPr/>
        </p:nvSpPr>
        <p:spPr>
          <a:xfrm>
            <a:off x="1819071" y="3339990"/>
            <a:ext cx="4765259" cy="369332"/>
          </a:xfrm>
          <a:prstGeom prst="rect">
            <a:avLst/>
          </a:prstGeom>
          <a:noFill/>
        </p:spPr>
        <p:txBody>
          <a:bodyPr wrap="square" rtlCol="0">
            <a:spAutoFit/>
          </a:bodyPr>
          <a:lstStyle/>
          <a:p>
            <a:r>
              <a:rPr lang="en-US" altLang="zh-TW" dirty="0"/>
              <a:t>Blue points: C</a:t>
            </a:r>
            <a:r>
              <a:rPr lang="en-US" altLang="zh-TW" baseline="-25000" dirty="0"/>
              <a:t>1</a:t>
            </a:r>
            <a:r>
              <a:rPr lang="en-US" altLang="zh-TW" dirty="0"/>
              <a:t> (Water), Red points: C</a:t>
            </a:r>
            <a:r>
              <a:rPr lang="en-US" altLang="zh-TW" baseline="-25000" dirty="0"/>
              <a:t>2</a:t>
            </a:r>
            <a:r>
              <a:rPr lang="en-US" altLang="zh-TW" dirty="0"/>
              <a:t> (Normal)</a:t>
            </a:r>
            <a:endParaRPr lang="zh-TW" altLang="en-US" dirty="0"/>
          </a:p>
        </p:txBody>
      </p:sp>
      <mc:AlternateContent xmlns:mc="http://schemas.openxmlformats.org/markup-compatibility/2006">
        <mc:Choice xmlns:a14="http://schemas.microsoft.com/office/drawing/2010/main" Requires="a14">
          <p:sp>
            <p:nvSpPr>
              <p:cNvPr id="17" name="文字方塊 16"/>
              <p:cNvSpPr txBox="1"/>
              <p:nvPr/>
            </p:nvSpPr>
            <p:spPr>
              <a:xfrm>
                <a:off x="9734573" y="450599"/>
                <a:ext cx="1093441" cy="738664"/>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&gt;0.5</m:t>
                      </m:r>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9734573" y="450599"/>
                <a:ext cx="1093441" cy="73866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6544664" y="2741729"/>
                <a:ext cx="1245675" cy="730136"/>
              </a:xfrm>
              <a:prstGeom prst="rect">
                <a:avLst/>
              </a:prstGeom>
            </p:spPr>
            <p:style>
              <a:lnRef idx="0">
                <a:schemeClr val="dk1"/>
              </a:lnRef>
              <a:fillRef idx="3">
                <a:schemeClr val="dk1"/>
              </a:fillRef>
              <a:effectRef idx="3">
                <a:schemeClr val="dk1"/>
              </a:effectRef>
              <a:fontRef idx="minor">
                <a:schemeClr val="lt1"/>
              </a:fontRef>
            </p:style>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r>
                        <a:rPr lang="en-US" altLang="zh-TW" sz="2400" i="1">
                          <a:latin typeface="Cambria Math" panose="02040503050406030204" pitchFamily="18" charset="0"/>
                        </a:rPr>
                        <m:t>&lt;0.5</m:t>
                      </m:r>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544664" y="2741729"/>
                <a:ext cx="1245675" cy="73013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9734573" y="3667234"/>
                <a:ext cx="1093441" cy="738664"/>
              </a:xfrm>
              <a:prstGeom prst="rect">
                <a:avLst/>
              </a:prstGeom>
            </p:spPr>
            <p:style>
              <a:lnRef idx="0">
                <a:schemeClr val="dk1"/>
              </a:lnRef>
              <a:fillRef idx="3">
                <a:schemeClr val="dk1"/>
              </a:fillRef>
              <a:effectRef idx="3">
                <a:schemeClr val="dk1"/>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&gt;0.5</m:t>
                      </m:r>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9734573" y="3667234"/>
                <a:ext cx="1093441" cy="738664"/>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6544664" y="5958364"/>
                <a:ext cx="1245675" cy="730136"/>
              </a:xfrm>
              <a:prstGeom prst="rect">
                <a:avLst/>
              </a:prstGeom>
            </p:spPr>
            <p:style>
              <a:lnRef idx="0">
                <a:schemeClr val="dk1"/>
              </a:lnRef>
              <a:fillRef idx="3">
                <a:schemeClr val="dk1"/>
              </a:fillRef>
              <a:effectRef idx="3">
                <a:schemeClr val="dk1"/>
              </a:effectRef>
              <a:fontRef idx="minor">
                <a:schemeClr val="lt1"/>
              </a:fontRef>
            </p:style>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rPr>
                        <m:t>𝑃</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r>
                        <a:rPr lang="en-US" altLang="zh-TW" sz="2400" i="1">
                          <a:latin typeface="Cambria Math" panose="02040503050406030204" pitchFamily="18" charset="0"/>
                        </a:rPr>
                        <m:t>&lt;0.5</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6544664" y="5958364"/>
                <a:ext cx="1245675" cy="73013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文字方塊 3"/>
              <p:cNvSpPr txBox="1"/>
              <p:nvPr/>
            </p:nvSpPr>
            <p:spPr>
              <a:xfrm>
                <a:off x="1858415" y="5437742"/>
                <a:ext cx="2482026" cy="369332"/>
              </a:xfrm>
              <a:prstGeom prst="rect">
                <a:avLst/>
              </a:prstGeom>
              <a:noFill/>
            </p:spPr>
            <p:txBody>
              <a:bodyPr wrap="non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oMath>
                </a14:m>
                <a:r>
                  <a:rPr lang="zh-TW" altLang="en-US" sz="2400" dirty="0"/>
                  <a:t> </a:t>
                </a:r>
                <a:r>
                  <a:rPr lang="en-US" altLang="zh-TW" sz="2400" dirty="0"/>
                  <a:t>6-dim vector</a:t>
                </a:r>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1858415" y="5437742"/>
                <a:ext cx="2482026" cy="369332"/>
              </a:xfrm>
              <a:prstGeom prst="rect">
                <a:avLst/>
              </a:prstGeom>
              <a:blipFill>
                <a:blip r:embed="rId10"/>
                <a:stretch>
                  <a:fillRect l="-4423" t="-24590" r="-6634" b="-4918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1853585" y="5828250"/>
                <a:ext cx="2624373" cy="369332"/>
              </a:xfrm>
              <a:prstGeom prst="rect">
                <a:avLst/>
              </a:prstGeom>
              <a:noFill/>
            </p:spPr>
            <p:txBody>
              <a:bodyPr wrap="non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oMath>
                </a14:m>
                <a:r>
                  <a:rPr lang="zh-TW" altLang="en-US" sz="2400" dirty="0"/>
                  <a:t> </a:t>
                </a:r>
                <a:r>
                  <a:rPr lang="en-US" altLang="zh-TW" sz="2400" dirty="0"/>
                  <a:t>6 x 6 matrices</a:t>
                </a:r>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1853585" y="5828250"/>
                <a:ext cx="2624373" cy="369332"/>
              </a:xfrm>
              <a:prstGeom prst="rect">
                <a:avLst/>
              </a:prstGeom>
              <a:blipFill>
                <a:blip r:embed="rId11"/>
                <a:stretch>
                  <a:fillRect l="-3944" t="-24590" r="-6265" b="-4918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239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2" grpId="0" animBg="1"/>
      <p:bldP spid="17" grpId="0" animBg="1"/>
      <p:bldP spid="18" grpId="0" animBg="1"/>
      <p:bldP spid="19" grpId="0" animBg="1"/>
      <p:bldP spid="20" grpId="0" animBg="1"/>
      <p:bldP spid="4"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Modifying Model</a:t>
            </a:r>
            <a:endParaRPr lang="zh-TW" altLang="en-US" dirty="0"/>
          </a:p>
        </p:txBody>
      </p:sp>
      <p:sp>
        <p:nvSpPr>
          <p:cNvPr id="3" name="內容版面配置區 2"/>
          <p:cNvSpPr>
            <a:spLocks noGrp="1"/>
          </p:cNvSpPr>
          <p:nvPr>
            <p:ph idx="1"/>
          </p:nvPr>
        </p:nvSpPr>
        <p:spPr/>
        <p:txBody>
          <a:bodyPr/>
          <a:lstStyle/>
          <a:p>
            <a:r>
              <a:rPr lang="en-US" altLang="zh-TW" dirty="0"/>
              <a:t>Maximum likelihood</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176729" y="2924383"/>
                <a:ext cx="2339808" cy="369332"/>
              </a:xfrm>
              <a:prstGeom prst="rect">
                <a:avLst/>
              </a:prstGeom>
              <a:noFill/>
            </p:spPr>
            <p:txBody>
              <a:bodyPr wrap="non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oMath>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3176729" y="2924383"/>
                <a:ext cx="2339808" cy="369332"/>
              </a:xfrm>
              <a:prstGeom prst="rect">
                <a:avLst/>
              </a:prstGeom>
              <a:blipFill>
                <a:blip r:embed="rId2"/>
                <a:stretch>
                  <a:fillRect l="-3125" t="-26667" r="-1563" b="-50000"/>
                </a:stretch>
              </a:blipFill>
            </p:spPr>
            <p:txBody>
              <a:bodyPr/>
              <a:lstStyle/>
              <a:p>
                <a:r>
                  <a:rPr lang="zh-TW" altLang="en-US">
                    <a:noFill/>
                  </a:rPr>
                  <a:t> </a:t>
                </a:r>
              </a:p>
            </p:txBody>
          </p:sp>
        </mc:Fallback>
      </mc:AlternateContent>
      <p:sp>
        <p:nvSpPr>
          <p:cNvPr id="5" name="文字方塊 4"/>
          <p:cNvSpPr txBox="1"/>
          <p:nvPr/>
        </p:nvSpPr>
        <p:spPr>
          <a:xfrm>
            <a:off x="2643769" y="2400462"/>
            <a:ext cx="3405728" cy="461665"/>
          </a:xfrm>
          <a:prstGeom prst="rect">
            <a:avLst/>
          </a:prstGeom>
          <a:noFill/>
        </p:spPr>
        <p:txBody>
          <a:bodyPr wrap="square" rtlCol="0">
            <a:spAutoFit/>
          </a:bodyPr>
          <a:lstStyle/>
          <a:p>
            <a:r>
              <a:rPr lang="en-US" altLang="zh-TW" sz="2400" dirty="0"/>
              <a:t>“Water” type </a:t>
            </a:r>
            <a:r>
              <a:rPr lang="en-US" altLang="zh-TW" sz="2400" dirty="0" err="1"/>
              <a:t>Pokémons</a:t>
            </a:r>
            <a:r>
              <a:rPr lang="en-US" altLang="zh-TW" sz="2400" dirty="0"/>
              <a:t>: </a:t>
            </a:r>
            <a:endParaRPr lang="zh-TW" altLang="en-US" sz="2400" dirty="0"/>
          </a:p>
        </p:txBody>
      </p:sp>
      <mc:AlternateContent xmlns:mc="http://schemas.openxmlformats.org/markup-compatibility/2006">
        <mc:Choice xmlns:a14="http://schemas.microsoft.com/office/drawing/2010/main" Requires="a14">
          <p:sp>
            <p:nvSpPr>
              <p:cNvPr id="6" name="文字方塊 5"/>
              <p:cNvSpPr txBox="1"/>
              <p:nvPr/>
            </p:nvSpPr>
            <p:spPr>
              <a:xfrm>
                <a:off x="6757581" y="2924383"/>
                <a:ext cx="2865593" cy="369332"/>
              </a:xfrm>
              <a:prstGeom prst="rect">
                <a:avLst/>
              </a:prstGeom>
              <a:noFill/>
            </p:spPr>
            <p:txBody>
              <a:bodyPr wrap="non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80</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81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82</m:t>
                        </m:r>
                      </m:sup>
                    </m:sSup>
                    <m:r>
                      <a:rPr lang="en-US" altLang="zh-TW" sz="2400" i="1">
                        <a:latin typeface="Cambria Math" panose="02040503050406030204" pitchFamily="18" charset="0"/>
                      </a:rPr>
                      <m:t>,</m:t>
                    </m:r>
                  </m:oMath>
                </a14:m>
                <a:r>
                  <a:rPr lang="en-US" altLang="zh-TW" sz="2400" dirty="0"/>
                  <a:t> ……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140</m:t>
                        </m:r>
                      </m:sup>
                    </m:sSup>
                  </m:oMath>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6757581" y="2924383"/>
                <a:ext cx="2865593" cy="369332"/>
              </a:xfrm>
              <a:prstGeom prst="rect">
                <a:avLst/>
              </a:prstGeom>
              <a:blipFill>
                <a:blip r:embed="rId3"/>
                <a:stretch>
                  <a:fillRect l="-2766" t="-26667" r="-1277" b="-50000"/>
                </a:stretch>
              </a:blipFill>
            </p:spPr>
            <p:txBody>
              <a:bodyPr/>
              <a:lstStyle/>
              <a:p>
                <a:r>
                  <a:rPr lang="zh-TW" altLang="en-US">
                    <a:noFill/>
                  </a:rPr>
                  <a:t> </a:t>
                </a:r>
              </a:p>
            </p:txBody>
          </p:sp>
        </mc:Fallback>
      </mc:AlternateContent>
      <p:sp>
        <p:nvSpPr>
          <p:cNvPr id="7" name="文字方塊 6"/>
          <p:cNvSpPr txBox="1"/>
          <p:nvPr/>
        </p:nvSpPr>
        <p:spPr>
          <a:xfrm>
            <a:off x="6360015" y="2400462"/>
            <a:ext cx="3405728" cy="461665"/>
          </a:xfrm>
          <a:prstGeom prst="rect">
            <a:avLst/>
          </a:prstGeom>
          <a:noFill/>
        </p:spPr>
        <p:txBody>
          <a:bodyPr wrap="square" rtlCol="0">
            <a:spAutoFit/>
          </a:bodyPr>
          <a:lstStyle/>
          <a:p>
            <a:r>
              <a:rPr lang="en-US" altLang="zh-TW" sz="2400" dirty="0"/>
              <a:t>“Normal” type </a:t>
            </a:r>
            <a:r>
              <a:rPr lang="en-US" altLang="zh-TW" sz="2400" dirty="0" err="1"/>
              <a:t>Pokémons</a:t>
            </a:r>
            <a:r>
              <a:rPr lang="en-US" altLang="zh-TW" sz="2400" dirty="0"/>
              <a:t>: </a:t>
            </a:r>
            <a:endParaRPr lang="zh-TW" altLang="en-US" sz="2400" dirty="0"/>
          </a:p>
        </p:txBody>
      </p:sp>
      <mc:AlternateContent xmlns:mc="http://schemas.openxmlformats.org/markup-compatibility/2006">
        <mc:Choice xmlns:a14="http://schemas.microsoft.com/office/drawing/2010/main" Requires="a14">
          <p:sp>
            <p:nvSpPr>
              <p:cNvPr id="8" name="文字方塊 7"/>
              <p:cNvSpPr txBox="1"/>
              <p:nvPr/>
            </p:nvSpPr>
            <p:spPr>
              <a:xfrm>
                <a:off x="2776161" y="3547574"/>
                <a:ext cx="104692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2776161" y="3547574"/>
                <a:ext cx="1046922" cy="461665"/>
              </a:xfrm>
              <a:prstGeom prst="rect">
                <a:avLst/>
              </a:prstGeom>
              <a:blipFill>
                <a:blip r:embed="rId4"/>
                <a:stretch>
                  <a:fillRect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5392606" y="3598477"/>
                <a:ext cx="1364974" cy="461665"/>
              </a:xfrm>
              <a:prstGeom prst="rect">
                <a:avLst/>
              </a:prstGeom>
              <a:noFill/>
            </p:spPr>
            <p:txBody>
              <a:bodyPr wrap="square" rtlCol="0">
                <a:spAutoFit/>
              </a:bodyPr>
              <a:lstStyle/>
              <a:p>
                <a:pPr algn="ctr"/>
                <a:r>
                  <a:rPr lang="en-US" altLang="zh-TW" sz="2400" dirty="0"/>
                  <a:t> </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Σ</m:t>
                    </m:r>
                  </m:oMath>
                </a14:m>
                <a:r>
                  <a:rPr lang="en-US" altLang="zh-TW" sz="2400" dirty="0"/>
                  <a:t> </a:t>
                </a:r>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5392606" y="3598477"/>
                <a:ext cx="1364974"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7958760" y="3543777"/>
                <a:ext cx="20805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7958760" y="3543777"/>
                <a:ext cx="2080591" cy="461665"/>
              </a:xfrm>
              <a:prstGeom prst="rect">
                <a:avLst/>
              </a:prstGeom>
              <a:blipFill>
                <a:blip r:embed="rId6"/>
                <a:stretch>
                  <a:fillRect b="-78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917665" y="4245148"/>
                <a:ext cx="7197745" cy="461665"/>
              </a:xfrm>
              <a:prstGeom prst="rect">
                <a:avLst/>
              </a:prstGeom>
              <a:noFill/>
            </p:spPr>
            <p:txBody>
              <a:bodyPr wrap="square" rtlCol="0">
                <a:spAutoFit/>
              </a:bodyPr>
              <a:lstStyle/>
              <a:p>
                <a:r>
                  <a:rPr lang="en-US" altLang="zh-TW" sz="2400" dirty="0"/>
                  <a:t>Find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oMath>
                </a14:m>
                <a:r>
                  <a:rPr lang="en-US" altLang="zh-TW" sz="2400" dirty="0"/>
                  <a:t>, </a:t>
                </a:r>
                <a14:m>
                  <m:oMath xmlns:m="http://schemas.openxmlformats.org/officeDocument/2006/math">
                    <m:r>
                      <m:rPr>
                        <m:sty m:val="p"/>
                      </m:rPr>
                      <a:rPr lang="el-GR" altLang="zh-TW" sz="2400" i="1">
                        <a:latin typeface="Cambria Math" panose="02040503050406030204" pitchFamily="18" charset="0"/>
                        <a:ea typeface="Cambria Math" panose="02040503050406030204" pitchFamily="18" charset="0"/>
                      </a:rPr>
                      <m:t>Σ</m:t>
                    </m:r>
                  </m:oMath>
                </a14:m>
                <a:r>
                  <a:rPr lang="en-US" altLang="zh-TW" sz="2400" dirty="0"/>
                  <a:t> maximizing the likelihood </a:t>
                </a:r>
                <a14:m>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m:rPr>
                            <m:nor/>
                          </m:rPr>
                          <a:rPr lang="en-US" altLang="zh-TW" sz="2400" dirty="0"/>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m:rPr>
                            <m:nor/>
                          </m:rPr>
                          <a:rPr lang="en-US" altLang="zh-TW" sz="2400" dirty="0"/>
                          <m:t>,</m:t>
                        </m:r>
                        <m:r>
                          <m:rPr>
                            <m:sty m:val="p"/>
                          </m:rPr>
                          <a:rPr lang="el-GR" altLang="zh-TW" sz="2400" i="1">
                            <a:latin typeface="Cambria Math" panose="02040503050406030204" pitchFamily="18" charset="0"/>
                            <a:ea typeface="Cambria Math" panose="02040503050406030204" pitchFamily="18" charset="0"/>
                          </a:rPr>
                          <m:t>Σ</m:t>
                        </m:r>
                      </m:e>
                    </m:d>
                  </m:oMath>
                </a14:m>
                <a:r>
                  <a:rPr lang="en-US" altLang="zh-TW" sz="2400" dirty="0"/>
                  <a:t>  </a:t>
                </a:r>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917665" y="4245148"/>
                <a:ext cx="7197745" cy="461665"/>
              </a:xfrm>
              <a:prstGeom prst="rect">
                <a:avLst/>
              </a:prstGeom>
              <a:blipFill>
                <a:blip r:embed="rId7"/>
                <a:stretch>
                  <a:fillRect l="-1356"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375119" y="4788580"/>
                <a:ext cx="6130716" cy="5148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m:rPr>
                              <m:nor/>
                            </m:rPr>
                            <a:rPr lang="en-US" altLang="zh-TW" sz="2400" dirty="0"/>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m:rPr>
                              <m:nor/>
                            </m:rPr>
                            <a:rPr lang="en-US" altLang="zh-TW" sz="2400" dirty="0"/>
                            <m:t>,</m:t>
                          </m:r>
                          <m:r>
                            <m:rPr>
                              <m:sty m:val="p"/>
                            </m:rPr>
                            <a:rPr lang="el-GR" altLang="zh-TW" sz="2400" i="1">
                              <a:latin typeface="Cambria Math" panose="02040503050406030204" pitchFamily="18" charset="0"/>
                              <a:ea typeface="Cambria Math" panose="02040503050406030204" pitchFamily="18" charset="0"/>
                            </a:rPr>
                            <m:t>Σ</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79</m:t>
                              </m:r>
                            </m:sup>
                          </m:sSup>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2375119" y="4788580"/>
                <a:ext cx="6130716" cy="514821"/>
              </a:xfrm>
              <a:prstGeom prst="rect">
                <a:avLst/>
              </a:prstGeom>
              <a:blipFill>
                <a:blip r:embed="rId8"/>
                <a:stretch>
                  <a:fillRect b="-8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5188007" y="5251719"/>
                <a:ext cx="5035289" cy="5156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80</m:t>
                              </m:r>
                            </m:sup>
                          </m:sSup>
                        </m:e>
                      </m:d>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81</m:t>
                              </m:r>
                            </m:sup>
                          </m:sSup>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ea typeface="Cambria Math" panose="02040503050406030204" pitchFamily="18" charset="0"/>
                            </a:rPr>
                          </m:ctrlPr>
                        </m:sSubPr>
                        <m:e>
                          <m:r>
                            <a:rPr lang="en-US" altLang="zh-TW" sz="2400" i="1">
                              <a:latin typeface="Cambria Math" panose="02040503050406030204" pitchFamily="18" charset="0"/>
                              <a:ea typeface="Cambria Math" panose="02040503050406030204" pitchFamily="18" charset="0"/>
                            </a:rPr>
                            <m:t>𝑓</m:t>
                          </m:r>
                        </m:e>
                        <m:sub>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m:rPr>
                              <m:sty m:val="p"/>
                            </m:rPr>
                            <a:rPr lang="el-GR" altLang="zh-TW" sz="2400" i="1">
                              <a:latin typeface="Cambria Math" panose="02040503050406030204" pitchFamily="18" charset="0"/>
                              <a:ea typeface="Cambria Math" panose="02040503050406030204" pitchFamily="18" charset="0"/>
                            </a:rPr>
                            <m:t>Σ</m:t>
                          </m:r>
                        </m:sub>
                      </m:sSub>
                      <m:d>
                        <m:dPr>
                          <m:ctrlPr>
                            <a:rPr lang="en-US" altLang="zh-TW" sz="2400" i="1">
                              <a:latin typeface="Cambria Math" panose="02040503050406030204" pitchFamily="18" charset="0"/>
                              <a:ea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140</m:t>
                              </m:r>
                            </m:sup>
                          </m:sSup>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5188007" y="5251719"/>
                <a:ext cx="5035289" cy="515654"/>
              </a:xfrm>
              <a:prstGeom prst="rect">
                <a:avLst/>
              </a:prstGeom>
              <a:blipFill>
                <a:blip r:embed="rId9"/>
                <a:stretch>
                  <a:fillRect b="-8333"/>
                </a:stretch>
              </a:blipFill>
            </p:spPr>
            <p:txBody>
              <a:bodyPr/>
              <a:lstStyle/>
              <a:p>
                <a:r>
                  <a:rPr lang="zh-TW" altLang="en-US">
                    <a:noFill/>
                  </a:rPr>
                  <a:t> </a:t>
                </a:r>
              </a:p>
            </p:txBody>
          </p:sp>
        </mc:Fallback>
      </mc:AlternateContent>
      <p:cxnSp>
        <p:nvCxnSpPr>
          <p:cNvPr id="15" name="直線單箭頭接點 14"/>
          <p:cNvCxnSpPr>
            <a:endCxn id="4" idx="2"/>
          </p:cNvCxnSpPr>
          <p:nvPr/>
        </p:nvCxnSpPr>
        <p:spPr>
          <a:xfrm flipV="1">
            <a:off x="3497179" y="3293716"/>
            <a:ext cx="849454" cy="45238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4652988" y="3324724"/>
            <a:ext cx="1215669" cy="35220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59751" y="3341278"/>
            <a:ext cx="1048897" cy="34792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flipV="1">
            <a:off x="8062879" y="3389394"/>
            <a:ext cx="648408" cy="35884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文字方塊 22"/>
              <p:cNvSpPr txBox="1"/>
              <p:nvPr/>
            </p:nvSpPr>
            <p:spPr>
              <a:xfrm>
                <a:off x="5516537" y="5887073"/>
                <a:ext cx="3258367" cy="704295"/>
              </a:xfrm>
              <a:prstGeom prst="rect">
                <a:avLst/>
              </a:prstGeom>
              <a:noFill/>
            </p:spPr>
            <p:txBody>
              <a:bodyPr wrap="square" rtlCol="0">
                <a:spAutoFit/>
              </a:bodyPr>
              <a:lstStyle/>
              <a:p>
                <a:pPr algn="ctr"/>
                <a:r>
                  <a:rPr lang="en-US" altLang="zh-TW" sz="2800" dirty="0"/>
                  <a:t>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rPr>
                      <m:t>Σ</m:t>
                    </m:r>
                    <m:r>
                      <a:rPr lang="en-US" altLang="zh-TW" sz="2800" i="1">
                        <a:latin typeface="Cambria Math" panose="02040503050406030204" pitchFamily="18" charset="0"/>
                        <a:ea typeface="Cambria Math" panose="02040503050406030204" pitchFamily="18" charset="0"/>
                      </a:rPr>
                      <m:t>=</m:t>
                    </m:r>
                    <m:f>
                      <m:fPr>
                        <m:ctrlPr>
                          <a:rPr lang="en-US" altLang="zh-TW" sz="2800" i="1">
                            <a:latin typeface="Cambria Math" panose="02040503050406030204" pitchFamily="18" charset="0"/>
                            <a:ea typeface="Cambria Math" panose="02040503050406030204" pitchFamily="18" charset="0"/>
                          </a:rPr>
                        </m:ctrlPr>
                      </m:fPr>
                      <m:num>
                        <m:r>
                          <a:rPr lang="en-US" altLang="zh-TW" sz="2800" i="1">
                            <a:latin typeface="Cambria Math" panose="02040503050406030204" pitchFamily="18" charset="0"/>
                            <a:ea typeface="Cambria Math" panose="02040503050406030204" pitchFamily="18" charset="0"/>
                          </a:rPr>
                          <m:t>79</m:t>
                        </m:r>
                      </m:num>
                      <m:den>
                        <m:r>
                          <a:rPr lang="en-US" altLang="zh-TW" sz="2800" i="1">
                            <a:latin typeface="Cambria Math" panose="02040503050406030204" pitchFamily="18" charset="0"/>
                            <a:ea typeface="Cambria Math" panose="02040503050406030204" pitchFamily="18" charset="0"/>
                          </a:rPr>
                          <m:t>140</m:t>
                        </m:r>
                      </m:den>
                    </m:f>
                    <m:sSup>
                      <m:sSupPr>
                        <m:ctrlPr>
                          <a:rPr lang="en-US" altLang="zh-TW" sz="2800" i="1">
                            <a:latin typeface="Cambria Math" panose="02040503050406030204" pitchFamily="18" charset="0"/>
                          </a:rPr>
                        </m:ctrlPr>
                      </m:sSupPr>
                      <m:e>
                        <m:r>
                          <m:rPr>
                            <m:sty m:val="p"/>
                          </m:rPr>
                          <a:rPr lang="el-GR" altLang="zh-TW" sz="2800" i="1">
                            <a:latin typeface="Cambria Math" panose="02040503050406030204" pitchFamily="18" charset="0"/>
                            <a:ea typeface="Cambria Math" panose="02040503050406030204" pitchFamily="18" charset="0"/>
                          </a:rPr>
                          <m:t>Σ</m:t>
                        </m:r>
                      </m:e>
                      <m:sup>
                        <m:r>
                          <a:rPr lang="en-US" altLang="zh-TW" sz="2800" i="1">
                            <a:latin typeface="Cambria Math" panose="02040503050406030204" pitchFamily="18" charset="0"/>
                          </a:rPr>
                          <m:t>1</m:t>
                        </m:r>
                      </m:sup>
                    </m:sSup>
                    <m:r>
                      <a:rPr lang="en-US" altLang="zh-TW" sz="2800" i="1">
                        <a:latin typeface="Cambria Math" panose="02040503050406030204" pitchFamily="18" charset="0"/>
                      </a:rPr>
                      <m:t>+</m:t>
                    </m:r>
                    <m:f>
                      <m:fPr>
                        <m:ctrlPr>
                          <a:rPr lang="en-US" altLang="zh-TW" sz="2800" i="1">
                            <a:latin typeface="Cambria Math" panose="02040503050406030204" pitchFamily="18" charset="0"/>
                            <a:ea typeface="Cambria Math" panose="02040503050406030204" pitchFamily="18" charset="0"/>
                          </a:rPr>
                        </m:ctrlPr>
                      </m:fPr>
                      <m:num>
                        <m:r>
                          <a:rPr lang="en-US" altLang="zh-TW" sz="2800" i="1">
                            <a:latin typeface="Cambria Math" panose="02040503050406030204" pitchFamily="18" charset="0"/>
                            <a:ea typeface="Cambria Math" panose="02040503050406030204" pitchFamily="18" charset="0"/>
                          </a:rPr>
                          <m:t>61</m:t>
                        </m:r>
                      </m:num>
                      <m:den>
                        <m:r>
                          <a:rPr lang="en-US" altLang="zh-TW" sz="2800" i="1">
                            <a:latin typeface="Cambria Math" panose="02040503050406030204" pitchFamily="18" charset="0"/>
                            <a:ea typeface="Cambria Math" panose="02040503050406030204" pitchFamily="18" charset="0"/>
                          </a:rPr>
                          <m:t>140</m:t>
                        </m:r>
                      </m:den>
                    </m:f>
                    <m:sSup>
                      <m:sSupPr>
                        <m:ctrlPr>
                          <a:rPr lang="en-US" altLang="zh-TW" sz="2800" i="1">
                            <a:latin typeface="Cambria Math" panose="02040503050406030204" pitchFamily="18" charset="0"/>
                          </a:rPr>
                        </m:ctrlPr>
                      </m:sSupPr>
                      <m:e>
                        <m:r>
                          <m:rPr>
                            <m:sty m:val="p"/>
                          </m:rPr>
                          <a:rPr lang="el-GR" altLang="zh-TW" sz="2800" i="1">
                            <a:latin typeface="Cambria Math" panose="02040503050406030204" pitchFamily="18" charset="0"/>
                            <a:ea typeface="Cambria Math" panose="02040503050406030204" pitchFamily="18" charset="0"/>
                          </a:rPr>
                          <m:t>Σ</m:t>
                        </m:r>
                      </m:e>
                      <m:sup>
                        <m:r>
                          <a:rPr lang="en-US" altLang="zh-TW" sz="2800" i="1">
                            <a:latin typeface="Cambria Math" panose="02040503050406030204" pitchFamily="18" charset="0"/>
                            <a:ea typeface="Cambria Math" panose="02040503050406030204" pitchFamily="18" charset="0"/>
                          </a:rPr>
                          <m:t>2</m:t>
                        </m:r>
                      </m:sup>
                    </m:sSup>
                  </m:oMath>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5516537" y="5887073"/>
                <a:ext cx="3258367" cy="704295"/>
              </a:xfrm>
              <a:prstGeom prst="rect">
                <a:avLst/>
              </a:prstGeom>
              <a:blipFill>
                <a:blip r:embed="rId10"/>
                <a:stretch>
                  <a:fillRect/>
                </a:stretch>
              </a:blipFill>
            </p:spPr>
            <p:txBody>
              <a:bodyPr/>
              <a:lstStyle/>
              <a:p>
                <a:r>
                  <a:rPr lang="zh-TW" altLang="en-US">
                    <a:noFill/>
                  </a:rPr>
                  <a:t> </a:t>
                </a:r>
              </a:p>
            </p:txBody>
          </p:sp>
        </mc:Fallback>
      </mc:AlternateContent>
      <p:sp>
        <p:nvSpPr>
          <p:cNvPr id="24" name="文字方塊 23"/>
          <p:cNvSpPr txBox="1"/>
          <p:nvPr/>
        </p:nvSpPr>
        <p:spPr>
          <a:xfrm>
            <a:off x="7532915" y="575000"/>
            <a:ext cx="2127017" cy="830997"/>
          </a:xfrm>
          <a:prstGeom prst="rect">
            <a:avLst/>
          </a:prstGeom>
          <a:noFill/>
        </p:spPr>
        <p:txBody>
          <a:bodyPr wrap="square" rtlCol="0">
            <a:spAutoFit/>
          </a:bodyPr>
          <a:lstStyle/>
          <a:p>
            <a:r>
              <a:rPr lang="en-US" altLang="zh-TW" sz="2400" dirty="0"/>
              <a:t>Ref: Bishop, chapter 4.2.2</a:t>
            </a:r>
            <a:endParaRPr lang="zh-TW" altLang="en-US" sz="2400" dirty="0"/>
          </a:p>
        </p:txBody>
      </p:sp>
      <mc:AlternateContent xmlns:mc="http://schemas.openxmlformats.org/markup-compatibility/2006">
        <mc:Choice xmlns:a14="http://schemas.microsoft.com/office/drawing/2010/main" Requires="a14">
          <p:sp>
            <p:nvSpPr>
              <p:cNvPr id="25" name="文字方塊 24"/>
              <p:cNvSpPr txBox="1"/>
              <p:nvPr/>
            </p:nvSpPr>
            <p:spPr>
              <a:xfrm>
                <a:off x="2276058" y="5977139"/>
                <a:ext cx="3258367" cy="461665"/>
              </a:xfrm>
              <a:prstGeom prst="rect">
                <a:avLst/>
              </a:prstGeom>
              <a:noFill/>
            </p:spPr>
            <p:txBody>
              <a:bodyPr wrap="square" rtlCol="0">
                <a:spAutoFit/>
              </a:bodyPr>
              <a:lstStyle/>
              <a:p>
                <a:pPr algn="ct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oMath>
                </a14:m>
                <a:r>
                  <a:rPr lang="zh-TW" altLang="en-US" sz="2400" dirty="0"/>
                  <a:t> </a:t>
                </a:r>
                <a:r>
                  <a:rPr lang="en-US" altLang="zh-TW" sz="2400" dirty="0"/>
                  <a:t>and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oMath>
                </a14:m>
                <a:r>
                  <a:rPr lang="zh-TW" altLang="en-US" sz="2400" dirty="0"/>
                  <a:t> </a:t>
                </a:r>
                <a:r>
                  <a:rPr lang="en-US" altLang="zh-TW" sz="2400" dirty="0"/>
                  <a:t>is the same</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276058" y="5977139"/>
                <a:ext cx="3258367" cy="461665"/>
              </a:xfrm>
              <a:prstGeom prst="rect">
                <a:avLst/>
              </a:prstGeom>
              <a:blipFill>
                <a:blip r:embed="rId11"/>
                <a:stretch>
                  <a:fillRect t="-10667" b="-30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2623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23"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Modifying Model</a:t>
            </a:r>
            <a:endParaRPr lang="zh-TW" altLang="en-US" dirty="0"/>
          </a:p>
        </p:txBody>
      </p:sp>
      <p:pic>
        <p:nvPicPr>
          <p:cNvPr id="4" name="內容版面配置區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831447"/>
            <a:ext cx="4801444" cy="3482343"/>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445" y="1833197"/>
            <a:ext cx="5017643" cy="3480593"/>
          </a:xfrm>
          <a:prstGeom prst="rect">
            <a:avLst/>
          </a:prstGeom>
        </p:spPr>
      </p:pic>
      <p:sp>
        <p:nvSpPr>
          <p:cNvPr id="7" name="文字方塊 6"/>
          <p:cNvSpPr txBox="1"/>
          <p:nvPr/>
        </p:nvSpPr>
        <p:spPr>
          <a:xfrm>
            <a:off x="4753182" y="5123500"/>
            <a:ext cx="3773175" cy="461665"/>
          </a:xfrm>
          <a:prstGeom prst="rect">
            <a:avLst/>
          </a:prstGeom>
          <a:noFill/>
        </p:spPr>
        <p:txBody>
          <a:bodyPr wrap="square" rtlCol="0">
            <a:spAutoFit/>
          </a:bodyPr>
          <a:lstStyle/>
          <a:p>
            <a:r>
              <a:rPr lang="en-US" altLang="zh-TW" sz="2400" dirty="0"/>
              <a:t>The same covariance matrix</a:t>
            </a:r>
            <a:endParaRPr lang="zh-TW" altLang="en-US" sz="2400" dirty="0"/>
          </a:p>
        </p:txBody>
      </p:sp>
      <p:sp>
        <p:nvSpPr>
          <p:cNvPr id="8" name="文字方塊 7"/>
          <p:cNvSpPr txBox="1"/>
          <p:nvPr/>
        </p:nvSpPr>
        <p:spPr>
          <a:xfrm>
            <a:off x="2152651" y="5597860"/>
            <a:ext cx="7085493" cy="523220"/>
          </a:xfrm>
          <a:prstGeom prst="rect">
            <a:avLst/>
          </a:prstGeom>
          <a:noFill/>
        </p:spPr>
        <p:txBody>
          <a:bodyPr wrap="square" rtlCol="0">
            <a:spAutoFit/>
          </a:bodyPr>
          <a:lstStyle/>
          <a:p>
            <a:r>
              <a:rPr lang="en-US" altLang="zh-TW" sz="2800" dirty="0">
                <a:solidFill>
                  <a:srgbClr val="FF0000"/>
                </a:solidFill>
              </a:rPr>
              <a:t>All: </a:t>
            </a:r>
            <a:r>
              <a:rPr lang="en-US" altLang="zh-TW" sz="2800" dirty="0" err="1">
                <a:solidFill>
                  <a:srgbClr val="FF0000"/>
                </a:solidFill>
              </a:rPr>
              <a:t>hp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a:t>
            </a:r>
            <a:r>
              <a:rPr lang="en-US" altLang="zh-TW" sz="2800" dirty="0" err="1">
                <a:solidFill>
                  <a:srgbClr val="FF0000"/>
                </a:solidFill>
              </a:rPr>
              <a:t>sp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de, </a:t>
            </a:r>
            <a:r>
              <a:rPr lang="en-US" altLang="zh-TW" sz="2800" dirty="0" err="1">
                <a:solidFill>
                  <a:srgbClr val="FF0000"/>
                </a:solidFill>
              </a:rPr>
              <a:t>sp</a:t>
            </a:r>
            <a:r>
              <a:rPr lang="en-US" altLang="zh-TW" sz="2800" dirty="0">
                <a:solidFill>
                  <a:srgbClr val="FF0000"/>
                </a:solidFill>
              </a:rPr>
              <a:t> de, speed</a:t>
            </a:r>
            <a:endParaRPr lang="zh-TW" altLang="en-US" sz="2800" dirty="0">
              <a:solidFill>
                <a:srgbClr val="FF0000"/>
              </a:solidFill>
            </a:endParaRPr>
          </a:p>
        </p:txBody>
      </p:sp>
      <p:sp>
        <p:nvSpPr>
          <p:cNvPr id="9" name="文字方塊 8"/>
          <p:cNvSpPr txBox="1"/>
          <p:nvPr/>
        </p:nvSpPr>
        <p:spPr>
          <a:xfrm>
            <a:off x="3896587" y="6121080"/>
            <a:ext cx="2475902" cy="523220"/>
          </a:xfrm>
          <a:prstGeom prst="rect">
            <a:avLst/>
          </a:prstGeom>
          <a:noFill/>
        </p:spPr>
        <p:txBody>
          <a:bodyPr wrap="square" rtlCol="0">
            <a:spAutoFit/>
          </a:bodyPr>
          <a:lstStyle/>
          <a:p>
            <a:pPr algn="ctr"/>
            <a:r>
              <a:rPr lang="en-US" altLang="zh-TW" sz="2800" dirty="0"/>
              <a:t>54% accuracy</a:t>
            </a:r>
            <a:endParaRPr lang="zh-TW" altLang="en-US" sz="2800" dirty="0"/>
          </a:p>
        </p:txBody>
      </p:sp>
      <p:sp>
        <p:nvSpPr>
          <p:cNvPr id="10" name="箭號: 向右 9"/>
          <p:cNvSpPr/>
          <p:nvPr/>
        </p:nvSpPr>
        <p:spPr>
          <a:xfrm>
            <a:off x="5405875" y="4535506"/>
            <a:ext cx="2491833" cy="55338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箭號: 向右 10"/>
          <p:cNvSpPr/>
          <p:nvPr/>
        </p:nvSpPr>
        <p:spPr>
          <a:xfrm>
            <a:off x="6390006" y="6232456"/>
            <a:ext cx="988727" cy="3506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文字方塊 11"/>
          <p:cNvSpPr txBox="1"/>
          <p:nvPr/>
        </p:nvSpPr>
        <p:spPr>
          <a:xfrm>
            <a:off x="7458041" y="6121080"/>
            <a:ext cx="2475902" cy="523220"/>
          </a:xfrm>
          <a:prstGeom prst="rect">
            <a:avLst/>
          </a:prstGeom>
          <a:noFill/>
        </p:spPr>
        <p:txBody>
          <a:bodyPr wrap="square" rtlCol="0">
            <a:spAutoFit/>
          </a:bodyPr>
          <a:lstStyle/>
          <a:p>
            <a:r>
              <a:rPr lang="en-US" altLang="zh-TW" sz="2800" dirty="0">
                <a:solidFill>
                  <a:srgbClr val="0070C0"/>
                </a:solidFill>
              </a:rPr>
              <a:t>73% accuracy</a:t>
            </a:r>
            <a:endParaRPr lang="zh-TW" altLang="en-US" sz="2800" dirty="0">
              <a:solidFill>
                <a:srgbClr val="0070C0"/>
              </a:solidFill>
            </a:endParaRPr>
          </a:p>
        </p:txBody>
      </p:sp>
      <p:sp>
        <p:nvSpPr>
          <p:cNvPr id="6" name="矩形 5"/>
          <p:cNvSpPr/>
          <p:nvPr/>
        </p:nvSpPr>
        <p:spPr>
          <a:xfrm>
            <a:off x="7262769" y="1733125"/>
            <a:ext cx="2965748" cy="461665"/>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en-US" altLang="zh-TW" sz="2400" dirty="0"/>
              <a:t>The boundary is linear</a:t>
            </a:r>
            <a:endParaRPr lang="zh-TW" altLang="en-US" sz="2400" dirty="0"/>
          </a:p>
        </p:txBody>
      </p:sp>
    </p:spTree>
    <p:extLst>
      <p:ext uri="{BB962C8B-B14F-4D97-AF65-F5344CB8AC3E}">
        <p14:creationId xmlns:p14="http://schemas.microsoft.com/office/powerpoint/2010/main" val="4335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Posterior Probability</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2749827" y="1954696"/>
                <a:ext cx="6334106" cy="908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num>
                        <m:den>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m:t>
                          </m:r>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den>
                      </m:f>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749827" y="1954696"/>
                <a:ext cx="6334106" cy="90877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2745052" y="3246782"/>
                <a:ext cx="3272755" cy="1279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1+</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num>
                            <m:den>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den>
                          </m:f>
                        </m:den>
                      </m:f>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2745052" y="3246782"/>
                <a:ext cx="3272755" cy="127964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6197243" y="3246783"/>
                <a:ext cx="2423549"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1</m:t>
                          </m:r>
                        </m:num>
                        <m:den>
                          <m:r>
                            <a:rPr lang="en-US" altLang="zh-TW" sz="2800" i="1">
                              <a:latin typeface="Cambria Math" panose="02040503050406030204" pitchFamily="18" charset="0"/>
                            </a:rPr>
                            <m:t>1+</m:t>
                          </m:r>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m:t>
                              </m:r>
                              <m:r>
                                <a:rPr lang="en-US" altLang="zh-TW" sz="2800" i="1">
                                  <a:latin typeface="Cambria Math" panose="02040503050406030204" pitchFamily="18" charset="0"/>
                                </a:rPr>
                                <m:t>𝑧</m:t>
                              </m:r>
                            </m:e>
                          </m:d>
                        </m:den>
                      </m:f>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6197243" y="3246783"/>
                <a:ext cx="2423549" cy="88197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2400495" y="5115113"/>
                <a:ext cx="3211456" cy="908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𝑧</m:t>
                      </m:r>
                      <m:r>
                        <a:rPr lang="en-US" altLang="zh-TW" sz="2800" i="1">
                          <a:latin typeface="Cambria Math" panose="02040503050406030204" pitchFamily="18" charset="0"/>
                        </a:rPr>
                        <m:t>=</m:t>
                      </m:r>
                      <m:r>
                        <a:rPr lang="en-US" altLang="zh-TW" sz="2800" i="1">
                          <a:latin typeface="Cambria Math" panose="02040503050406030204" pitchFamily="18" charset="0"/>
                        </a:rPr>
                        <m:t>𝑙𝑛</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e>
                          </m:d>
                        </m:num>
                        <m:den>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2</m:t>
                                  </m:r>
                                </m:sub>
                              </m:sSub>
                            </m:e>
                          </m:d>
                        </m:den>
                      </m:f>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2400495" y="5115113"/>
                <a:ext cx="3211456" cy="90877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864156" y="3472325"/>
                <a:ext cx="11751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8864156" y="3472325"/>
                <a:ext cx="1175194" cy="430887"/>
              </a:xfrm>
              <a:prstGeom prst="rect">
                <a:avLst/>
              </a:prstGeom>
              <a:blipFill>
                <a:blip r:embed="rId7"/>
                <a:stretch>
                  <a:fillRect/>
                </a:stretch>
              </a:blipFill>
            </p:spPr>
            <p:txBody>
              <a:bodyPr/>
              <a:lstStyle/>
              <a:p>
                <a:r>
                  <a:rPr lang="zh-TW" altLang="en-US">
                    <a:noFill/>
                  </a:rPr>
                  <a:t> </a:t>
                </a:r>
              </a:p>
            </p:txBody>
          </p:sp>
        </mc:Fallback>
      </mc:AlternateContent>
      <p:sp>
        <p:nvSpPr>
          <p:cNvPr id="9" name="文字方塊 8"/>
          <p:cNvSpPr txBox="1"/>
          <p:nvPr/>
        </p:nvSpPr>
        <p:spPr>
          <a:xfrm>
            <a:off x="8864157" y="3903212"/>
            <a:ext cx="1444487" cy="830997"/>
          </a:xfrm>
          <a:prstGeom prst="rect">
            <a:avLst/>
          </a:prstGeom>
          <a:noFill/>
        </p:spPr>
        <p:txBody>
          <a:bodyPr wrap="square" rtlCol="0">
            <a:spAutoFit/>
          </a:bodyPr>
          <a:lstStyle/>
          <a:p>
            <a:pPr algn="ctr"/>
            <a:r>
              <a:rPr lang="en-US" altLang="zh-TW" sz="2400" dirty="0"/>
              <a:t>Sigmoid function</a:t>
            </a:r>
            <a:endParaRPr lang="zh-TW" altLang="en-US" sz="2400" dirty="0"/>
          </a:p>
        </p:txBody>
      </p:sp>
      <p:pic>
        <p:nvPicPr>
          <p:cNvPr id="10" name="圖片 9"/>
          <p:cNvPicPr>
            <a:picLocks noChangeAspect="1"/>
          </p:cNvPicPr>
          <p:nvPr/>
        </p:nvPicPr>
        <p:blipFill>
          <a:blip r:embed="rId8"/>
          <a:stretch>
            <a:fillRect/>
          </a:stretch>
        </p:blipFill>
        <p:spPr>
          <a:xfrm>
            <a:off x="6017806" y="4526429"/>
            <a:ext cx="2571750" cy="1838325"/>
          </a:xfrm>
          <a:prstGeom prst="rect">
            <a:avLst/>
          </a:prstGeom>
        </p:spPr>
      </p:pic>
      <p:graphicFrame>
        <p:nvGraphicFramePr>
          <p:cNvPr id="11" name="Object 12"/>
          <p:cNvGraphicFramePr>
            <a:graphicFrameLocks noChangeAspect="1"/>
          </p:cNvGraphicFramePr>
          <p:nvPr>
            <p:extLst/>
          </p:nvPr>
        </p:nvGraphicFramePr>
        <p:xfrm>
          <a:off x="6396038" y="4637089"/>
          <a:ext cx="717550" cy="490537"/>
        </p:xfrm>
        <a:graphic>
          <a:graphicData uri="http://schemas.openxmlformats.org/presentationml/2006/ole">
            <mc:AlternateContent xmlns:mc="http://schemas.openxmlformats.org/markup-compatibility/2006">
              <mc:Choice xmlns:v="urn:schemas-microsoft-com:vml" Requires="v">
                <p:oleObj spid="_x0000_s1040" name="方程式" r:id="rId9" imgW="317160" imgH="215640" progId="Equation.3">
                  <p:embed/>
                </p:oleObj>
              </mc:Choice>
              <mc:Fallback>
                <p:oleObj name="方程式" r:id="rId9" imgW="317160" imgH="215640" progId="Equation.3">
                  <p:embed/>
                  <p:pic>
                    <p:nvPicPr>
                      <p:cNvPr id="11" name="Object 12"/>
                      <p:cNvPicPr>
                        <a:picLocks noChangeAspect="1" noChangeArrowheads="1"/>
                      </p:cNvPicPr>
                      <p:nvPr/>
                    </p:nvPicPr>
                    <p:blipFill>
                      <a:blip r:embed="rId10"/>
                      <a:srcRect/>
                      <a:stretch>
                        <a:fillRect/>
                      </a:stretch>
                    </p:blipFill>
                    <p:spPr bwMode="auto">
                      <a:xfrm>
                        <a:off x="6396038" y="4637089"/>
                        <a:ext cx="717550" cy="490537"/>
                      </a:xfrm>
                      <a:prstGeom prst="rect">
                        <a:avLst/>
                      </a:prstGeom>
                      <a:noFill/>
                      <a:extLst/>
                    </p:spPr>
                  </p:pic>
                </p:oleObj>
              </mc:Fallback>
            </mc:AlternateContent>
          </a:graphicData>
        </a:graphic>
      </p:graphicFrame>
      <p:graphicFrame>
        <p:nvGraphicFramePr>
          <p:cNvPr id="12" name="Object 12"/>
          <p:cNvGraphicFramePr>
            <a:graphicFrameLocks noChangeAspect="1"/>
          </p:cNvGraphicFramePr>
          <p:nvPr>
            <p:extLst/>
          </p:nvPr>
        </p:nvGraphicFramePr>
        <p:xfrm>
          <a:off x="8434389" y="5970589"/>
          <a:ext cx="327025" cy="327025"/>
        </p:xfrm>
        <a:graphic>
          <a:graphicData uri="http://schemas.openxmlformats.org/presentationml/2006/ole">
            <mc:AlternateContent xmlns:mc="http://schemas.openxmlformats.org/markup-compatibility/2006">
              <mc:Choice xmlns:v="urn:schemas-microsoft-com:vml" Requires="v">
                <p:oleObj spid="_x0000_s1041" name="方程式" r:id="rId11" imgW="126720" imgH="126720" progId="Equation.3">
                  <p:embed/>
                </p:oleObj>
              </mc:Choice>
              <mc:Fallback>
                <p:oleObj name="方程式" r:id="rId11" imgW="126720" imgH="126720" progId="Equation.3">
                  <p:embed/>
                  <p:pic>
                    <p:nvPicPr>
                      <p:cNvPr id="12" name="Object 12"/>
                      <p:cNvPicPr>
                        <a:picLocks noChangeAspect="1" noChangeArrowheads="1"/>
                      </p:cNvPicPr>
                      <p:nvPr/>
                    </p:nvPicPr>
                    <p:blipFill>
                      <a:blip r:embed="rId12"/>
                      <a:srcRect/>
                      <a:stretch>
                        <a:fillRect/>
                      </a:stretch>
                    </p:blipFill>
                    <p:spPr bwMode="auto">
                      <a:xfrm>
                        <a:off x="8434389" y="5970589"/>
                        <a:ext cx="327025" cy="327025"/>
                      </a:xfrm>
                      <a:prstGeom prst="rect">
                        <a:avLst/>
                      </a:prstGeom>
                      <a:noFill/>
                      <a:extLst/>
                    </p:spPr>
                  </p:pic>
                </p:oleObj>
              </mc:Fallback>
            </mc:AlternateContent>
          </a:graphicData>
        </a:graphic>
      </p:graphicFrame>
    </p:spTree>
    <p:extLst>
      <p:ext uri="{BB962C8B-B14F-4D97-AF65-F5344CB8AC3E}">
        <p14:creationId xmlns:p14="http://schemas.microsoft.com/office/powerpoint/2010/main" val="193528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字方塊 3"/>
              <p:cNvSpPr txBox="1"/>
              <p:nvPr/>
            </p:nvSpPr>
            <p:spPr>
              <a:xfrm>
                <a:off x="1815971" y="406318"/>
                <a:ext cx="12795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1815971" y="406318"/>
                <a:ext cx="1279517" cy="430887"/>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3095487" y="406318"/>
                <a:ext cx="117519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3095487" y="406318"/>
                <a:ext cx="1175194"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1749286" y="2947604"/>
                <a:ext cx="19337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m:rPr>
                              <m:sty m:val="p"/>
                            </m:rPr>
                            <a:rPr lang="el-GR" altLang="zh-TW" sz="2800" i="1">
                              <a:latin typeface="Cambria Math" panose="02040503050406030204" pitchFamily="18" charset="0"/>
                              <a:ea typeface="Cambria Math" panose="02040503050406030204" pitchFamily="18" charset="0"/>
                            </a:rPr>
                            <m:t>Σ</m:t>
                          </m:r>
                        </m:e>
                        <m:sub>
                          <m:r>
                            <a:rPr lang="en-US" altLang="zh-TW" sz="2800" i="1">
                              <a:latin typeface="Cambria Math" panose="02040503050406030204" pitchFamily="18" charset="0"/>
                              <a:ea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m:rPr>
                              <m:sty m:val="p"/>
                            </m:rPr>
                            <a:rPr lang="el-GR" altLang="zh-TW" sz="2800" i="1">
                              <a:latin typeface="Cambria Math" panose="02040503050406030204" pitchFamily="18" charset="0"/>
                              <a:ea typeface="Cambria Math" panose="02040503050406030204" pitchFamily="18" charset="0"/>
                            </a:rPr>
                            <m:t>Σ</m:t>
                          </m:r>
                        </m:e>
                        <m:sub>
                          <m:r>
                            <a:rPr lang="en-US" altLang="zh-TW" sz="2800" i="1">
                              <a:latin typeface="Cambria Math" panose="02040503050406030204" pitchFamily="18" charset="0"/>
                            </a:rPr>
                            <m:t>2</m:t>
                          </m:r>
                        </m:sub>
                      </m:sSub>
                      <m:r>
                        <a:rPr lang="en-US" altLang="zh-TW" sz="2800" i="1">
                          <a:latin typeface="Cambria Math" panose="02040503050406030204" pitchFamily="18" charset="0"/>
                        </a:rPr>
                        <m:t>=</m:t>
                      </m:r>
                      <m:r>
                        <m:rPr>
                          <m:sty m:val="p"/>
                        </m:rPr>
                        <a:rPr lang="el-GR" altLang="zh-TW" sz="2800" i="1">
                          <a:latin typeface="Cambria Math" panose="02040503050406030204" pitchFamily="18" charset="0"/>
                          <a:ea typeface="Cambria Math" panose="02040503050406030204" pitchFamily="18" charset="0"/>
                        </a:rPr>
                        <m:t>Σ</m:t>
                      </m:r>
                    </m:oMath>
                  </m:oMathPara>
                </a14:m>
                <a:endParaRPr lang="zh-TW" altLang="en-US" sz="2800" dirty="0"/>
              </a:p>
            </p:txBody>
          </p:sp>
        </mc:Choice>
        <mc:Fallback>
          <p:sp>
            <p:nvSpPr>
              <p:cNvPr id="10" name="文字方塊 9"/>
              <p:cNvSpPr txBox="1">
                <a:spLocks noRot="1" noChangeAspect="1" noMove="1" noResize="1" noEditPoints="1" noAdjustHandles="1" noChangeArrowheads="1" noChangeShapeType="1" noTextEdit="1"/>
              </p:cNvSpPr>
              <p:nvPr/>
            </p:nvSpPr>
            <p:spPr>
              <a:xfrm>
                <a:off x="1749286" y="2947604"/>
                <a:ext cx="1933799"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949738" y="3511572"/>
                <a:ext cx="7963141" cy="754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𝑥</m:t>
                      </m:r>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a:rPr lang="en-US" altLang="zh-TW" sz="2400" i="1">
                          <a:latin typeface="Cambria Math" panose="02040503050406030204" pitchFamily="18" charset="0"/>
                        </a:rPr>
                        <m:t>𝑙𝑛</m:t>
                      </m:r>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1</m:t>
                              </m:r>
                            </m:sub>
                          </m:sSub>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2</m:t>
                              </m:r>
                            </m:sub>
                          </m:sSub>
                        </m:den>
                      </m:f>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949738" y="3511572"/>
                <a:ext cx="7963141" cy="754309"/>
              </a:xfrm>
              <a:prstGeom prst="rect">
                <a:avLst/>
              </a:prstGeom>
              <a:blipFill>
                <a:blip r:embed="rId5"/>
                <a:stretch>
                  <a:fillRect/>
                </a:stretch>
              </a:blipFill>
            </p:spPr>
            <p:txBody>
              <a:bodyPr/>
              <a:lstStyle/>
              <a:p>
                <a:r>
                  <a:rPr lang="zh-TW" altLang="en-US">
                    <a:noFill/>
                  </a:rPr>
                  <a:t> </a:t>
                </a:r>
              </a:p>
            </p:txBody>
          </p:sp>
        </mc:Fallback>
      </mc:AlternateContent>
      <p:cxnSp>
        <p:nvCxnSpPr>
          <p:cNvPr id="12" name="直線接點 11"/>
          <p:cNvCxnSpPr/>
          <p:nvPr/>
        </p:nvCxnSpPr>
        <p:spPr>
          <a:xfrm>
            <a:off x="2613420" y="4112535"/>
            <a:ext cx="17299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617248" y="4214022"/>
            <a:ext cx="52956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字方塊 15"/>
              <p:cNvSpPr txBox="1"/>
              <p:nvPr/>
            </p:nvSpPr>
            <p:spPr>
              <a:xfrm>
                <a:off x="3232793" y="4214022"/>
                <a:ext cx="543867" cy="4385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1" i="1">
                              <a:latin typeface="Cambria Math" panose="02040503050406030204" pitchFamily="18" charset="0"/>
                            </a:rPr>
                          </m:ctrlPr>
                        </m:sSupPr>
                        <m:e>
                          <m:r>
                            <a:rPr lang="en-US" altLang="zh-TW" sz="2800" b="1" i="1">
                              <a:latin typeface="Cambria Math" panose="02040503050406030204" pitchFamily="18" charset="0"/>
                            </a:rPr>
                            <m:t>𝒘</m:t>
                          </m:r>
                        </m:e>
                        <m:sup>
                          <m:r>
                            <a:rPr lang="en-US" altLang="zh-TW" sz="2800" b="1" i="1">
                              <a:latin typeface="Cambria Math" panose="02040503050406030204" pitchFamily="18" charset="0"/>
                            </a:rPr>
                            <m:t>𝑻</m:t>
                          </m:r>
                        </m:sup>
                      </m:sSup>
                    </m:oMath>
                  </m:oMathPara>
                </a14:m>
                <a:endParaRPr lang="zh-TW" altLang="en-US" sz="2800" b="1" dirty="0"/>
              </a:p>
            </p:txBody>
          </p:sp>
        </mc:Choice>
        <mc:Fallback>
          <p:sp>
            <p:nvSpPr>
              <p:cNvPr id="16" name="文字方塊 15"/>
              <p:cNvSpPr txBox="1">
                <a:spLocks noRot="1" noChangeAspect="1" noMove="1" noResize="1" noEditPoints="1" noAdjustHandles="1" noChangeArrowheads="1" noChangeShapeType="1" noTextEdit="1"/>
              </p:cNvSpPr>
              <p:nvPr/>
            </p:nvSpPr>
            <p:spPr>
              <a:xfrm>
                <a:off x="3232793" y="4214022"/>
                <a:ext cx="543867" cy="43858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7130009" y="4277839"/>
                <a:ext cx="2836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a:latin typeface="Cambria Math" panose="02040503050406030204" pitchFamily="18" charset="0"/>
                        </a:rPr>
                        <m:t>b</m:t>
                      </m:r>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7130009" y="4277839"/>
                <a:ext cx="283604"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1689806" y="4942707"/>
                <a:ext cx="36298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𝑤</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rPr>
                            <m:t>𝑥</m:t>
                          </m:r>
                          <m:r>
                            <a:rPr lang="en-US" altLang="zh-TW" sz="2800" i="1">
                              <a:latin typeface="Cambria Math" panose="02040503050406030204" pitchFamily="18" charset="0"/>
                            </a:rPr>
                            <m:t>+</m:t>
                          </m:r>
                          <m:r>
                            <a:rPr lang="en-US" altLang="zh-TW" sz="2800" i="1">
                              <a:latin typeface="Cambria Math" panose="02040503050406030204" pitchFamily="18" charset="0"/>
                            </a:rPr>
                            <m:t>𝑏</m:t>
                          </m:r>
                        </m:e>
                      </m:d>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689806" y="4942707"/>
                <a:ext cx="3629840" cy="430887"/>
              </a:xfrm>
              <a:prstGeom prst="rect">
                <a:avLst/>
              </a:prstGeom>
              <a:blipFill>
                <a:blip r:embed="rId8"/>
                <a:stretch>
                  <a:fillRect/>
                </a:stretch>
              </a:blipFill>
            </p:spPr>
            <p:txBody>
              <a:bodyPr/>
              <a:lstStyle/>
              <a:p>
                <a:r>
                  <a:rPr lang="zh-TW" altLang="en-US">
                    <a:noFill/>
                  </a:rPr>
                  <a:t> </a:t>
                </a:r>
              </a:p>
            </p:txBody>
          </p:sp>
        </mc:Fallback>
      </mc:AlternateContent>
      <p:cxnSp>
        <p:nvCxnSpPr>
          <p:cNvPr id="26" name="直線接點 25"/>
          <p:cNvCxnSpPr/>
          <p:nvPr/>
        </p:nvCxnSpPr>
        <p:spPr>
          <a:xfrm>
            <a:off x="2446183" y="1131620"/>
            <a:ext cx="1115084" cy="8065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1749286" y="1016533"/>
            <a:ext cx="8690651" cy="1703582"/>
            <a:chOff x="311834" y="4843170"/>
            <a:chExt cx="8690651" cy="1703582"/>
          </a:xfrm>
        </p:grpSpPr>
        <mc:AlternateContent xmlns:mc="http://schemas.openxmlformats.org/markup-compatibility/2006" xmlns:a14="http://schemas.microsoft.com/office/drawing/2010/main">
          <mc:Choice Requires="a14">
            <p:sp>
              <p:nvSpPr>
                <p:cNvPr id="27" name="文字方塊 26"/>
                <p:cNvSpPr txBox="1"/>
                <p:nvPr/>
              </p:nvSpPr>
              <p:spPr>
                <a:xfrm>
                  <a:off x="415744" y="4843994"/>
                  <a:ext cx="1860958" cy="8210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𝑙𝑛</m:t>
                        </m:r>
                        <m:f>
                          <m:fPr>
                            <m:ctrlPr>
                              <a:rPr lang="en-US" altLang="zh-TW" sz="2400" i="1">
                                <a:latin typeface="Cambria Math" panose="02040503050406030204" pitchFamily="18" charset="0"/>
                              </a:rPr>
                            </m:ctrlPr>
                          </m:fPr>
                          <m:num>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e>
                                </m:d>
                              </m:e>
                              <m:sup>
                                <m:r>
                                  <a:rPr lang="en-US" altLang="zh-TW" sz="2400" i="1">
                                    <a:latin typeface="Cambria Math" panose="02040503050406030204" pitchFamily="18" charset="0"/>
                                  </a:rPr>
                                  <m:t>1/2</m:t>
                                </m:r>
                              </m:sup>
                            </m:sSup>
                          </m:num>
                          <m:den>
                            <m:sSup>
                              <m:sSupPr>
                                <m:ctrlPr>
                                  <a:rPr lang="en-US" altLang="zh-TW" sz="2400" i="1">
                                    <a:latin typeface="Cambria Math" panose="02040503050406030204" pitchFamily="18" charset="0"/>
                                  </a:rPr>
                                </m:ctrlPr>
                              </m:sSupPr>
                              <m:e>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1/2</m:t>
                                </m:r>
                              </m:sup>
                            </m:sSup>
                          </m:den>
                        </m:f>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415744" y="4843994"/>
                  <a:ext cx="1860958" cy="821059"/>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2367643" y="4958256"/>
                  <a:ext cx="6597704"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−1</m:t>
                            </m:r>
                          </m:sup>
                        </m:sSup>
                        <m:r>
                          <a:rPr lang="en-US" altLang="zh-TW" sz="2400" i="1">
                            <a:latin typeface="Cambria Math" panose="02040503050406030204" pitchFamily="18" charset="0"/>
                          </a:rPr>
                          <m:t>𝑥</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−1</m:t>
                            </m:r>
                          </m:sup>
                        </m:sSup>
                        <m:r>
                          <a:rPr lang="en-US" altLang="zh-TW" sz="2400" i="1">
                            <a:latin typeface="Cambria Math" panose="02040503050406030204" pitchFamily="18" charset="0"/>
                          </a:rPr>
                          <m:t>𝑥</m:t>
                        </m:r>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2367643" y="4958256"/>
                  <a:ext cx="6597704" cy="69147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1058021" y="5760871"/>
                  <a:ext cx="6637330"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e>
                            </m:d>
                          </m:e>
                          <m:sup>
                            <m:r>
                              <a:rPr lang="en-US" altLang="zh-TW" sz="2400" i="1">
                                <a:latin typeface="Cambria Math" panose="02040503050406030204" pitchFamily="18" charset="0"/>
                              </a:rPr>
                              <m:t>−1</m:t>
                            </m:r>
                          </m:sup>
                        </m:sSup>
                        <m:r>
                          <a:rPr lang="en-US" altLang="zh-TW" sz="2400" i="1">
                            <a:latin typeface="Cambria Math" panose="02040503050406030204" pitchFamily="18" charset="0"/>
                          </a:rPr>
                          <m:t>𝑥</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e>
                            </m:d>
                          </m:e>
                          <m:sup>
                            <m:r>
                              <a:rPr lang="en-US" altLang="zh-TW" sz="2400" i="1">
                                <a:latin typeface="Cambria Math" panose="02040503050406030204" pitchFamily="18" charset="0"/>
                              </a:rPr>
                              <m:t>−1</m:t>
                            </m:r>
                          </m:sup>
                        </m:sSup>
                        <m:r>
                          <a:rPr lang="en-US" altLang="zh-TW" sz="2400" i="1">
                            <a:latin typeface="Cambria Math" panose="02040503050406030204" pitchFamily="18" charset="0"/>
                          </a:rPr>
                          <m:t>𝑥</m:t>
                        </m:r>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e>
                            </m:d>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058021" y="5760871"/>
                  <a:ext cx="6637330" cy="691471"/>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7695351" y="5760871"/>
                  <a:ext cx="971933" cy="751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m:t>
                        </m:r>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1</m:t>
                                </m:r>
                              </m:sub>
                            </m:sSub>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7695351" y="5760871"/>
                  <a:ext cx="971933" cy="751872"/>
                </a:xfrm>
                <a:prstGeom prst="rect">
                  <a:avLst/>
                </a:prstGeom>
                <a:blipFill>
                  <a:blip r:embed="rId12"/>
                  <a:stretch>
                    <a:fillRect/>
                  </a:stretch>
                </a:blipFill>
              </p:spPr>
              <p:txBody>
                <a:bodyPr/>
                <a:lstStyle/>
                <a:p>
                  <a:r>
                    <a:rPr lang="zh-TW" altLang="en-US">
                      <a:noFill/>
                    </a:rPr>
                    <a:t> </a:t>
                  </a:r>
                </a:p>
              </p:txBody>
            </p:sp>
          </mc:Fallback>
        </mc:AlternateContent>
        <p:sp>
          <p:nvSpPr>
            <p:cNvPr id="31" name="矩形 30"/>
            <p:cNvSpPr/>
            <p:nvPr/>
          </p:nvSpPr>
          <p:spPr>
            <a:xfrm>
              <a:off x="311834" y="4843170"/>
              <a:ext cx="8690651" cy="170358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33" name="直線接點 32"/>
          <p:cNvCxnSpPr/>
          <p:nvPr/>
        </p:nvCxnSpPr>
        <p:spPr>
          <a:xfrm>
            <a:off x="2715109" y="2299240"/>
            <a:ext cx="1742486" cy="37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3816159" y="1482378"/>
            <a:ext cx="19850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文字方塊 39"/>
              <p:cNvSpPr txBox="1"/>
              <p:nvPr/>
            </p:nvSpPr>
            <p:spPr>
              <a:xfrm>
                <a:off x="1662597" y="5589704"/>
                <a:ext cx="8537422" cy="523220"/>
              </a:xfrm>
              <a:prstGeom prst="rect">
                <a:avLst/>
              </a:prstGeom>
              <a:noFill/>
            </p:spPr>
            <p:txBody>
              <a:bodyPr wrap="square" rtlCol="0">
                <a:spAutoFit/>
              </a:bodyPr>
              <a:lstStyle/>
              <a:p>
                <a:r>
                  <a:rPr lang="en-US" altLang="zh-TW" sz="2800" dirty="0"/>
                  <a:t>In generative model, we estimate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𝑁</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oMath>
                </a14:m>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𝑁</m:t>
                        </m:r>
                      </m:e>
                      <m:sub>
                        <m:r>
                          <a:rPr lang="en-US" altLang="zh-TW" sz="2800" i="1">
                            <a:latin typeface="Cambria Math" panose="02040503050406030204" pitchFamily="18" charset="0"/>
                          </a:rPr>
                          <m:t>2</m:t>
                        </m:r>
                      </m:sub>
                    </m:sSub>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𝜇</m:t>
                        </m:r>
                      </m:e>
                      <m:sup>
                        <m:r>
                          <a:rPr lang="en-US" altLang="zh-TW" sz="2800" i="1">
                            <a:latin typeface="Cambria Math" panose="02040503050406030204" pitchFamily="18" charset="0"/>
                          </a:rPr>
                          <m:t>1</m:t>
                        </m:r>
                      </m:sup>
                    </m:sSup>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𝜇</m:t>
                        </m:r>
                      </m:e>
                      <m:sup>
                        <m:r>
                          <a:rPr lang="en-US" altLang="zh-TW" sz="2800" i="1">
                            <a:latin typeface="Cambria Math" panose="02040503050406030204" pitchFamily="18" charset="0"/>
                          </a:rPr>
                          <m:t>2</m:t>
                        </m:r>
                      </m:sup>
                    </m:sSup>
                  </m:oMath>
                </a14:m>
                <a:r>
                  <a:rPr lang="en-US" altLang="zh-TW" sz="2800" dirty="0"/>
                  <a:t>, </a:t>
                </a:r>
                <a14:m>
                  <m:oMath xmlns:m="http://schemas.openxmlformats.org/officeDocument/2006/math">
                    <m:r>
                      <m:rPr>
                        <m:sty m:val="p"/>
                      </m:rPr>
                      <a:rPr lang="el-GR" altLang="zh-TW" sz="2800" i="1">
                        <a:latin typeface="Cambria Math" panose="02040503050406030204" pitchFamily="18" charset="0"/>
                        <a:ea typeface="Cambria Math" panose="02040503050406030204" pitchFamily="18" charset="0"/>
                      </a:rPr>
                      <m:t>Σ</m:t>
                    </m:r>
                  </m:oMath>
                </a14:m>
                <a:endParaRPr lang="zh-TW" altLang="en-US" sz="2800" dirty="0"/>
              </a:p>
            </p:txBody>
          </p:sp>
        </mc:Choice>
        <mc:Fallback>
          <p:sp>
            <p:nvSpPr>
              <p:cNvPr id="40" name="文字方塊 39"/>
              <p:cNvSpPr txBox="1">
                <a:spLocks noRot="1" noChangeAspect="1" noMove="1" noResize="1" noEditPoints="1" noAdjustHandles="1" noChangeArrowheads="1" noChangeShapeType="1" noTextEdit="1"/>
              </p:cNvSpPr>
              <p:nvPr/>
            </p:nvSpPr>
            <p:spPr>
              <a:xfrm>
                <a:off x="1662597" y="5589704"/>
                <a:ext cx="8537422" cy="523220"/>
              </a:xfrm>
              <a:prstGeom prst="rect">
                <a:avLst/>
              </a:prstGeom>
              <a:blipFill>
                <a:blip r:embed="rId13"/>
                <a:stretch>
                  <a:fillRect l="-1500" t="-11628" b="-32558"/>
                </a:stretch>
              </a:blipFill>
            </p:spPr>
            <p:txBody>
              <a:bodyPr/>
              <a:lstStyle/>
              <a:p>
                <a:r>
                  <a:rPr lang="zh-TW" altLang="en-US">
                    <a:noFill/>
                  </a:rPr>
                  <a:t> </a:t>
                </a:r>
              </a:p>
            </p:txBody>
          </p:sp>
        </mc:Fallback>
      </mc:AlternateContent>
      <p:sp>
        <p:nvSpPr>
          <p:cNvPr id="41" name="文字方塊 40"/>
          <p:cNvSpPr txBox="1"/>
          <p:nvPr/>
        </p:nvSpPr>
        <p:spPr>
          <a:xfrm>
            <a:off x="6897142" y="6107011"/>
            <a:ext cx="4198872" cy="523220"/>
          </a:xfrm>
          <a:prstGeom prst="rect">
            <a:avLst/>
          </a:prstGeom>
          <a:noFill/>
        </p:spPr>
        <p:txBody>
          <a:bodyPr wrap="square" rtlCol="0">
            <a:spAutoFit/>
          </a:bodyPr>
          <a:lstStyle/>
          <a:p>
            <a:r>
              <a:rPr lang="en-US" altLang="zh-TW" sz="2800" dirty="0"/>
              <a:t>Then we have </a:t>
            </a:r>
            <a:r>
              <a:rPr lang="en-US" altLang="zh-TW" sz="2800" b="1" i="1" dirty="0"/>
              <a:t>w</a:t>
            </a:r>
            <a:r>
              <a:rPr lang="en-US" altLang="zh-TW" sz="2800" dirty="0"/>
              <a:t> and b</a:t>
            </a:r>
            <a:endParaRPr lang="zh-TW" altLang="en-US" sz="2800" dirty="0"/>
          </a:p>
        </p:txBody>
      </p:sp>
      <p:sp>
        <p:nvSpPr>
          <p:cNvPr id="22" name="文字方塊 21"/>
          <p:cNvSpPr txBox="1"/>
          <p:nvPr/>
        </p:nvSpPr>
        <p:spPr>
          <a:xfrm>
            <a:off x="5417302" y="4920471"/>
            <a:ext cx="5022635"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800" dirty="0"/>
              <a:t>How about directly find </a:t>
            </a:r>
            <a:r>
              <a:rPr lang="en-US" altLang="zh-TW" sz="2800" b="1" i="1" dirty="0"/>
              <a:t>w</a:t>
            </a:r>
            <a:r>
              <a:rPr lang="en-US" altLang="zh-TW" sz="2800" dirty="0"/>
              <a:t> and b?</a:t>
            </a:r>
            <a:endParaRPr lang="zh-TW" altLang="en-US" sz="2800" dirty="0"/>
          </a:p>
        </p:txBody>
      </p:sp>
    </p:spTree>
    <p:extLst>
      <p:ext uri="{BB962C8B-B14F-4D97-AF65-F5344CB8AC3E}">
        <p14:creationId xmlns:p14="http://schemas.microsoft.com/office/powerpoint/2010/main" val="135749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P spid="17" grpId="0"/>
      <p:bldP spid="18" grpId="0"/>
      <p:bldP spid="40" grpId="0"/>
      <p:bldP spid="41" grpId="0"/>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dirty="0"/>
              <a:t>Classification: Logistic Regression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908413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1: Function Set</a:t>
            </a:r>
            <a:endParaRPr lang="zh-TW" altLang="en-US" dirty="0"/>
          </a:p>
        </p:txBody>
      </p:sp>
      <mc:AlternateContent xmlns:mc="http://schemas.openxmlformats.org/markup-compatibility/2006">
        <mc:Choice xmlns:a14="http://schemas.microsoft.com/office/drawing/2010/main" Requires="a14">
          <p:sp>
            <p:nvSpPr>
              <p:cNvPr id="6" name="文字方塊 5"/>
              <p:cNvSpPr txBox="1"/>
              <p:nvPr/>
            </p:nvSpPr>
            <p:spPr>
              <a:xfrm>
                <a:off x="2851494" y="5648756"/>
                <a:ext cx="2781402" cy="756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r>
                            <a:rPr lang="en-US" altLang="zh-TW" sz="2400" i="1">
                              <a:latin typeface="Cambria Math" panose="02040503050406030204" pitchFamily="18" charset="0"/>
                            </a:rPr>
                            <m:t>𝑒𝑥𝑝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m:t>
                              </m:r>
                              <m:r>
                                <a:rPr lang="en-US" altLang="zh-TW" sz="2400" i="1">
                                  <a:latin typeface="Cambria Math" panose="02040503050406030204" pitchFamily="18" charset="0"/>
                                </a:rPr>
                                <m:t>𝑧</m:t>
                              </m:r>
                            </m:e>
                          </m:d>
                        </m:den>
                      </m:f>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2851494" y="5648756"/>
                <a:ext cx="2781402" cy="75610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2868084" y="4959035"/>
                <a:ext cx="17958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868084" y="4959035"/>
                <a:ext cx="1795812" cy="369332"/>
              </a:xfrm>
              <a:prstGeom prst="rect">
                <a:avLst/>
              </a:prstGeom>
              <a:blipFill>
                <a:blip r:embed="rId4"/>
                <a:stretch>
                  <a:fillRect l="-1695" r="-3051" b="-655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2747367" y="4201006"/>
                <a:ext cx="262610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2747367" y="4201006"/>
                <a:ext cx="2626104" cy="477888"/>
              </a:xfrm>
              <a:prstGeom prst="rect">
                <a:avLst/>
              </a:prstGeom>
              <a:blipFill>
                <a:blip r:embed="rId5"/>
                <a:stretch>
                  <a:fillRect b="-13924"/>
                </a:stretch>
              </a:blipFill>
            </p:spPr>
            <p:txBody>
              <a:bodyPr/>
              <a:lstStyle/>
              <a:p>
                <a:r>
                  <a:rPr lang="zh-TW" altLang="en-US">
                    <a:noFill/>
                  </a:rPr>
                  <a:t> </a:t>
                </a:r>
              </a:p>
            </p:txBody>
          </p:sp>
        </mc:Fallback>
      </mc:AlternateContent>
      <p:grpSp>
        <p:nvGrpSpPr>
          <p:cNvPr id="16" name="群組 15"/>
          <p:cNvGrpSpPr/>
          <p:nvPr/>
        </p:nvGrpSpPr>
        <p:grpSpPr>
          <a:xfrm>
            <a:off x="6549522" y="4313421"/>
            <a:ext cx="3135826" cy="2174963"/>
            <a:chOff x="5472656" y="2887794"/>
            <a:chExt cx="3135826" cy="2174963"/>
          </a:xfrm>
        </p:grpSpPr>
        <p:pic>
          <p:nvPicPr>
            <p:cNvPr id="7" name="圖片 6"/>
            <p:cNvPicPr>
              <a:picLocks noChangeAspect="1"/>
            </p:cNvPicPr>
            <p:nvPr/>
          </p:nvPicPr>
          <p:blipFill>
            <a:blip r:embed="rId6"/>
            <a:stretch>
              <a:fillRect/>
            </a:stretch>
          </p:blipFill>
          <p:spPr>
            <a:xfrm>
              <a:off x="5472656" y="2887794"/>
              <a:ext cx="3042694" cy="2174963"/>
            </a:xfrm>
            <a:prstGeom prst="rect">
              <a:avLst/>
            </a:prstGeom>
          </p:spPr>
        </p:pic>
        <p:graphicFrame>
          <p:nvGraphicFramePr>
            <p:cNvPr id="8" name="Object 12"/>
            <p:cNvGraphicFramePr>
              <a:graphicFrameLocks noChangeAspect="1"/>
            </p:cNvGraphicFramePr>
            <p:nvPr>
              <p:extLst/>
            </p:nvPr>
          </p:nvGraphicFramePr>
          <p:xfrm>
            <a:off x="6126292" y="2887794"/>
            <a:ext cx="539750" cy="369888"/>
          </p:xfrm>
          <a:graphic>
            <a:graphicData uri="http://schemas.openxmlformats.org/presentationml/2006/ole">
              <mc:AlternateContent xmlns:mc="http://schemas.openxmlformats.org/markup-compatibility/2006">
                <mc:Choice xmlns:v="urn:schemas-microsoft-com:vml" Requires="v">
                  <p:oleObj spid="_x0000_s3086" name="方程式" r:id="rId7" imgW="317160" imgH="215640" progId="Equation.3">
                    <p:embed/>
                  </p:oleObj>
                </mc:Choice>
                <mc:Fallback>
                  <p:oleObj name="方程式" r:id="rId7" imgW="317160" imgH="215640" progId="Equation.3">
                    <p:embed/>
                    <p:pic>
                      <p:nvPicPr>
                        <p:cNvPr id="8" name="Object 12"/>
                        <p:cNvPicPr>
                          <a:picLocks noChangeAspect="1" noChangeArrowheads="1"/>
                        </p:cNvPicPr>
                        <p:nvPr/>
                      </p:nvPicPr>
                      <p:blipFill>
                        <a:blip r:embed="rId8"/>
                        <a:srcRect/>
                        <a:stretch>
                          <a:fillRect/>
                        </a:stretch>
                      </p:blipFill>
                      <p:spPr bwMode="auto">
                        <a:xfrm>
                          <a:off x="6126292" y="2887794"/>
                          <a:ext cx="539750" cy="369888"/>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8392582" y="4689516"/>
            <a:ext cx="215900" cy="217487"/>
          </p:xfrm>
          <a:graphic>
            <a:graphicData uri="http://schemas.openxmlformats.org/presentationml/2006/ole">
              <mc:AlternateContent xmlns:mc="http://schemas.openxmlformats.org/markup-compatibility/2006">
                <mc:Choice xmlns:v="urn:schemas-microsoft-com:vml" Requires="v">
                  <p:oleObj spid="_x0000_s3087" name="方程式" r:id="rId9" imgW="126720" imgH="126720" progId="Equation.3">
                    <p:embed/>
                  </p:oleObj>
                </mc:Choice>
                <mc:Fallback>
                  <p:oleObj name="方程式" r:id="rId9" imgW="126720" imgH="126720" progId="Equation.3">
                    <p:embed/>
                    <p:pic>
                      <p:nvPicPr>
                        <p:cNvPr id="13" name="Object 12"/>
                        <p:cNvPicPr>
                          <a:picLocks noChangeAspect="1" noChangeArrowheads="1"/>
                        </p:cNvPicPr>
                        <p:nvPr/>
                      </p:nvPicPr>
                      <p:blipFill>
                        <a:blip r:embed="rId10"/>
                        <a:srcRect/>
                        <a:stretch>
                          <a:fillRect/>
                        </a:stretch>
                      </p:blipFill>
                      <p:spPr bwMode="auto">
                        <a:xfrm>
                          <a:off x="8392582" y="4689516"/>
                          <a:ext cx="215900" cy="217487"/>
                        </a:xfrm>
                        <a:prstGeom prst="rect">
                          <a:avLst/>
                        </a:prstGeom>
                        <a:noFill/>
                        <a:extLst/>
                      </p:spPr>
                    </p:pic>
                  </p:oleObj>
                </mc:Fallback>
              </mc:AlternateContent>
            </a:graphicData>
          </a:graphic>
        </p:graphicFrame>
      </p:grpSp>
      <p:sp>
        <p:nvSpPr>
          <p:cNvPr id="14" name="文字方塊 13"/>
          <p:cNvSpPr txBox="1"/>
          <p:nvPr/>
        </p:nvSpPr>
        <p:spPr>
          <a:xfrm>
            <a:off x="2429897" y="1651222"/>
            <a:ext cx="3319975" cy="461665"/>
          </a:xfrm>
          <a:prstGeom prst="rect">
            <a:avLst/>
          </a:prstGeom>
          <a:noFill/>
        </p:spPr>
        <p:txBody>
          <a:bodyPr wrap="square" rtlCol="0">
            <a:spAutoFit/>
          </a:bodyPr>
          <a:lstStyle/>
          <a:p>
            <a:r>
              <a:rPr lang="en-US" altLang="zh-TW" sz="2400" dirty="0"/>
              <a:t>Function set:</a:t>
            </a:r>
            <a:endParaRPr lang="zh-TW" altLang="en-US" sz="2400" dirty="0"/>
          </a:p>
        </p:txBody>
      </p:sp>
      <p:sp>
        <p:nvSpPr>
          <p:cNvPr id="15" name="文字方塊 14"/>
          <p:cNvSpPr txBox="1"/>
          <p:nvPr/>
        </p:nvSpPr>
        <p:spPr>
          <a:xfrm>
            <a:off x="4282587" y="1667134"/>
            <a:ext cx="387023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400" dirty="0"/>
              <a:t>Including all different w and b</a:t>
            </a:r>
            <a:endParaRPr lang="zh-TW" altLang="en-US" sz="2400" dirty="0"/>
          </a:p>
        </p:txBody>
      </p:sp>
      <mc:AlternateContent xmlns:mc="http://schemas.openxmlformats.org/markup-compatibility/2006">
        <mc:Choice xmlns:a14="http://schemas.microsoft.com/office/drawing/2010/main" Requires="a14">
          <p:sp>
            <p:nvSpPr>
              <p:cNvPr id="26" name="矩形 25"/>
              <p:cNvSpPr/>
              <p:nvPr/>
            </p:nvSpPr>
            <p:spPr>
              <a:xfrm>
                <a:off x="4596637" y="4726476"/>
                <a:ext cx="21430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4596637" y="4726476"/>
                <a:ext cx="2143023" cy="98854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4300892" y="2453347"/>
                <a:ext cx="2811924"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≥0.5</m:t>
                      </m:r>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4300892" y="2453347"/>
                <a:ext cx="2811924" cy="542136"/>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4288120" y="3319191"/>
                <a:ext cx="2811924"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&lt;</m:t>
                      </m:r>
                      <m:r>
                        <a:rPr lang="en-US" altLang="zh-TW" sz="2800" i="1">
                          <a:latin typeface="Cambria Math" panose="02040503050406030204" pitchFamily="18" charset="0"/>
                          <a:ea typeface="Cambria Math" panose="02040503050406030204" pitchFamily="18" charset="0"/>
                        </a:rPr>
                        <m:t>0.5</m:t>
                      </m:r>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4288120" y="3319191"/>
                <a:ext cx="2811924" cy="542136"/>
              </a:xfrm>
              <a:prstGeom prst="rect">
                <a:avLst/>
              </a:prstGeom>
              <a:blipFill>
                <a:blip r:embed="rId13"/>
                <a:stretch>
                  <a:fillRect/>
                </a:stretch>
              </a:blipFill>
            </p:spPr>
            <p:txBody>
              <a:bodyPr/>
              <a:lstStyle/>
              <a:p>
                <a:r>
                  <a:rPr lang="zh-TW" altLang="en-US">
                    <a:noFill/>
                  </a:rPr>
                  <a:t> </a:t>
                </a:r>
              </a:p>
            </p:txBody>
          </p:sp>
        </mc:Fallback>
      </mc:AlternateContent>
      <p:sp>
        <p:nvSpPr>
          <p:cNvPr id="29" name="矩形 28"/>
          <p:cNvSpPr/>
          <p:nvPr/>
        </p:nvSpPr>
        <p:spPr>
          <a:xfrm>
            <a:off x="7575211" y="2453347"/>
            <a:ext cx="1136850" cy="523220"/>
          </a:xfrm>
          <a:prstGeom prst="rect">
            <a:avLst/>
          </a:prstGeom>
        </p:spPr>
        <p:txBody>
          <a:bodyPr wrap="none">
            <a:spAutoFit/>
          </a:bodyPr>
          <a:lstStyle/>
          <a:p>
            <a:r>
              <a:rPr lang="en-US" altLang="zh-TW" sz="2800" dirty="0"/>
              <a:t>class 1</a:t>
            </a:r>
            <a:endParaRPr lang="zh-TW" altLang="en-US" sz="2800" dirty="0"/>
          </a:p>
        </p:txBody>
      </p:sp>
      <p:sp>
        <p:nvSpPr>
          <p:cNvPr id="30" name="矩形 29"/>
          <p:cNvSpPr/>
          <p:nvPr/>
        </p:nvSpPr>
        <p:spPr>
          <a:xfrm>
            <a:off x="7575211" y="3315054"/>
            <a:ext cx="1136850" cy="523220"/>
          </a:xfrm>
          <a:prstGeom prst="rect">
            <a:avLst/>
          </a:prstGeom>
        </p:spPr>
        <p:txBody>
          <a:bodyPr wrap="none">
            <a:spAutoFit/>
          </a:bodyPr>
          <a:lstStyle/>
          <a:p>
            <a:r>
              <a:rPr lang="en-US" altLang="zh-TW" sz="2800" dirty="0"/>
              <a:t>class 2</a:t>
            </a:r>
            <a:endParaRPr lang="zh-TW" altLang="en-US" sz="2800" dirty="0"/>
          </a:p>
        </p:txBody>
      </p:sp>
      <p:sp>
        <p:nvSpPr>
          <p:cNvPr id="31" name="左大括弧 30"/>
          <p:cNvSpPr/>
          <p:nvPr/>
        </p:nvSpPr>
        <p:spPr>
          <a:xfrm>
            <a:off x="3829610" y="2543565"/>
            <a:ext cx="484054" cy="1216170"/>
          </a:xfrm>
          <a:prstGeom prst="leftBrace">
            <a:avLst>
              <a:gd name="adj1" fmla="val 2520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矩形 31"/>
          <p:cNvSpPr/>
          <p:nvPr/>
        </p:nvSpPr>
        <p:spPr>
          <a:xfrm>
            <a:off x="3604593" y="2393924"/>
            <a:ext cx="5281347" cy="15154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365380" y="2514189"/>
            <a:ext cx="1745592" cy="4408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z</a:t>
            </a:r>
            <a:endParaRPr lang="zh-TW" altLang="en-US" sz="2400" dirty="0"/>
          </a:p>
        </p:txBody>
      </p:sp>
      <p:sp>
        <p:nvSpPr>
          <p:cNvPr id="34" name="矩形 33"/>
          <p:cNvSpPr/>
          <p:nvPr/>
        </p:nvSpPr>
        <p:spPr>
          <a:xfrm>
            <a:off x="4365380" y="3356228"/>
            <a:ext cx="1745592" cy="4408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z</a:t>
            </a:r>
            <a:endParaRPr lang="zh-TW" altLang="en-US" sz="2400" dirty="0"/>
          </a:p>
        </p:txBody>
      </p:sp>
      <p:sp>
        <p:nvSpPr>
          <p:cNvPr id="35" name="矩形 34"/>
          <p:cNvSpPr/>
          <p:nvPr/>
        </p:nvSpPr>
        <p:spPr>
          <a:xfrm>
            <a:off x="6463524" y="2514189"/>
            <a:ext cx="557427" cy="4408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6" name="矩形 35"/>
          <p:cNvSpPr/>
          <p:nvPr/>
        </p:nvSpPr>
        <p:spPr>
          <a:xfrm>
            <a:off x="6463523" y="3356227"/>
            <a:ext cx="557427" cy="4408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Tree>
    <p:extLst>
      <p:ext uri="{BB962C8B-B14F-4D97-AF65-F5344CB8AC3E}">
        <p14:creationId xmlns:p14="http://schemas.microsoft.com/office/powerpoint/2010/main" val="151298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 grpId="0"/>
      <p:bldP spid="14" grpId="0"/>
      <p:bldP spid="15" grpId="0" animBg="1"/>
      <p:bldP spid="26" grpId="0"/>
      <p:bldP spid="27" grpId="0"/>
      <p:bldP spid="28" grpId="0"/>
      <p:bldP spid="29" grpId="0"/>
      <p:bldP spid="30" grpId="0"/>
      <p:bldP spid="31" grpId="0" animBg="1"/>
      <p:bldP spid="32" grpId="0" animBg="1"/>
      <p:bldP spid="33" grpId="0" animBg="1"/>
      <p:bldP spid="34"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1: Model</a:t>
            </a:r>
            <a:endParaRPr lang="zh-TW" altLang="en-US" dirty="0"/>
          </a:p>
        </p:txBody>
      </p:sp>
      <p:sp>
        <p:nvSpPr>
          <p:cNvPr id="4" name="圓柱 5"/>
          <p:cNvSpPr/>
          <p:nvPr/>
        </p:nvSpPr>
        <p:spPr>
          <a:xfrm>
            <a:off x="2612601" y="2034600"/>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5" name="Object 12"/>
          <p:cNvGraphicFramePr>
            <a:graphicFrameLocks noChangeAspect="1"/>
          </p:cNvGraphicFramePr>
          <p:nvPr>
            <p:extLst/>
          </p:nvPr>
        </p:nvGraphicFramePr>
        <p:xfrm>
          <a:off x="4344745" y="2663625"/>
          <a:ext cx="1109662" cy="461962"/>
        </p:xfrm>
        <a:graphic>
          <a:graphicData uri="http://schemas.openxmlformats.org/presentationml/2006/ole">
            <mc:AlternateContent xmlns:mc="http://schemas.openxmlformats.org/markup-compatibility/2006">
              <mc:Choice xmlns:v="urn:schemas-microsoft-com:vml" Requires="v">
                <p:oleObj spid="_x0000_s12292" name="方程式" r:id="rId3" imgW="520560" imgH="215640" progId="Equation.3">
                  <p:embed/>
                </p:oleObj>
              </mc:Choice>
              <mc:Fallback>
                <p:oleObj name="方程式" r:id="rId3" imgW="520560" imgH="215640" progId="Equation.3">
                  <p:embed/>
                  <p:pic>
                    <p:nvPicPr>
                      <p:cNvPr id="5" name="Object 12"/>
                      <p:cNvPicPr>
                        <a:picLocks noChangeAspect="1" noChangeArrowheads="1"/>
                      </p:cNvPicPr>
                      <p:nvPr/>
                    </p:nvPicPr>
                    <p:blipFill>
                      <a:blip r:embed="rId4"/>
                      <a:srcRect/>
                      <a:stretch>
                        <a:fillRect/>
                      </a:stretch>
                    </p:blipFill>
                    <p:spPr bwMode="auto">
                      <a:xfrm>
                        <a:off x="4344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4344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grpSp>
        <p:nvGrpSpPr>
          <p:cNvPr id="10" name="群組 9"/>
          <p:cNvGrpSpPr/>
          <p:nvPr/>
        </p:nvGrpSpPr>
        <p:grpSpPr>
          <a:xfrm>
            <a:off x="3275303" y="3538957"/>
            <a:ext cx="5279638" cy="1699902"/>
            <a:chOff x="827126" y="3703931"/>
            <a:chExt cx="5279638" cy="1699902"/>
          </a:xfrm>
        </p:grpSpPr>
        <mc:AlternateContent xmlns:mc="http://schemas.openxmlformats.org/markup-compatibility/2006" xmlns:a14="http://schemas.microsoft.com/office/drawing/2010/main">
          <mc:Choice Requires="a14">
            <p:sp>
              <p:nvSpPr>
                <p:cNvPr id="7" name="文字方塊 6"/>
                <p:cNvSpPr txBox="1"/>
                <p:nvPr/>
              </p:nvSpPr>
              <p:spPr>
                <a:xfrm>
                  <a:off x="827126" y="4372124"/>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r>
                              <a:rPr lang="zh-TW" altLang="en-US" sz="2800" i="1">
                                <a:latin typeface="Cambria Math" panose="02040503050406030204" pitchFamily="18" charset="0"/>
                              </a:rPr>
                              <m:t>             </m:t>
                            </m:r>
                            <m:r>
                              <a:rPr lang="en-US" altLang="zh-TW" sz="2800" i="1">
                                <a:latin typeface="Cambria Math" panose="02040503050406030204" pitchFamily="18" charset="0"/>
                              </a:rPr>
                              <m:t>         </m:t>
                            </m:r>
                            <m:r>
                              <a:rPr lang="zh-TW" altLang="en-US" sz="2800" i="1">
                                <a:latin typeface="Cambria Math" panose="02040503050406030204" pitchFamily="18" charset="0"/>
                              </a:rPr>
                              <m:t> </m:t>
                            </m:r>
                            <m:r>
                              <a:rPr lang="en-US" altLang="zh-TW" sz="2800" i="1">
                                <a:latin typeface="Cambria Math" panose="02040503050406030204" pitchFamily="18" charset="0"/>
                              </a:rPr>
                              <m:t>   </m:t>
                            </m:r>
                          </m:e>
                        </m:d>
                        <m:r>
                          <a:rPr lang="en-US" altLang="zh-TW" sz="2800" i="1">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27126" y="4372124"/>
                  <a:ext cx="3311356" cy="430887"/>
                </a:xfrm>
                <a:prstGeom prst="rect">
                  <a:avLst/>
                </a:prstGeom>
                <a:blipFill>
                  <a:blip r:embed="rId5"/>
                  <a:stretch>
                    <a:fillRect/>
                  </a:stretch>
                </a:blipFill>
              </p:spPr>
              <p:txBody>
                <a:bodyPr/>
                <a:lstStyle/>
                <a:p>
                  <a:r>
                    <a:rPr lang="zh-TW" altLang="en-US">
                      <a:noFill/>
                    </a:rPr>
                    <a:t> </a:t>
                  </a:r>
                </a:p>
              </p:txBody>
            </p:sp>
          </mc:Fallback>
        </mc:AlternateContent>
        <p:sp>
          <p:nvSpPr>
            <p:cNvPr id="8" name="文字方塊 7"/>
            <p:cNvSpPr txBox="1"/>
            <p:nvPr/>
          </p:nvSpPr>
          <p:spPr>
            <a:xfrm>
              <a:off x="4336958" y="4110513"/>
              <a:ext cx="1769806"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800" dirty="0"/>
                <a:t>CP after evolution</a:t>
              </a:r>
              <a:endParaRPr lang="zh-TW" altLang="en-US" sz="2800" dirty="0"/>
            </a:p>
          </p:txBody>
        </p:sp>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317" y="3703931"/>
              <a:ext cx="1547996" cy="1699902"/>
            </a:xfrm>
            <a:prstGeom prst="rect">
              <a:avLst/>
            </a:prstGeom>
          </p:spPr>
        </p:pic>
      </p:grpSp>
      <p:sp>
        <p:nvSpPr>
          <p:cNvPr id="12" name="文字方塊 11"/>
          <p:cNvSpPr txBox="1"/>
          <p:nvPr/>
        </p:nvSpPr>
        <p:spPr>
          <a:xfrm>
            <a:off x="2250701" y="5716316"/>
            <a:ext cx="236863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Linear model:</a:t>
            </a:r>
            <a:endParaRPr lang="zh-TW" altLang="en-US" sz="2800" dirty="0"/>
          </a:p>
        </p:txBody>
      </p:sp>
      <mc:AlternateContent xmlns:mc="http://schemas.openxmlformats.org/markup-compatibility/2006">
        <mc:Choice xmlns:a14="http://schemas.microsoft.com/office/drawing/2010/main" Requires="a14">
          <p:sp>
            <p:nvSpPr>
              <p:cNvPr id="15" name="文字方塊 14"/>
              <p:cNvSpPr txBox="1"/>
              <p:nvPr/>
            </p:nvSpPr>
            <p:spPr>
              <a:xfrm>
                <a:off x="6005007" y="1864181"/>
                <a:ext cx="3869085" cy="461665"/>
              </a:xfrm>
              <a:prstGeom prst="rect">
                <a:avLst/>
              </a:prstGeom>
              <a:noFill/>
            </p:spPr>
            <p:txBody>
              <a:bodyPr wrap="square" rtlCol="0">
                <a:spAutoFit/>
              </a:bodyPr>
              <a:lstStyle/>
              <a:p>
                <a:r>
                  <a:rPr lang="en-US" altLang="zh-TW" sz="2400" dirty="0"/>
                  <a:t>f</a:t>
                </a:r>
                <a:r>
                  <a:rPr lang="en-US" altLang="zh-TW" sz="2400" baseline="-25000" dirty="0"/>
                  <a:t>1</a:t>
                </a:r>
                <a:r>
                  <a:rPr lang="en-US" altLang="zh-TW" sz="2400" dirty="0"/>
                  <a:t>: y = 10.0 + 9.0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6005007" y="1864181"/>
                <a:ext cx="3869085" cy="461665"/>
              </a:xfrm>
              <a:prstGeom prst="rect">
                <a:avLst/>
              </a:prstGeom>
              <a:blipFill>
                <a:blip r:embed="rId7"/>
                <a:stretch>
                  <a:fillRect l="-2362"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6005938" y="2326456"/>
                <a:ext cx="3626648" cy="461665"/>
              </a:xfrm>
              <a:prstGeom prst="rect">
                <a:avLst/>
              </a:prstGeom>
              <a:noFill/>
            </p:spPr>
            <p:txBody>
              <a:bodyPr wrap="square" rtlCol="0">
                <a:spAutoFit/>
              </a:bodyPr>
              <a:lstStyle/>
              <a:p>
                <a:r>
                  <a:rPr lang="en-US" altLang="zh-TW" sz="2400" dirty="0"/>
                  <a:t>f</a:t>
                </a:r>
                <a:r>
                  <a:rPr lang="en-US" altLang="zh-TW" sz="2400" baseline="-25000" dirty="0"/>
                  <a:t>2</a:t>
                </a:r>
                <a:r>
                  <a:rPr lang="en-US" altLang="zh-TW" sz="2400" dirty="0"/>
                  <a:t>: y = 9.8 + 9.2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6005938" y="2326456"/>
                <a:ext cx="3626648" cy="461665"/>
              </a:xfrm>
              <a:prstGeom prst="rect">
                <a:avLst/>
              </a:prstGeom>
              <a:blipFill>
                <a:blip r:embed="rId8"/>
                <a:stretch>
                  <a:fillRect l="-2521"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6019754" y="2777057"/>
                <a:ext cx="3626648" cy="461665"/>
              </a:xfrm>
              <a:prstGeom prst="rect">
                <a:avLst/>
              </a:prstGeom>
              <a:noFill/>
            </p:spPr>
            <p:txBody>
              <a:bodyPr wrap="square" rtlCol="0">
                <a:spAutoFit/>
              </a:bodyPr>
              <a:lstStyle/>
              <a:p>
                <a:r>
                  <a:rPr lang="en-US" altLang="zh-TW" sz="2400" dirty="0"/>
                  <a:t>f</a:t>
                </a:r>
                <a:r>
                  <a:rPr lang="en-US" altLang="zh-TW" sz="2400" baseline="-25000" dirty="0"/>
                  <a:t>3</a:t>
                </a:r>
                <a:r>
                  <a:rPr lang="en-US" altLang="zh-TW" sz="2400" dirty="0"/>
                  <a:t>: y = - 0.8 - 1.2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6019754" y="2777057"/>
                <a:ext cx="3626648" cy="461665"/>
              </a:xfrm>
              <a:prstGeom prst="rect">
                <a:avLst/>
              </a:prstGeom>
              <a:blipFill>
                <a:blip r:embed="rId9"/>
                <a:stretch>
                  <a:fillRect l="-2521" t="-10667" b="-30667"/>
                </a:stretch>
              </a:blipFill>
            </p:spPr>
            <p:txBody>
              <a:bodyPr/>
              <a:lstStyle/>
              <a:p>
                <a:r>
                  <a:rPr lang="zh-TW" altLang="en-US">
                    <a:noFill/>
                  </a:rPr>
                  <a:t> </a:t>
                </a:r>
              </a:p>
            </p:txBody>
          </p:sp>
        </mc:Fallback>
      </mc:AlternateContent>
      <p:sp>
        <p:nvSpPr>
          <p:cNvPr id="18" name="文字方塊 17"/>
          <p:cNvSpPr txBox="1"/>
          <p:nvPr/>
        </p:nvSpPr>
        <p:spPr>
          <a:xfrm>
            <a:off x="8456675" y="3172967"/>
            <a:ext cx="2046067" cy="461665"/>
          </a:xfrm>
          <a:prstGeom prst="rect">
            <a:avLst/>
          </a:prstGeom>
          <a:noFill/>
        </p:spPr>
        <p:txBody>
          <a:bodyPr wrap="square" rtlCol="0">
            <a:spAutoFit/>
          </a:bodyPr>
          <a:lstStyle/>
          <a:p>
            <a:r>
              <a:rPr lang="en-US" altLang="zh-TW" sz="2400" dirty="0"/>
              <a:t>…… infinite</a:t>
            </a:r>
            <a:endParaRPr lang="zh-TW" altLang="en-US" sz="2400" dirty="0"/>
          </a:p>
        </p:txBody>
      </p:sp>
      <mc:AlternateContent xmlns:mc="http://schemas.openxmlformats.org/markup-compatibility/2006">
        <mc:Choice xmlns:a14="http://schemas.microsoft.com/office/drawing/2010/main" Requires="a14">
          <p:sp>
            <p:nvSpPr>
              <p:cNvPr id="19" name="文字方塊 18"/>
              <p:cNvSpPr txBox="1"/>
              <p:nvPr/>
            </p:nvSpPr>
            <p:spPr>
              <a:xfrm>
                <a:off x="4761436" y="5501700"/>
                <a:ext cx="2669129" cy="1043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𝑦</m:t>
                      </m:r>
                      <m:r>
                        <a:rPr lang="en-US" altLang="zh-TW" sz="2800" i="1">
                          <a:latin typeface="Cambria Math" panose="02040503050406030204" pitchFamily="18" charset="0"/>
                        </a:rPr>
                        <m:t>=</m:t>
                      </m:r>
                      <m:r>
                        <a:rPr lang="en-US" altLang="zh-TW" sz="2800" i="1">
                          <a:latin typeface="Cambria Math" panose="02040503050406030204" pitchFamily="18" charset="0"/>
                        </a:rPr>
                        <m:t>𝑏</m:t>
                      </m:r>
                      <m:r>
                        <a:rPr lang="en-US" altLang="zh-TW" sz="2800" i="1">
                          <a:latin typeface="Cambria Math" panose="02040503050406030204" pitchFamily="18" charset="0"/>
                        </a:rPr>
                        <m:t>+ </m:t>
                      </m:r>
                      <m:nary>
                        <m:naryPr>
                          <m:chr m:val="∑"/>
                          <m:subHide m:val="on"/>
                          <m:supHide m:val="on"/>
                          <m:ctrlPr>
                            <a:rPr lang="en-US" altLang="zh-TW" sz="2800" i="1">
                              <a:latin typeface="Cambria Math" panose="02040503050406030204" pitchFamily="18" charset="0"/>
                            </a:rPr>
                          </m:ctrlPr>
                        </m:naryPr>
                        <m:sub/>
                        <m:sup/>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𝑖</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Sub>
                        </m:e>
                      </m:nary>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761436" y="5501700"/>
                <a:ext cx="2669129" cy="1043363"/>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7697487" y="5260175"/>
                <a:ext cx="3095419" cy="397866"/>
              </a:xfrm>
              <a:prstGeom prst="rect">
                <a:avLst/>
              </a:prstGeom>
              <a:noFill/>
            </p:spPr>
            <p:txBody>
              <a:bodyPr wrap="square" lIns="0" tIns="0" rIns="0" bIns="0"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𝑐𝑝</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h𝑝</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𝑤</m:t>
                        </m:r>
                      </m:sub>
                    </m:sSub>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h</m:t>
                        </m:r>
                      </m:sub>
                    </m:sSub>
                  </m:oMath>
                </a14:m>
                <a:r>
                  <a:rPr lang="zh-TW" altLang="en-US" sz="2400" dirty="0"/>
                  <a:t> </a:t>
                </a:r>
                <a:r>
                  <a:rPr lang="en-US" altLang="zh-TW" sz="2400" dirty="0"/>
                  <a:t>…</a:t>
                </a:r>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7697487" y="5260175"/>
                <a:ext cx="3095419" cy="397866"/>
              </a:xfrm>
              <a:prstGeom prst="rect">
                <a:avLst/>
              </a:prstGeom>
              <a:blipFill>
                <a:blip r:embed="rId11"/>
                <a:stretch>
                  <a:fillRect l="-2564" t="-23077" b="-40000"/>
                </a:stretch>
              </a:blipFill>
            </p:spPr>
            <p:txBody>
              <a:bodyPr/>
              <a:lstStyle/>
              <a:p>
                <a:r>
                  <a:rPr lang="zh-TW" altLang="en-US">
                    <a:noFill/>
                  </a:rPr>
                  <a:t> </a:t>
                </a:r>
              </a:p>
            </p:txBody>
          </p:sp>
        </mc:Fallback>
      </mc:AlternateContent>
      <p:sp>
        <p:nvSpPr>
          <p:cNvPr id="21" name="文字方塊 20"/>
          <p:cNvSpPr txBox="1"/>
          <p:nvPr/>
        </p:nvSpPr>
        <p:spPr>
          <a:xfrm>
            <a:off x="6024309" y="1027908"/>
            <a:ext cx="3455399" cy="830997"/>
          </a:xfrm>
          <a:prstGeom prst="rect">
            <a:avLst/>
          </a:prstGeom>
          <a:noFill/>
        </p:spPr>
        <p:txBody>
          <a:bodyPr wrap="square" rtlCol="0">
            <a:spAutoFit/>
          </a:bodyPr>
          <a:lstStyle/>
          <a:p>
            <a:r>
              <a:rPr lang="en-US" altLang="zh-TW" sz="2400" dirty="0"/>
              <a:t>w and b are parameters (can be any value)</a:t>
            </a:r>
            <a:endParaRPr lang="zh-TW" altLang="en-US" sz="2400" dirty="0"/>
          </a:p>
        </p:txBody>
      </p:sp>
      <mc:AlternateContent xmlns:mc="http://schemas.openxmlformats.org/markup-compatibility/2006">
        <mc:Choice xmlns:a14="http://schemas.microsoft.com/office/drawing/2010/main" Requires="a14">
          <p:sp>
            <p:nvSpPr>
              <p:cNvPr id="23" name="文字方塊 22"/>
              <p:cNvSpPr txBox="1"/>
              <p:nvPr/>
            </p:nvSpPr>
            <p:spPr>
              <a:xfrm>
                <a:off x="5706959" y="417346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5706959" y="4173465"/>
                <a:ext cx="283411"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8609275" y="4173465"/>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8609275" y="4173465"/>
                <a:ext cx="288284"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7697486" y="6231398"/>
                <a:ext cx="2512580" cy="369332"/>
              </a:xfrm>
              <a:prstGeom prst="rect">
                <a:avLst/>
              </a:prstGeom>
              <a:noFill/>
            </p:spPr>
            <p:txBody>
              <a:bodyPr wrap="square" lIns="0" tIns="0" rIns="0" bIns="0" rtlCol="0">
                <a:spAutoFit/>
              </a:bodyPr>
              <a:lstStyle/>
              <a:p>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oMath>
                </a14:m>
                <a:r>
                  <a:rPr lang="en-US" altLang="zh-TW" sz="2400" dirty="0"/>
                  <a:t>: weight, b: bias</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7697486" y="6231398"/>
                <a:ext cx="2512580" cy="369332"/>
              </a:xfrm>
              <a:prstGeom prst="rect">
                <a:avLst/>
              </a:prstGeom>
              <a:blipFill>
                <a:blip r:embed="rId14"/>
                <a:stretch>
                  <a:fillRect l="-3155" t="-24590" b="-4918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331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22" name="文字方塊 21"/>
              <p:cNvSpPr txBox="1">
                <a:spLocks noRot="1" noChangeAspect="1" noMove="1" noResize="1" noEditPoints="1" noAdjustHandles="1" noChangeArrowheads="1" noChangeShapeType="1" noTextEdit="1"/>
              </p:cNvSpPr>
              <p:nvPr/>
            </p:nvSpPr>
            <p:spPr>
              <a:xfrm>
                <a:off x="2331084" y="1494711"/>
                <a:ext cx="2242292" cy="523220"/>
              </a:xfrm>
              <a:prstGeom prst="rect">
                <a:avLst/>
              </a:prstGeom>
              <a:blipFill>
                <a:blip r:embed="rId15"/>
                <a:stretch>
                  <a:fillRect l="-2174" t="-10465" b="-32558"/>
                </a:stretch>
              </a:blipFill>
            </p:spPr>
            <p:txBody>
              <a:bodyPr/>
              <a:lstStyle/>
              <a:p>
                <a:r>
                  <a:rPr lang="zh-TW" altLang="en-US">
                    <a:noFill/>
                  </a:rPr>
                  <a:t> </a:t>
                </a:r>
              </a:p>
            </p:txBody>
          </p:sp>
        </mc:Fallback>
      </mc:AlternateContent>
      <p:sp>
        <p:nvSpPr>
          <p:cNvPr id="26" name="文字方塊 25"/>
          <p:cNvSpPr txBox="1"/>
          <p:nvPr/>
        </p:nvSpPr>
        <p:spPr>
          <a:xfrm>
            <a:off x="9156296" y="5713888"/>
            <a:ext cx="1202751"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feature</a:t>
            </a:r>
            <a:endParaRPr lang="zh-TW" altLang="en-US" sz="2400" dirty="0"/>
          </a:p>
        </p:txBody>
      </p:sp>
      <p:cxnSp>
        <p:nvCxnSpPr>
          <p:cNvPr id="13" name="直線接點 12"/>
          <p:cNvCxnSpPr/>
          <p:nvPr/>
        </p:nvCxnSpPr>
        <p:spPr>
          <a:xfrm>
            <a:off x="1928446" y="2127573"/>
            <a:ext cx="0" cy="3186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H="1">
            <a:off x="1928446" y="1887126"/>
            <a:ext cx="402638" cy="240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1928446" y="5279434"/>
            <a:ext cx="402638" cy="43688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5756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5" grpId="0"/>
      <p:bldP spid="16" grpId="0"/>
      <p:bldP spid="17" grpId="0"/>
      <p:bldP spid="18" grpId="0"/>
      <p:bldP spid="19" grpId="0"/>
      <p:bldP spid="20" grpId="0"/>
      <p:bldP spid="21" grpId="0"/>
      <p:bldP spid="23" grpId="0"/>
      <p:bldP spid="24" grpId="0"/>
      <p:bldP spid="25" grpId="0"/>
      <p:bldP spid="22" grpId="0"/>
      <p:bldP spid="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p:cNvGraphicFramePr>
            <a:graphicFrameLocks noChangeAspect="1"/>
          </p:cNvGraphicFramePr>
          <p:nvPr>
            <p:extLst/>
          </p:nvPr>
        </p:nvGraphicFramePr>
        <p:xfrm>
          <a:off x="3957844" y="1941520"/>
          <a:ext cx="2538412" cy="947738"/>
        </p:xfrm>
        <a:graphic>
          <a:graphicData uri="http://schemas.openxmlformats.org/presentationml/2006/ole">
            <mc:AlternateContent xmlns:mc="http://schemas.openxmlformats.org/markup-compatibility/2006">
              <mc:Choice xmlns:v="urn:schemas-microsoft-com:vml" Requires="v">
                <p:oleObj spid="_x0000_s4182" name="方程式" r:id="rId4" imgW="914400" imgH="342720" progId="Equation.3">
                  <p:embed/>
                </p:oleObj>
              </mc:Choice>
              <mc:Fallback>
                <p:oleObj name="方程式" r:id="rId4" imgW="914400" imgH="342720" progId="Equation.3">
                  <p:embed/>
                  <p:pic>
                    <p:nvPicPr>
                      <p:cNvPr id="38" name="Object 12"/>
                      <p:cNvPicPr>
                        <a:picLocks noChangeAspect="1" noChangeArrowheads="1"/>
                      </p:cNvPicPr>
                      <p:nvPr/>
                    </p:nvPicPr>
                    <p:blipFill>
                      <a:blip r:embed="rId5"/>
                      <a:srcRect/>
                      <a:stretch>
                        <a:fillRect/>
                      </a:stretch>
                    </p:blipFill>
                    <p:spPr bwMode="auto">
                      <a:xfrm>
                        <a:off x="3957844" y="1941520"/>
                        <a:ext cx="2538412" cy="947738"/>
                      </a:xfrm>
                      <a:prstGeom prst="rect">
                        <a:avLst/>
                      </a:prstGeom>
                      <a:noFill/>
                      <a:extLst/>
                    </p:spPr>
                  </p:pic>
                </p:oleObj>
              </mc:Fallback>
            </mc:AlternateContent>
          </a:graphicData>
        </a:graphic>
      </p:graphicFrame>
      <p:sp>
        <p:nvSpPr>
          <p:cNvPr id="2" name="標題 1"/>
          <p:cNvSpPr>
            <a:spLocks noGrp="1"/>
          </p:cNvSpPr>
          <p:nvPr>
            <p:ph type="title"/>
          </p:nvPr>
        </p:nvSpPr>
        <p:spPr/>
        <p:txBody>
          <a:bodyPr/>
          <a:lstStyle/>
          <a:p>
            <a:r>
              <a:rPr lang="en-US" altLang="zh-TW" dirty="0"/>
              <a:t>Step 1: Function Set</a:t>
            </a:r>
            <a:endParaRPr lang="zh-TW" altLang="en-US" dirty="0"/>
          </a:p>
        </p:txBody>
      </p:sp>
      <p:cxnSp>
        <p:nvCxnSpPr>
          <p:cNvPr id="36" name="直線單箭頭接點 35"/>
          <p:cNvCxnSpPr/>
          <p:nvPr/>
        </p:nvCxnSpPr>
        <p:spPr>
          <a:xfrm flipV="1">
            <a:off x="6322670" y="3488665"/>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397324" y="451028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 name="矩形 4"/>
          <p:cNvSpPr/>
          <p:nvPr/>
        </p:nvSpPr>
        <p:spPr>
          <a:xfrm>
            <a:off x="1723030" y="1897810"/>
            <a:ext cx="596697" cy="3183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stCxn id="18" idx="3"/>
            <a:endCxn id="22" idx="1"/>
          </p:cNvCxnSpPr>
          <p:nvPr/>
        </p:nvCxnSpPr>
        <p:spPr>
          <a:xfrm flipV="1">
            <a:off x="2312107" y="3499110"/>
            <a:ext cx="2145559" cy="125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5612237" y="2990203"/>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8" name="Object 12"/>
          <p:cNvGraphicFramePr>
            <a:graphicFrameLocks noChangeAspect="1"/>
          </p:cNvGraphicFramePr>
          <p:nvPr>
            <p:extLst/>
          </p:nvPr>
        </p:nvGraphicFramePr>
        <p:xfrm>
          <a:off x="5141304" y="3101631"/>
          <a:ext cx="352425" cy="350837"/>
        </p:xfrm>
        <a:graphic>
          <a:graphicData uri="http://schemas.openxmlformats.org/presentationml/2006/ole">
            <mc:AlternateContent xmlns:mc="http://schemas.openxmlformats.org/markup-compatibility/2006">
              <mc:Choice xmlns:v="urn:schemas-microsoft-com:vml" Requires="v">
                <p:oleObj spid="_x0000_s4183" name="方程式" r:id="rId6" imgW="126720" imgH="126720" progId="Equation.3">
                  <p:embed/>
                </p:oleObj>
              </mc:Choice>
              <mc:Fallback>
                <p:oleObj name="方程式" r:id="rId6" imgW="126720" imgH="126720" progId="Equation.3">
                  <p:embed/>
                  <p:pic>
                    <p:nvPicPr>
                      <p:cNvPr id="8" name="Object 12"/>
                      <p:cNvPicPr>
                        <a:picLocks noChangeAspect="1" noChangeArrowheads="1"/>
                      </p:cNvPicPr>
                      <p:nvPr/>
                    </p:nvPicPr>
                    <p:blipFill>
                      <a:blip r:embed="rId7"/>
                      <a:srcRect/>
                      <a:stretch>
                        <a:fillRect/>
                      </a:stretch>
                    </p:blipFill>
                    <p:spPr bwMode="auto">
                      <a:xfrm>
                        <a:off x="5141304" y="3101631"/>
                        <a:ext cx="352425" cy="350837"/>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nvPr>
        </p:nvGraphicFramePr>
        <p:xfrm>
          <a:off x="2765806" y="2006408"/>
          <a:ext cx="493713" cy="595313"/>
        </p:xfrm>
        <a:graphic>
          <a:graphicData uri="http://schemas.openxmlformats.org/presentationml/2006/ole">
            <mc:AlternateContent xmlns:mc="http://schemas.openxmlformats.org/markup-compatibility/2006">
              <mc:Choice xmlns:v="urn:schemas-microsoft-com:vml" Requires="v">
                <p:oleObj spid="_x0000_s4184" name="方程式" r:id="rId8" imgW="177480" imgH="215640" progId="Equation.3">
                  <p:embed/>
                </p:oleObj>
              </mc:Choice>
              <mc:Fallback>
                <p:oleObj name="方程式" r:id="rId8" imgW="177480" imgH="215640" progId="Equation.3">
                  <p:embed/>
                  <p:pic>
                    <p:nvPicPr>
                      <p:cNvPr id="9" name="Object 12"/>
                      <p:cNvPicPr>
                        <a:picLocks noChangeAspect="1" noChangeArrowheads="1"/>
                      </p:cNvPicPr>
                      <p:nvPr/>
                    </p:nvPicPr>
                    <p:blipFill>
                      <a:blip r:embed="rId9"/>
                      <a:srcRect/>
                      <a:stretch>
                        <a:fillRect/>
                      </a:stretch>
                    </p:blipFill>
                    <p:spPr bwMode="auto">
                      <a:xfrm>
                        <a:off x="2765806" y="2006408"/>
                        <a:ext cx="493713" cy="595313"/>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nvPr>
        </p:nvGraphicFramePr>
        <p:xfrm>
          <a:off x="2806025" y="2914882"/>
          <a:ext cx="493712" cy="630237"/>
        </p:xfrm>
        <a:graphic>
          <a:graphicData uri="http://schemas.openxmlformats.org/presentationml/2006/ole">
            <mc:AlternateContent xmlns:mc="http://schemas.openxmlformats.org/markup-compatibility/2006">
              <mc:Choice xmlns:v="urn:schemas-microsoft-com:vml" Requires="v">
                <p:oleObj spid="_x0000_s4185" name="方程式" r:id="rId10" imgW="177480" imgH="228600" progId="Equation.3">
                  <p:embed/>
                </p:oleObj>
              </mc:Choice>
              <mc:Fallback>
                <p:oleObj name="方程式" r:id="rId10" imgW="177480" imgH="228600" progId="Equation.3">
                  <p:embed/>
                  <p:pic>
                    <p:nvPicPr>
                      <p:cNvPr id="10" name="Object 12"/>
                      <p:cNvPicPr>
                        <a:picLocks noChangeAspect="1" noChangeArrowheads="1"/>
                      </p:cNvPicPr>
                      <p:nvPr/>
                    </p:nvPicPr>
                    <p:blipFill>
                      <a:blip r:embed="rId11"/>
                      <a:srcRect/>
                      <a:stretch>
                        <a:fillRect/>
                      </a:stretch>
                    </p:blipFill>
                    <p:spPr bwMode="auto">
                      <a:xfrm>
                        <a:off x="2806025" y="2914882"/>
                        <a:ext cx="493712" cy="630237"/>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nvPr>
        </p:nvGraphicFramePr>
        <p:xfrm>
          <a:off x="2765805" y="4050874"/>
          <a:ext cx="493712" cy="595313"/>
        </p:xfrm>
        <a:graphic>
          <a:graphicData uri="http://schemas.openxmlformats.org/presentationml/2006/ole">
            <mc:AlternateContent xmlns:mc="http://schemas.openxmlformats.org/markup-compatibility/2006">
              <mc:Choice xmlns:v="urn:schemas-microsoft-com:vml" Requires="v">
                <p:oleObj spid="_x0000_s4186" name="方程式" r:id="rId12" imgW="177480" imgH="215640" progId="Equation.3">
                  <p:embed/>
                </p:oleObj>
              </mc:Choice>
              <mc:Fallback>
                <p:oleObj name="方程式" r:id="rId12" imgW="177480" imgH="215640" progId="Equation.3">
                  <p:embed/>
                  <p:pic>
                    <p:nvPicPr>
                      <p:cNvPr id="11" name="Object 12"/>
                      <p:cNvPicPr>
                        <a:picLocks noChangeAspect="1" noChangeArrowheads="1"/>
                      </p:cNvPicPr>
                      <p:nvPr/>
                    </p:nvPicPr>
                    <p:blipFill>
                      <a:blip r:embed="rId13"/>
                      <a:srcRect/>
                      <a:stretch>
                        <a:fillRect/>
                      </a:stretch>
                    </p:blipFill>
                    <p:spPr bwMode="auto">
                      <a:xfrm>
                        <a:off x="2765805" y="4050874"/>
                        <a:ext cx="493712" cy="595313"/>
                      </a:xfrm>
                      <a:prstGeom prst="rect">
                        <a:avLst/>
                      </a:prstGeom>
                      <a:noFill/>
                      <a:extLst/>
                    </p:spPr>
                  </p:pic>
                </p:oleObj>
              </mc:Fallback>
            </mc:AlternateContent>
          </a:graphicData>
        </a:graphic>
      </p:graphicFrame>
      <p:cxnSp>
        <p:nvCxnSpPr>
          <p:cNvPr id="12" name="直線單箭頭接點 11"/>
          <p:cNvCxnSpPr/>
          <p:nvPr/>
        </p:nvCxnSpPr>
        <p:spPr>
          <a:xfrm flipV="1">
            <a:off x="4799180" y="3468508"/>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5" idx="3"/>
            <a:endCxn id="22" idx="1"/>
          </p:cNvCxnSpPr>
          <p:nvPr/>
        </p:nvCxnSpPr>
        <p:spPr>
          <a:xfrm>
            <a:off x="2319727" y="3489781"/>
            <a:ext cx="2137939" cy="9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2319727" y="221357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715832" y="3878244"/>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16" name="Object 12"/>
          <p:cNvGraphicFramePr>
            <a:graphicFrameLocks noChangeAspect="1"/>
          </p:cNvGraphicFramePr>
          <p:nvPr>
            <p:extLst/>
          </p:nvPr>
        </p:nvGraphicFramePr>
        <p:xfrm>
          <a:off x="1804775" y="1855034"/>
          <a:ext cx="495300" cy="630238"/>
        </p:xfrm>
        <a:graphic>
          <a:graphicData uri="http://schemas.openxmlformats.org/presentationml/2006/ole">
            <mc:AlternateContent xmlns:mc="http://schemas.openxmlformats.org/markup-compatibility/2006">
              <mc:Choice xmlns:v="urn:schemas-microsoft-com:vml" Requires="v">
                <p:oleObj spid="_x0000_s4187" name="方程式" r:id="rId14" imgW="177480" imgH="228600" progId="Equation.3">
                  <p:embed/>
                </p:oleObj>
              </mc:Choice>
              <mc:Fallback>
                <p:oleObj name="方程式" r:id="rId14" imgW="177480" imgH="228600" progId="Equation.3">
                  <p:embed/>
                  <p:pic>
                    <p:nvPicPr>
                      <p:cNvPr id="16" name="Object 12"/>
                      <p:cNvPicPr>
                        <a:picLocks noChangeAspect="1" noChangeArrowheads="1"/>
                      </p:cNvPicPr>
                      <p:nvPr/>
                    </p:nvPicPr>
                    <p:blipFill>
                      <a:blip r:embed="rId15"/>
                      <a:srcRect/>
                      <a:stretch>
                        <a:fillRect/>
                      </a:stretch>
                    </p:blipFill>
                    <p:spPr bwMode="auto">
                      <a:xfrm>
                        <a:off x="1804775" y="1855034"/>
                        <a:ext cx="495300" cy="630238"/>
                      </a:xfrm>
                      <a:prstGeom prst="rect">
                        <a:avLst/>
                      </a:prstGeom>
                      <a:noFill/>
                      <a:extLst/>
                    </p:spPr>
                  </p:pic>
                </p:oleObj>
              </mc:Fallback>
            </mc:AlternateContent>
          </a:graphicData>
        </a:graphic>
      </p:graphicFrame>
      <p:graphicFrame>
        <p:nvGraphicFramePr>
          <p:cNvPr id="17" name="Object 12"/>
          <p:cNvGraphicFramePr>
            <a:graphicFrameLocks noChangeAspect="1"/>
          </p:cNvGraphicFramePr>
          <p:nvPr>
            <p:extLst/>
          </p:nvPr>
        </p:nvGraphicFramePr>
        <p:xfrm>
          <a:off x="1804775" y="3070653"/>
          <a:ext cx="495300" cy="665163"/>
        </p:xfrm>
        <a:graphic>
          <a:graphicData uri="http://schemas.openxmlformats.org/presentationml/2006/ole">
            <mc:AlternateContent xmlns:mc="http://schemas.openxmlformats.org/markup-compatibility/2006">
              <mc:Choice xmlns:v="urn:schemas-microsoft-com:vml" Requires="v">
                <p:oleObj spid="_x0000_s4188" name="方程式" r:id="rId16" imgW="177480" imgH="241200" progId="Equation.3">
                  <p:embed/>
                </p:oleObj>
              </mc:Choice>
              <mc:Fallback>
                <p:oleObj name="方程式" r:id="rId16" imgW="177480" imgH="241200" progId="Equation.3">
                  <p:embed/>
                  <p:pic>
                    <p:nvPicPr>
                      <p:cNvPr id="17" name="Object 12"/>
                      <p:cNvPicPr>
                        <a:picLocks noChangeAspect="1" noChangeArrowheads="1"/>
                      </p:cNvPicPr>
                      <p:nvPr/>
                    </p:nvPicPr>
                    <p:blipFill>
                      <a:blip r:embed="rId17"/>
                      <a:srcRect/>
                      <a:stretch>
                        <a:fillRect/>
                      </a:stretch>
                    </p:blipFill>
                    <p:spPr bwMode="auto">
                      <a:xfrm>
                        <a:off x="1804775" y="3070653"/>
                        <a:ext cx="495300" cy="665163"/>
                      </a:xfrm>
                      <a:prstGeom prst="rect">
                        <a:avLst/>
                      </a:prstGeom>
                      <a:noFill/>
                      <a:extLst/>
                    </p:spPr>
                  </p:pic>
                </p:oleObj>
              </mc:Fallback>
            </mc:AlternateContent>
          </a:graphicData>
        </a:graphic>
      </p:graphicFrame>
      <p:graphicFrame>
        <p:nvGraphicFramePr>
          <p:cNvPr id="18" name="Object 12"/>
          <p:cNvGraphicFramePr>
            <a:graphicFrameLocks noChangeAspect="1"/>
          </p:cNvGraphicFramePr>
          <p:nvPr>
            <p:extLst/>
          </p:nvPr>
        </p:nvGraphicFramePr>
        <p:xfrm>
          <a:off x="1796830" y="4436610"/>
          <a:ext cx="496887" cy="630237"/>
        </p:xfrm>
        <a:graphic>
          <a:graphicData uri="http://schemas.openxmlformats.org/presentationml/2006/ole">
            <mc:AlternateContent xmlns:mc="http://schemas.openxmlformats.org/markup-compatibility/2006">
              <mc:Choice xmlns:v="urn:schemas-microsoft-com:vml" Requires="v">
                <p:oleObj spid="_x0000_s4189" name="方程式" r:id="rId18" imgW="177480" imgH="228600" progId="Equation.3">
                  <p:embed/>
                </p:oleObj>
              </mc:Choice>
              <mc:Fallback>
                <p:oleObj name="方程式" r:id="rId18" imgW="177480" imgH="228600" progId="Equation.3">
                  <p:embed/>
                  <p:pic>
                    <p:nvPicPr>
                      <p:cNvPr id="18" name="Object 12"/>
                      <p:cNvPicPr>
                        <a:picLocks noChangeAspect="1" noChangeArrowheads="1"/>
                      </p:cNvPicPr>
                      <p:nvPr/>
                    </p:nvPicPr>
                    <p:blipFill>
                      <a:blip r:embed="rId19"/>
                      <a:srcRect/>
                      <a:stretch>
                        <a:fillRect/>
                      </a:stretch>
                    </p:blipFill>
                    <p:spPr bwMode="auto">
                      <a:xfrm>
                        <a:off x="1796830" y="4436610"/>
                        <a:ext cx="496887" cy="630237"/>
                      </a:xfrm>
                      <a:prstGeom prst="rect">
                        <a:avLst/>
                      </a:prstGeom>
                      <a:noFill/>
                      <a:extLst/>
                    </p:spPr>
                  </p:pic>
                </p:oleObj>
              </mc:Fallback>
            </mc:AlternateContent>
          </a:graphicData>
        </a:graphic>
      </p:graphicFrame>
      <p:grpSp>
        <p:nvGrpSpPr>
          <p:cNvPr id="21" name="群組 20"/>
          <p:cNvGrpSpPr/>
          <p:nvPr/>
        </p:nvGrpSpPr>
        <p:grpSpPr>
          <a:xfrm>
            <a:off x="4457666" y="3238950"/>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4190" name="方程式" r:id="rId20" imgW="139680" imgH="139680" progId="Equation.3">
                    <p:embed/>
                  </p:oleObj>
                </mc:Choice>
                <mc:Fallback>
                  <p:oleObj name="方程式" r:id="rId20" imgW="139680" imgH="139680" progId="Equation.3">
                    <p:embed/>
                    <p:pic>
                      <p:nvPicPr>
                        <p:cNvPr id="23" name="Object 12"/>
                        <p:cNvPicPr>
                          <a:picLocks noChangeAspect="1" noChangeArrowheads="1"/>
                        </p:cNvPicPr>
                        <p:nvPr/>
                      </p:nvPicPr>
                      <p:blipFill>
                        <a:blip r:embed="rId21"/>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nvPr>
        </p:nvGraphicFramePr>
        <p:xfrm>
          <a:off x="4515361" y="4592800"/>
          <a:ext cx="354012" cy="488950"/>
        </p:xfrm>
        <a:graphic>
          <a:graphicData uri="http://schemas.openxmlformats.org/presentationml/2006/ole">
            <mc:AlternateContent xmlns:mc="http://schemas.openxmlformats.org/markup-compatibility/2006">
              <mc:Choice xmlns:v="urn:schemas-microsoft-com:vml" Requires="v">
                <p:oleObj spid="_x0000_s4191" name="方程式" r:id="rId22" imgW="126720" imgH="177480" progId="Equation.3">
                  <p:embed/>
                </p:oleObj>
              </mc:Choice>
              <mc:Fallback>
                <p:oleObj name="方程式" r:id="rId22" imgW="126720" imgH="177480" progId="Equation.3">
                  <p:embed/>
                  <p:pic>
                    <p:nvPicPr>
                      <p:cNvPr id="24" name="Object 12"/>
                      <p:cNvPicPr>
                        <a:picLocks noChangeAspect="1" noChangeArrowheads="1"/>
                      </p:cNvPicPr>
                      <p:nvPr/>
                    </p:nvPicPr>
                    <p:blipFill>
                      <a:blip r:embed="rId23"/>
                      <a:srcRect/>
                      <a:stretch>
                        <a:fillRect/>
                      </a:stretch>
                    </p:blipFill>
                    <p:spPr bwMode="auto">
                      <a:xfrm>
                        <a:off x="4515361" y="4592800"/>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4708872" y="376971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nvPr>
        </p:nvGraphicFramePr>
        <p:xfrm>
          <a:off x="5679628" y="3185767"/>
          <a:ext cx="787400" cy="533400"/>
        </p:xfrm>
        <a:graphic>
          <a:graphicData uri="http://schemas.openxmlformats.org/presentationml/2006/ole">
            <mc:AlternateContent xmlns:mc="http://schemas.openxmlformats.org/markup-compatibility/2006">
              <mc:Choice xmlns:v="urn:schemas-microsoft-com:vml" Requires="v">
                <p:oleObj spid="_x0000_s4192" name="方程式" r:id="rId24" imgW="317160" imgH="215640" progId="Equation.3">
                  <p:embed/>
                </p:oleObj>
              </mc:Choice>
              <mc:Fallback>
                <p:oleObj name="方程式" r:id="rId24" imgW="317160" imgH="215640" progId="Equation.3">
                  <p:embed/>
                  <p:pic>
                    <p:nvPicPr>
                      <p:cNvPr id="28" name="Object 12"/>
                      <p:cNvPicPr>
                        <a:picLocks noChangeAspect="1" noChangeArrowheads="1"/>
                      </p:cNvPicPr>
                      <p:nvPr/>
                    </p:nvPicPr>
                    <p:blipFill>
                      <a:blip r:embed="rId25"/>
                      <a:srcRect/>
                      <a:stretch>
                        <a:fillRect/>
                      </a:stretch>
                    </p:blipFill>
                    <p:spPr bwMode="auto">
                      <a:xfrm>
                        <a:off x="5679628" y="3185767"/>
                        <a:ext cx="787400" cy="533400"/>
                      </a:xfrm>
                      <a:prstGeom prst="rect">
                        <a:avLst/>
                      </a:prstGeom>
                      <a:noFill/>
                      <a:extLst/>
                    </p:spPr>
                  </p:pic>
                </p:oleObj>
              </mc:Fallback>
            </mc:AlternateContent>
          </a:graphicData>
        </a:graphic>
      </p:graphicFrame>
      <p:sp>
        <p:nvSpPr>
          <p:cNvPr id="41" name="文字方塊 40"/>
          <p:cNvSpPr txBox="1"/>
          <p:nvPr/>
        </p:nvSpPr>
        <p:spPr>
          <a:xfrm rot="5400000">
            <a:off x="1709031" y="25533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2" name="文字方塊 41"/>
          <p:cNvSpPr txBox="1"/>
          <p:nvPr/>
        </p:nvSpPr>
        <p:spPr>
          <a:xfrm rot="5400000">
            <a:off x="2741934" y="36116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42"/>
          <p:cNvSpPr txBox="1"/>
          <p:nvPr/>
        </p:nvSpPr>
        <p:spPr>
          <a:xfrm rot="5400000">
            <a:off x="2734409" y="2635634"/>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39" name="文字方塊 38"/>
              <p:cNvSpPr txBox="1"/>
              <p:nvPr/>
            </p:nvSpPr>
            <p:spPr>
              <a:xfrm>
                <a:off x="7196891" y="3243606"/>
                <a:ext cx="1687129"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oMath>
                  </m:oMathPara>
                </a14:m>
                <a:endParaRPr lang="zh-TW" altLang="en-US" sz="2800" dirty="0"/>
              </a:p>
            </p:txBody>
          </p:sp>
        </mc:Choice>
        <mc:Fallback>
          <p:sp>
            <p:nvSpPr>
              <p:cNvPr id="39" name="文字方塊 38"/>
              <p:cNvSpPr txBox="1">
                <a:spLocks noRot="1" noChangeAspect="1" noMove="1" noResize="1" noEditPoints="1" noAdjustHandles="1" noChangeArrowheads="1" noChangeShapeType="1" noTextEdit="1"/>
              </p:cNvSpPr>
              <p:nvPr/>
            </p:nvSpPr>
            <p:spPr>
              <a:xfrm>
                <a:off x="7196891" y="3243606"/>
                <a:ext cx="1687129" cy="449803"/>
              </a:xfrm>
              <a:prstGeom prst="rect">
                <a:avLst/>
              </a:prstGeom>
              <a:blipFill>
                <a:blip r:embed="rId26"/>
                <a:stretch>
                  <a:fillRect/>
                </a:stretch>
              </a:blipFill>
            </p:spPr>
            <p:txBody>
              <a:bodyPr/>
              <a:lstStyle/>
              <a:p>
                <a:r>
                  <a:rPr lang="zh-TW" altLang="en-US">
                    <a:noFill/>
                  </a:rPr>
                  <a:t> </a:t>
                </a:r>
              </a:p>
            </p:txBody>
          </p:sp>
        </mc:Fallback>
      </mc:AlternateContent>
      <p:sp>
        <p:nvSpPr>
          <p:cNvPr id="3" name="矩形 2"/>
          <p:cNvSpPr/>
          <p:nvPr/>
        </p:nvSpPr>
        <p:spPr>
          <a:xfrm>
            <a:off x="2598057" y="1855035"/>
            <a:ext cx="4185716" cy="33242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p:cNvGrpSpPr/>
          <p:nvPr/>
        </p:nvGrpSpPr>
        <p:grpSpPr>
          <a:xfrm>
            <a:off x="5317515" y="4139854"/>
            <a:ext cx="5297714" cy="2078894"/>
            <a:chOff x="3566162" y="4678338"/>
            <a:chExt cx="5297714" cy="2078894"/>
          </a:xfrm>
        </p:grpSpPr>
        <p:sp>
          <p:nvSpPr>
            <p:cNvPr id="45" name="圓角矩形圖說文字 63"/>
            <p:cNvSpPr/>
            <p:nvPr/>
          </p:nvSpPr>
          <p:spPr>
            <a:xfrm>
              <a:off x="3566162" y="4678338"/>
              <a:ext cx="5297714" cy="2078894"/>
            </a:xfrm>
            <a:prstGeom prst="wedgeRoundRectCallout">
              <a:avLst>
                <a:gd name="adj1" fmla="val -36525"/>
                <a:gd name="adj2" fmla="val -65840"/>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p:cNvGrpSpPr/>
            <p:nvPr/>
          </p:nvGrpSpPr>
          <p:grpSpPr>
            <a:xfrm>
              <a:off x="5943645" y="4731685"/>
              <a:ext cx="2743688" cy="1838325"/>
              <a:chOff x="4096343" y="4657321"/>
              <a:chExt cx="2743688" cy="1838325"/>
            </a:xfrm>
          </p:grpSpPr>
          <p:pic>
            <p:nvPicPr>
              <p:cNvPr id="49" name="圖片 48"/>
              <p:cNvPicPr>
                <a:picLocks noChangeAspect="1"/>
              </p:cNvPicPr>
              <p:nvPr/>
            </p:nvPicPr>
            <p:blipFill>
              <a:blip r:embed="rId27"/>
              <a:stretch>
                <a:fillRect/>
              </a:stretch>
            </p:blipFill>
            <p:spPr>
              <a:xfrm>
                <a:off x="4096343" y="4657321"/>
                <a:ext cx="2571750" cy="1838325"/>
              </a:xfrm>
              <a:prstGeom prst="rect">
                <a:avLst/>
              </a:prstGeom>
            </p:spPr>
          </p:pic>
          <p:graphicFrame>
            <p:nvGraphicFramePr>
              <p:cNvPr id="50"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4193" name="方程式" r:id="rId28" imgW="317160" imgH="215640" progId="Equation.3">
                      <p:embed/>
                    </p:oleObj>
                  </mc:Choice>
                  <mc:Fallback>
                    <p:oleObj name="方程式" r:id="rId28" imgW="317160" imgH="215640" progId="Equation.3">
                      <p:embed/>
                      <p:pic>
                        <p:nvPicPr>
                          <p:cNvPr id="50" name="Object 12"/>
                          <p:cNvPicPr>
                            <a:picLocks noChangeAspect="1" noChangeArrowheads="1"/>
                          </p:cNvPicPr>
                          <p:nvPr/>
                        </p:nvPicPr>
                        <p:blipFill>
                          <a:blip r:embed="rId29"/>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51"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4194" name="方程式" r:id="rId30" imgW="126720" imgH="126720" progId="Equation.3">
                      <p:embed/>
                    </p:oleObj>
                  </mc:Choice>
                  <mc:Fallback>
                    <p:oleObj name="方程式" r:id="rId30" imgW="126720" imgH="126720" progId="Equation.3">
                      <p:embed/>
                      <p:pic>
                        <p:nvPicPr>
                          <p:cNvPr id="51" name="Object 12"/>
                          <p:cNvPicPr>
                            <a:picLocks noChangeAspect="1" noChangeArrowheads="1"/>
                          </p:cNvPicPr>
                          <p:nvPr/>
                        </p:nvPicPr>
                        <p:blipFill>
                          <a:blip r:embed="rId31"/>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47"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4195" name="方程式" r:id="rId32" imgW="863280" imgH="393480" progId="Equation.3">
                    <p:embed/>
                  </p:oleObj>
                </mc:Choice>
                <mc:Fallback>
                  <p:oleObj name="方程式" r:id="rId32" imgW="863280" imgH="393480" progId="Equation.3">
                    <p:embed/>
                    <p:pic>
                      <p:nvPicPr>
                        <p:cNvPr id="47" name="Object 12"/>
                        <p:cNvPicPr>
                          <a:picLocks noChangeAspect="1" noChangeArrowheads="1"/>
                        </p:cNvPicPr>
                        <p:nvPr/>
                      </p:nvPicPr>
                      <p:blipFill>
                        <a:blip r:embed="rId33"/>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48" name="文字方塊 47"/>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Tree>
    <p:extLst>
      <p:ext uri="{BB962C8B-B14F-4D97-AF65-F5344CB8AC3E}">
        <p14:creationId xmlns:p14="http://schemas.microsoft.com/office/powerpoint/2010/main" val="425134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2: Goodness of a Function</a:t>
            </a:r>
            <a:endParaRPr lang="zh-TW" altLang="en-US" dirty="0"/>
          </a:p>
        </p:txBody>
      </p:sp>
      <p:grpSp>
        <p:nvGrpSpPr>
          <p:cNvPr id="17" name="群組 16"/>
          <p:cNvGrpSpPr/>
          <p:nvPr/>
        </p:nvGrpSpPr>
        <p:grpSpPr>
          <a:xfrm>
            <a:off x="2740289" y="1878783"/>
            <a:ext cx="6205875" cy="1177280"/>
            <a:chOff x="1624551" y="2359551"/>
            <a:chExt cx="6205875" cy="1177280"/>
          </a:xfrm>
        </p:grpSpPr>
        <p:grpSp>
          <p:nvGrpSpPr>
            <p:cNvPr id="14" name="群組 13"/>
            <p:cNvGrpSpPr/>
            <p:nvPr/>
          </p:nvGrpSpPr>
          <p:grpSpPr>
            <a:xfrm>
              <a:off x="3753769" y="2464749"/>
              <a:ext cx="3766694" cy="925183"/>
              <a:chOff x="182433" y="3483962"/>
              <a:chExt cx="3766694" cy="925183"/>
            </a:xfrm>
          </p:grpSpPr>
          <mc:AlternateContent xmlns:mc="http://schemas.openxmlformats.org/markup-compatibility/2006" xmlns:a14="http://schemas.microsoft.com/office/drawing/2010/main">
            <mc:Choice Requires="a14">
              <p:sp>
                <p:nvSpPr>
                  <p:cNvPr id="5" name="文字方塊 4"/>
                  <p:cNvSpPr txBox="1"/>
                  <p:nvPr/>
                </p:nvSpPr>
                <p:spPr>
                  <a:xfrm>
                    <a:off x="216939" y="3525990"/>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16939" y="3525990"/>
                    <a:ext cx="385234" cy="369332"/>
                  </a:xfrm>
                  <a:prstGeom prst="rect">
                    <a:avLst/>
                  </a:prstGeom>
                  <a:blipFill>
                    <a:blip r:embed="rId3"/>
                    <a:stretch>
                      <a:fillRect l="-9375" r="-62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1069646" y="3525990"/>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069646" y="3525990"/>
                    <a:ext cx="391838" cy="369332"/>
                  </a:xfrm>
                  <a:prstGeom prst="rect">
                    <a:avLst/>
                  </a:prstGeom>
                  <a:blipFill>
                    <a:blip r:embed="rId4"/>
                    <a:stretch>
                      <a:fillRect l="-9231" r="-61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1906407" y="3525990"/>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1906407" y="3525990"/>
                    <a:ext cx="391838" cy="369332"/>
                  </a:xfrm>
                  <a:prstGeom prst="rect">
                    <a:avLst/>
                  </a:prstGeom>
                  <a:blipFill>
                    <a:blip r:embed="rId5"/>
                    <a:stretch>
                      <a:fillRect l="-10938"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3511956" y="3483962"/>
                    <a:ext cx="4371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𝑁</m:t>
                              </m:r>
                            </m:sup>
                          </m:sSup>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3511956" y="3483962"/>
                    <a:ext cx="437171" cy="369332"/>
                  </a:xfrm>
                  <a:prstGeom prst="rect">
                    <a:avLst/>
                  </a:prstGeom>
                  <a:blipFill>
                    <a:blip r:embed="rId6"/>
                    <a:stretch>
                      <a:fillRect l="-9722" r="-555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2521332" y="371065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2521332" y="3710656"/>
                    <a:ext cx="581891" cy="36933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182433"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82433" y="4025745"/>
                    <a:ext cx="370743" cy="369332"/>
                  </a:xfrm>
                  <a:prstGeom prst="rect">
                    <a:avLst/>
                  </a:prstGeom>
                  <a:blipFill>
                    <a:blip r:embed="rId8"/>
                    <a:stretch>
                      <a:fillRect l="-18033" r="-655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1032239" y="4039813"/>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1032239" y="4039813"/>
                    <a:ext cx="370743" cy="369332"/>
                  </a:xfrm>
                  <a:prstGeom prst="rect">
                    <a:avLst/>
                  </a:prstGeom>
                  <a:blipFill>
                    <a:blip r:embed="rId9"/>
                    <a:stretch>
                      <a:fillRect l="-18033" r="-6557"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1887944"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1887944" y="4025745"/>
                    <a:ext cx="377859" cy="369332"/>
                  </a:xfrm>
                  <a:prstGeom prst="rect">
                    <a:avLst/>
                  </a:prstGeom>
                  <a:blipFill>
                    <a:blip r:embed="rId10"/>
                    <a:stretch>
                      <a:fillRect l="-17742" r="-6452"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3489712"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3489712" y="4025745"/>
                    <a:ext cx="377859" cy="369332"/>
                  </a:xfrm>
                  <a:prstGeom prst="rect">
                    <a:avLst/>
                  </a:prstGeom>
                  <a:blipFill>
                    <a:blip r:embed="rId11"/>
                    <a:stretch>
                      <a:fillRect l="-17742" r="-4839" b="-13115"/>
                    </a:stretch>
                  </a:blipFill>
                </p:spPr>
                <p:txBody>
                  <a:bodyPr/>
                  <a:lstStyle/>
                  <a:p>
                    <a:r>
                      <a:rPr lang="zh-TW" altLang="en-US">
                        <a:noFill/>
                      </a:rPr>
                      <a:t> </a:t>
                    </a:r>
                  </a:p>
                </p:txBody>
              </p:sp>
            </mc:Fallback>
          </mc:AlternateContent>
        </p:grpSp>
        <p:sp>
          <p:nvSpPr>
            <p:cNvPr id="15" name="文字方塊 14"/>
            <p:cNvSpPr txBox="1"/>
            <p:nvPr/>
          </p:nvSpPr>
          <p:spPr>
            <a:xfrm>
              <a:off x="1624551" y="2450572"/>
              <a:ext cx="1919159" cy="954107"/>
            </a:xfrm>
            <a:prstGeom prst="rect">
              <a:avLst/>
            </a:prstGeom>
            <a:noFill/>
          </p:spPr>
          <p:txBody>
            <a:bodyPr wrap="square" rtlCol="0">
              <a:spAutoFit/>
            </a:bodyPr>
            <a:lstStyle/>
            <a:p>
              <a:pPr algn="ctr"/>
              <a:r>
                <a:rPr lang="en-US" altLang="zh-TW" sz="2800" dirty="0"/>
                <a:t>Training</a:t>
              </a:r>
            </a:p>
            <a:p>
              <a:pPr algn="ctr"/>
              <a:r>
                <a:rPr lang="en-US" altLang="zh-TW" sz="2800" dirty="0"/>
                <a:t>Data</a:t>
              </a:r>
              <a:endParaRPr lang="zh-TW" altLang="en-US" sz="2800" dirty="0"/>
            </a:p>
          </p:txBody>
        </p:sp>
        <p:sp>
          <p:nvSpPr>
            <p:cNvPr id="16" name="矩形 15"/>
            <p:cNvSpPr/>
            <p:nvPr/>
          </p:nvSpPr>
          <p:spPr>
            <a:xfrm>
              <a:off x="3543710" y="2359551"/>
              <a:ext cx="4286716"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文字方塊 18"/>
          <p:cNvSpPr txBox="1"/>
          <p:nvPr/>
        </p:nvSpPr>
        <p:spPr>
          <a:xfrm>
            <a:off x="2270683" y="3854325"/>
            <a:ext cx="7633100" cy="830997"/>
          </a:xfrm>
          <a:prstGeom prst="rect">
            <a:avLst/>
          </a:prstGeom>
          <a:noFill/>
        </p:spPr>
        <p:txBody>
          <a:bodyPr wrap="square" rtlCol="0">
            <a:spAutoFit/>
          </a:bodyPr>
          <a:lstStyle/>
          <a:p>
            <a:r>
              <a:rPr lang="en-US" altLang="zh-TW" sz="2400" dirty="0"/>
              <a:t>Given a set of w and b, what is its probability of generating the data?</a:t>
            </a:r>
            <a:endParaRPr lang="zh-TW" altLang="en-US" sz="2400" dirty="0"/>
          </a:p>
        </p:txBody>
      </p:sp>
      <mc:AlternateContent xmlns:mc="http://schemas.openxmlformats.org/markup-compatibility/2006">
        <mc:Choice xmlns:a14="http://schemas.microsoft.com/office/drawing/2010/main" Requires="a14">
          <p:sp>
            <p:nvSpPr>
              <p:cNvPr id="20" name="矩形 19"/>
              <p:cNvSpPr/>
              <p:nvPr/>
            </p:nvSpPr>
            <p:spPr>
              <a:xfrm>
                <a:off x="2682232" y="4653258"/>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𝑁</m:t>
                              </m:r>
                            </m:sup>
                          </m:sSup>
                        </m:e>
                      </m:d>
                    </m:oMath>
                  </m:oMathPara>
                </a14:m>
                <a:endParaRPr lang="zh-TW" altLang="en-US" sz="2400" dirty="0"/>
              </a:p>
            </p:txBody>
          </p:sp>
        </mc:Choice>
        <mc:Fallback>
          <p:sp>
            <p:nvSpPr>
              <p:cNvPr id="20" name="矩形 19"/>
              <p:cNvSpPr>
                <a:spLocks noRot="1" noChangeAspect="1" noMove="1" noResize="1" noEditPoints="1" noAdjustHandles="1" noChangeArrowheads="1" noChangeShapeType="1" noTextEdit="1"/>
              </p:cNvSpPr>
              <p:nvPr/>
            </p:nvSpPr>
            <p:spPr>
              <a:xfrm>
                <a:off x="2682232" y="4653258"/>
                <a:ext cx="7256858" cy="64504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293525" y="5341331"/>
                <a:ext cx="7610259" cy="461665"/>
              </a:xfrm>
              <a:prstGeom prst="rect">
                <a:avLst/>
              </a:prstGeom>
              <a:noFill/>
            </p:spPr>
            <p:txBody>
              <a:bodyPr wrap="square" rtlCol="0">
                <a:spAutoFit/>
              </a:bodyPr>
              <a:lstStyle/>
              <a:p>
                <a:r>
                  <a:rPr lang="en-US" altLang="zh-TW" sz="2400" dirty="0"/>
                  <a:t>The most likely w</a:t>
                </a:r>
                <a:r>
                  <a:rPr lang="en-US" altLang="zh-TW" sz="2400" baseline="30000" dirty="0"/>
                  <a:t>*</a:t>
                </a:r>
                <a:r>
                  <a:rPr lang="en-US" altLang="zh-TW" sz="2400" dirty="0"/>
                  <a:t> and b</a:t>
                </a:r>
                <a:r>
                  <a:rPr lang="en-US" altLang="zh-TW" sz="2400" baseline="30000" dirty="0"/>
                  <a:t>*</a:t>
                </a:r>
                <a:r>
                  <a:rPr lang="en-US" altLang="zh-TW" sz="2400" dirty="0"/>
                  <a:t> is the one with the largest </a:t>
                </a:r>
                <a14:m>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a:t>
                </a:r>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2293525" y="5341331"/>
                <a:ext cx="7610259" cy="461665"/>
              </a:xfrm>
              <a:prstGeom prst="rect">
                <a:avLst/>
              </a:prstGeom>
              <a:blipFill>
                <a:blip r:embed="rId13"/>
                <a:stretch>
                  <a:fillRect l="-1201" t="-10526" r="-2242"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270684" y="3253297"/>
                <a:ext cx="8113059" cy="477888"/>
              </a:xfrm>
              <a:prstGeom prst="rect">
                <a:avLst/>
              </a:prstGeom>
              <a:noFill/>
            </p:spPr>
            <p:txBody>
              <a:bodyPr wrap="square" rtlCol="0">
                <a:spAutoFit/>
              </a:bodyPr>
              <a:lstStyle/>
              <a:p>
                <a:r>
                  <a:rPr lang="en-US" altLang="zh-TW" sz="2400" dirty="0"/>
                  <a:t>Assume the data is generated based 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270684" y="3253297"/>
                <a:ext cx="8113059" cy="477888"/>
              </a:xfrm>
              <a:prstGeom prst="rect">
                <a:avLst/>
              </a:prstGeom>
              <a:blipFill>
                <a:blip r:embed="rId14"/>
                <a:stretch>
                  <a:fillRect l="-1127" t="-8974" b="-26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6763947" y="5933103"/>
                <a:ext cx="3552191" cy="603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25" name="矩形 24"/>
              <p:cNvSpPr>
                <a:spLocks noRot="1" noChangeAspect="1" noMove="1" noResize="1" noEditPoints="1" noAdjustHandles="1" noChangeArrowheads="1" noChangeShapeType="1" noTextEdit="1"/>
              </p:cNvSpPr>
              <p:nvPr/>
            </p:nvSpPr>
            <p:spPr>
              <a:xfrm>
                <a:off x="6763947" y="5933103"/>
                <a:ext cx="3552191" cy="603820"/>
              </a:xfrm>
              <a:prstGeom prst="rect">
                <a:avLst/>
              </a:prstGeom>
              <a:blipFill>
                <a:blip r:embed="rId1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0479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1866923" y="2128091"/>
                <a:ext cx="607006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866923" y="2128091"/>
                <a:ext cx="6070060" cy="645048"/>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980527" y="2993780"/>
                <a:ext cx="3552191" cy="603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max</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1980527" y="2993780"/>
                <a:ext cx="3552191" cy="60382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6047050" y="2992127"/>
                <a:ext cx="4012252" cy="601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6047050" y="2992127"/>
                <a:ext cx="4012252" cy="60138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599351" y="3837993"/>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2599351" y="3837993"/>
                <a:ext cx="1706108" cy="46166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2599352" y="4373037"/>
                <a:ext cx="2160463" cy="484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2599352" y="4373037"/>
                <a:ext cx="2160463" cy="484556"/>
              </a:xfrm>
              <a:prstGeom prst="rect">
                <a:avLst/>
              </a:prstGeom>
              <a:blipFill>
                <a:blip r:embed="rId6"/>
                <a:stretch>
                  <a:fillRect b="-1375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2907448" y="4911987"/>
                <a:ext cx="1852366" cy="485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2907448" y="4911987"/>
                <a:ext cx="1852366" cy="485326"/>
              </a:xfrm>
              <a:prstGeom prst="rect">
                <a:avLst/>
              </a:prstGeom>
              <a:blipFill>
                <a:blip r:embed="rId7"/>
                <a:stretch>
                  <a:fillRect b="-15190"/>
                </a:stretch>
              </a:blipFill>
            </p:spPr>
            <p:txBody>
              <a:bodyPr/>
              <a:lstStyle/>
              <a:p>
                <a:r>
                  <a:rPr lang="zh-TW" altLang="en-US">
                    <a:noFill/>
                  </a:rPr>
                  <a:t> </a:t>
                </a:r>
              </a:p>
            </p:txBody>
          </p:sp>
        </mc:Fallback>
      </mc:AlternateContent>
      <p:sp>
        <p:nvSpPr>
          <p:cNvPr id="14" name="文字方塊 13"/>
          <p:cNvSpPr txBox="1"/>
          <p:nvPr/>
        </p:nvSpPr>
        <p:spPr>
          <a:xfrm rot="5400000">
            <a:off x="3490731" y="6051081"/>
            <a:ext cx="6858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5" name="矩形 14"/>
              <p:cNvSpPr/>
              <p:nvPr/>
            </p:nvSpPr>
            <p:spPr>
              <a:xfrm>
                <a:off x="2068977" y="5397313"/>
                <a:ext cx="283936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𝑙𝑛</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ea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2068977" y="5397313"/>
                <a:ext cx="2839367" cy="645048"/>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6169713" y="1547460"/>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6169713" y="1547460"/>
                <a:ext cx="4126978" cy="461665"/>
              </a:xfrm>
              <a:prstGeom prst="rect">
                <a:avLst/>
              </a:prstGeom>
              <a:blipFill>
                <a:blip r:embed="rId9"/>
                <a:stretch>
                  <a:fillRect l="-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5201772" y="4397763"/>
                <a:ext cx="5187254"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e>
                          </m:d>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5201772" y="4397763"/>
                <a:ext cx="5187254" cy="41684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5196365" y="5513432"/>
                <a:ext cx="521367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3</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3</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5196365" y="5513432"/>
                <a:ext cx="5213670" cy="416845"/>
              </a:xfrm>
              <a:prstGeom prst="rect">
                <a:avLst/>
              </a:prstGeom>
              <a:blipFill>
                <a:blip r:embed="rId11"/>
                <a:stretch>
                  <a:fillRect/>
                </a:stretch>
              </a:blipFill>
            </p:spPr>
            <p:txBody>
              <a:bodyPr/>
              <a:lstStyle/>
              <a:p>
                <a:r>
                  <a:rPr lang="zh-TW" altLang="en-US">
                    <a:noFill/>
                  </a:rPr>
                  <a:t> </a:t>
                </a:r>
              </a:p>
            </p:txBody>
          </p:sp>
        </mc:Fallback>
      </mc:AlternateContent>
      <p:sp>
        <p:nvSpPr>
          <p:cNvPr id="3" name="矩形 2"/>
          <p:cNvSpPr/>
          <p:nvPr/>
        </p:nvSpPr>
        <p:spPr>
          <a:xfrm>
            <a:off x="1980525" y="2972310"/>
            <a:ext cx="3552192" cy="62529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103322" y="2966937"/>
            <a:ext cx="3820176" cy="62529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5522599" y="3003904"/>
            <a:ext cx="647114"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dirty="0">
              <a:solidFill>
                <a:srgbClr val="0000FF"/>
              </a:solidFill>
            </a:endParaRPr>
          </a:p>
        </p:txBody>
      </p:sp>
      <p:grpSp>
        <p:nvGrpSpPr>
          <p:cNvPr id="20" name="群組 19"/>
          <p:cNvGrpSpPr/>
          <p:nvPr/>
        </p:nvGrpSpPr>
        <p:grpSpPr>
          <a:xfrm>
            <a:off x="1916973" y="312735"/>
            <a:ext cx="3194110" cy="1177280"/>
            <a:chOff x="3543710" y="2359551"/>
            <a:chExt cx="3194110" cy="1177280"/>
          </a:xfrm>
        </p:grpSpPr>
        <p:grpSp>
          <p:nvGrpSpPr>
            <p:cNvPr id="21" name="群組 20"/>
            <p:cNvGrpSpPr/>
            <p:nvPr/>
          </p:nvGrpSpPr>
          <p:grpSpPr>
            <a:xfrm>
              <a:off x="3753769" y="2450505"/>
              <a:ext cx="2799389" cy="925359"/>
              <a:chOff x="182433" y="3469718"/>
              <a:chExt cx="2799389" cy="925359"/>
            </a:xfrm>
          </p:grpSpPr>
          <mc:AlternateContent xmlns:mc="http://schemas.openxmlformats.org/markup-compatibility/2006" xmlns:a14="http://schemas.microsoft.com/office/drawing/2010/main">
            <mc:Choice Requires="a14">
              <p:sp>
                <p:nvSpPr>
                  <p:cNvPr id="23" name="文字方塊 22"/>
                  <p:cNvSpPr txBox="1"/>
                  <p:nvPr/>
                </p:nvSpPr>
                <p:spPr>
                  <a:xfrm>
                    <a:off x="216939" y="3469718"/>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16939" y="3469718"/>
                    <a:ext cx="385234" cy="369332"/>
                  </a:xfrm>
                  <a:prstGeom prst="rect">
                    <a:avLst/>
                  </a:prstGeom>
                  <a:blipFill>
                    <a:blip r:embed="rId12"/>
                    <a:stretch>
                      <a:fillRect l="-11111" r="-79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1083714" y="3469718"/>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1083714" y="3469718"/>
                    <a:ext cx="391838" cy="369332"/>
                  </a:xfrm>
                  <a:prstGeom prst="rect">
                    <a:avLst/>
                  </a:prstGeom>
                  <a:blipFill>
                    <a:blip r:embed="rId13"/>
                    <a:stretch>
                      <a:fillRect l="-9375"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1892339" y="3469718"/>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1892339" y="3469718"/>
                    <a:ext cx="391838" cy="369332"/>
                  </a:xfrm>
                  <a:prstGeom prst="rect">
                    <a:avLst/>
                  </a:prstGeom>
                  <a:blipFill>
                    <a:blip r:embed="rId14"/>
                    <a:stretch>
                      <a:fillRect l="-10938"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399931" y="367932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2399931" y="3679326"/>
                    <a:ext cx="581891" cy="369332"/>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182433"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82433" y="4025745"/>
                    <a:ext cx="370743" cy="369332"/>
                  </a:xfrm>
                  <a:prstGeom prst="rect">
                    <a:avLst/>
                  </a:prstGeom>
                  <a:blipFill>
                    <a:blip r:embed="rId16"/>
                    <a:stretch>
                      <a:fillRect l="-18033" r="-655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1049208"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1049208" y="4025745"/>
                    <a:ext cx="370743" cy="369332"/>
                  </a:xfrm>
                  <a:prstGeom prst="rect">
                    <a:avLst/>
                  </a:prstGeom>
                  <a:blipFill>
                    <a:blip r:embed="rId17"/>
                    <a:stretch>
                      <a:fillRect l="-18033" r="-6557"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1887944"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1887944" y="4025745"/>
                    <a:ext cx="377859" cy="369332"/>
                  </a:xfrm>
                  <a:prstGeom prst="rect">
                    <a:avLst/>
                  </a:prstGeom>
                  <a:blipFill>
                    <a:blip r:embed="rId18"/>
                    <a:stretch>
                      <a:fillRect l="-17742" r="-6452" b="-13115"/>
                    </a:stretch>
                  </a:blipFill>
                </p:spPr>
                <p:txBody>
                  <a:bodyPr/>
                  <a:lstStyle/>
                  <a:p>
                    <a:r>
                      <a:rPr lang="zh-TW" altLang="en-US">
                        <a:noFill/>
                      </a:rPr>
                      <a:t> </a:t>
                    </a:r>
                  </a:p>
                </p:txBody>
              </p:sp>
            </mc:Fallback>
          </mc:AlternateContent>
        </p:grpSp>
        <p:sp>
          <p:nvSpPr>
            <p:cNvPr id="22" name="矩形 21"/>
            <p:cNvSpPr/>
            <p:nvPr/>
          </p:nvSpPr>
          <p:spPr>
            <a:xfrm>
              <a:off x="3543710" y="2359551"/>
              <a:ext cx="3194110"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p:cNvGrpSpPr/>
          <p:nvPr/>
        </p:nvGrpSpPr>
        <p:grpSpPr>
          <a:xfrm>
            <a:off x="5704841" y="312735"/>
            <a:ext cx="4682292" cy="1177280"/>
            <a:chOff x="2934982" y="2359551"/>
            <a:chExt cx="4682292" cy="1177280"/>
          </a:xfrm>
        </p:grpSpPr>
        <p:grpSp>
          <p:nvGrpSpPr>
            <p:cNvPr id="31" name="群組 30"/>
            <p:cNvGrpSpPr/>
            <p:nvPr/>
          </p:nvGrpSpPr>
          <p:grpSpPr>
            <a:xfrm>
              <a:off x="3226434" y="2518028"/>
              <a:ext cx="4235495" cy="833797"/>
              <a:chOff x="-344902" y="3537241"/>
              <a:chExt cx="4235495" cy="833797"/>
            </a:xfrm>
          </p:grpSpPr>
          <mc:AlternateContent xmlns:mc="http://schemas.openxmlformats.org/markup-compatibility/2006" xmlns:a14="http://schemas.microsoft.com/office/drawing/2010/main">
            <mc:Choice Requires="a14">
              <p:sp>
                <p:nvSpPr>
                  <p:cNvPr id="33" name="文字方塊 32"/>
                  <p:cNvSpPr txBox="1"/>
                  <p:nvPr/>
                </p:nvSpPr>
                <p:spPr>
                  <a:xfrm>
                    <a:off x="-22520" y="3537241"/>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22520" y="3537241"/>
                    <a:ext cx="385234" cy="369332"/>
                  </a:xfrm>
                  <a:prstGeom prst="rect">
                    <a:avLst/>
                  </a:prstGeom>
                  <a:blipFill>
                    <a:blip r:embed="rId19"/>
                    <a:stretch>
                      <a:fillRect l="-11111" t="-1667" r="-793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1203950" y="3553567"/>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1203950" y="3553567"/>
                    <a:ext cx="391838" cy="369332"/>
                  </a:xfrm>
                  <a:prstGeom prst="rect">
                    <a:avLst/>
                  </a:prstGeom>
                  <a:blipFill>
                    <a:blip r:embed="rId20"/>
                    <a:stretch>
                      <a:fillRect l="-10938"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p:cNvSpPr txBox="1"/>
                  <p:nvPr/>
                </p:nvSpPr>
                <p:spPr>
                  <a:xfrm>
                    <a:off x="2424066" y="3537241"/>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2424066" y="3537241"/>
                    <a:ext cx="391838" cy="369332"/>
                  </a:xfrm>
                  <a:prstGeom prst="rect">
                    <a:avLst/>
                  </a:prstGeom>
                  <a:blipFill>
                    <a:blip r:embed="rId21"/>
                    <a:stretch>
                      <a:fillRect l="-9375" t="-1667" r="-781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3308702" y="371437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3308702" y="3714376"/>
                    <a:ext cx="581891" cy="369332"/>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344902" y="4001706"/>
                    <a:ext cx="96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r>
                            <a:rPr lang="en-US" altLang="zh-TW" sz="2400" i="1">
                              <a:latin typeface="Cambria Math" panose="02040503050406030204" pitchFamily="18" charset="0"/>
                            </a:rPr>
                            <m:t>=1</m:t>
                          </m:r>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344902" y="4001706"/>
                    <a:ext cx="961545" cy="369332"/>
                  </a:xfrm>
                  <a:prstGeom prst="rect">
                    <a:avLst/>
                  </a:prstGeom>
                  <a:blipFill>
                    <a:blip r:embed="rId23"/>
                    <a:stretch>
                      <a:fillRect l="-7643" t="-16393" r="-7643" b="-24590"/>
                    </a:stretch>
                  </a:blipFill>
                </p:spPr>
                <p:txBody>
                  <a:bodyPr/>
                  <a:lstStyle/>
                  <a:p>
                    <a:r>
                      <a:rPr lang="zh-TW" altLang="en-US">
                        <a:noFill/>
                      </a:rPr>
                      <a:t> </a:t>
                    </a:r>
                  </a:p>
                </p:txBody>
              </p:sp>
            </mc:Fallback>
          </mc:AlternateContent>
        </p:grpSp>
        <p:sp>
          <p:nvSpPr>
            <p:cNvPr id="32" name="矩形 31"/>
            <p:cNvSpPr/>
            <p:nvPr/>
          </p:nvSpPr>
          <p:spPr>
            <a:xfrm>
              <a:off x="2934982" y="2359551"/>
              <a:ext cx="4682292"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8" name="箭號: 向右 37"/>
          <p:cNvSpPr/>
          <p:nvPr/>
        </p:nvSpPr>
        <p:spPr>
          <a:xfrm>
            <a:off x="5140543" y="543500"/>
            <a:ext cx="534838" cy="71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9" name="文字方塊 38"/>
              <p:cNvSpPr txBox="1"/>
              <p:nvPr/>
            </p:nvSpPr>
            <p:spPr>
              <a:xfrm>
                <a:off x="7217385" y="941911"/>
                <a:ext cx="9681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r>
                        <a:rPr lang="en-US" altLang="zh-TW" sz="2400" i="1">
                          <a:latin typeface="Cambria Math" panose="02040503050406030204" pitchFamily="18" charset="0"/>
                        </a:rPr>
                        <m:t>=1</m:t>
                      </m:r>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7217385" y="941911"/>
                <a:ext cx="968150" cy="369332"/>
              </a:xfrm>
              <a:prstGeom prst="rect">
                <a:avLst/>
              </a:prstGeom>
              <a:blipFill>
                <a:blip r:embed="rId24"/>
                <a:stretch>
                  <a:fillRect l="-7547" t="-18333" r="-6918"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8533496" y="928588"/>
                <a:ext cx="9681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r>
                        <a:rPr lang="en-US" altLang="zh-TW" sz="2400">
                          <a:latin typeface="Cambria Math" panose="02040503050406030204" pitchFamily="18" charset="0"/>
                        </a:rPr>
                        <m:t>0</m:t>
                      </m:r>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8533496" y="928588"/>
                <a:ext cx="968150" cy="369332"/>
              </a:xfrm>
              <a:prstGeom prst="rect">
                <a:avLst/>
              </a:prstGeom>
              <a:blipFill>
                <a:blip r:embed="rId25"/>
                <a:stretch>
                  <a:fillRect l="-7547" t="-16393" r="-6918"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5194673" y="4942765"/>
                <a:ext cx="521367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e>
                          </m:d>
                        </m:e>
                      </m:d>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5194673" y="4942765"/>
                <a:ext cx="5213670" cy="416845"/>
              </a:xfrm>
              <a:prstGeom prst="rect">
                <a:avLst/>
              </a:prstGeom>
              <a:blipFill>
                <a:blip r:embed="rId26"/>
                <a:stretch>
                  <a:fillRect/>
                </a:stretch>
              </a:blipFill>
            </p:spPr>
            <p:txBody>
              <a:bodyPr/>
              <a:lstStyle/>
              <a:p>
                <a:r>
                  <a:rPr lang="zh-TW" altLang="en-US">
                    <a:noFill/>
                  </a:rPr>
                  <a:t> </a:t>
                </a:r>
              </a:p>
            </p:txBody>
          </p:sp>
        </mc:Fallback>
      </mc:AlternateContent>
      <p:sp>
        <p:nvSpPr>
          <p:cNvPr id="9" name="箭號: 向右 8"/>
          <p:cNvSpPr/>
          <p:nvPr/>
        </p:nvSpPr>
        <p:spPr>
          <a:xfrm>
            <a:off x="4739130" y="4525618"/>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a:off x="4737689" y="5085019"/>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4730787" y="5645189"/>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9"/>
          <p:cNvSpPr txBox="1"/>
          <p:nvPr/>
        </p:nvSpPr>
        <p:spPr>
          <a:xfrm>
            <a:off x="5574212" y="4390981"/>
            <a:ext cx="3193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4" name="文字方塊 43"/>
          <p:cNvSpPr txBox="1"/>
          <p:nvPr/>
        </p:nvSpPr>
        <p:spPr>
          <a:xfrm>
            <a:off x="5574939" y="4935649"/>
            <a:ext cx="3193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5" name="文字方塊 44"/>
          <p:cNvSpPr txBox="1"/>
          <p:nvPr/>
        </p:nvSpPr>
        <p:spPr>
          <a:xfrm>
            <a:off x="7313767" y="4404754"/>
            <a:ext cx="107430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dirty="0"/>
          </a:p>
        </p:txBody>
      </p:sp>
      <p:sp>
        <p:nvSpPr>
          <p:cNvPr id="46" name="文字方塊 45"/>
          <p:cNvSpPr txBox="1"/>
          <p:nvPr/>
        </p:nvSpPr>
        <p:spPr>
          <a:xfrm>
            <a:off x="7313767" y="4956538"/>
            <a:ext cx="107430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dirty="0"/>
          </a:p>
        </p:txBody>
      </p:sp>
      <p:sp>
        <p:nvSpPr>
          <p:cNvPr id="47" name="文字方塊 46"/>
          <p:cNvSpPr txBox="1"/>
          <p:nvPr/>
        </p:nvSpPr>
        <p:spPr>
          <a:xfrm>
            <a:off x="7313767" y="5518567"/>
            <a:ext cx="1074301"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8" name="文字方塊 47"/>
          <p:cNvSpPr txBox="1"/>
          <p:nvPr/>
        </p:nvSpPr>
        <p:spPr>
          <a:xfrm>
            <a:off x="5574212" y="5518566"/>
            <a:ext cx="3235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cxnSp>
        <p:nvCxnSpPr>
          <p:cNvPr id="50" name="直線接點 49"/>
          <p:cNvCxnSpPr/>
          <p:nvPr/>
        </p:nvCxnSpPr>
        <p:spPr>
          <a:xfrm>
            <a:off x="7019497" y="4636049"/>
            <a:ext cx="3273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7032712" y="5187369"/>
            <a:ext cx="3273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5518063" y="5749397"/>
            <a:ext cx="177020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4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P spid="16" grpId="0"/>
      <p:bldP spid="17" grpId="0"/>
      <p:bldP spid="18" grpId="0"/>
      <p:bldP spid="3" grpId="0" animBg="1"/>
      <p:bldP spid="19" grpId="0" animBg="1"/>
      <p:bldP spid="7" grpId="0"/>
      <p:bldP spid="38" grpId="0" animBg="1"/>
      <p:bldP spid="39" grpId="0"/>
      <p:bldP spid="40" grpId="0"/>
      <p:bldP spid="41" grpId="0"/>
      <p:bldP spid="9" grpId="0" animBg="1"/>
      <p:bldP spid="42" grpId="0" animBg="1"/>
      <p:bldP spid="43" grpId="0" animBg="1"/>
      <p:bldP spid="10" grpId="0" animBg="1"/>
      <p:bldP spid="44" grpId="0" animBg="1"/>
      <p:bldP spid="45" grpId="0" animBg="1"/>
      <p:bldP spid="46" grpId="0" animBg="1"/>
      <p:bldP spid="47" grpId="0" animBg="1"/>
      <p:bldP spid="4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7089757" y="4514725"/>
            <a:ext cx="3016341" cy="1356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矩形 43"/>
          <p:cNvSpPr/>
          <p:nvPr/>
        </p:nvSpPr>
        <p:spPr>
          <a:xfrm>
            <a:off x="2513562" y="4550978"/>
            <a:ext cx="2703085" cy="1356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Step 2: Goodness of a Function</a:t>
            </a:r>
            <a:endParaRPr lang="zh-TW" altLang="en-US" dirty="0"/>
          </a:p>
        </p:txBody>
      </p:sp>
      <mc:AlternateContent xmlns:mc="http://schemas.openxmlformats.org/markup-compatibility/2006">
        <mc:Choice xmlns:a14="http://schemas.microsoft.com/office/drawing/2010/main" Requires="a14">
          <p:sp>
            <p:nvSpPr>
              <p:cNvPr id="4" name="矩形 3"/>
              <p:cNvSpPr/>
              <p:nvPr/>
            </p:nvSpPr>
            <p:spPr>
              <a:xfrm>
                <a:off x="2467571" y="1564295"/>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𝑁</m:t>
                              </m:r>
                            </m:sup>
                          </m:sSup>
                        </m:e>
                      </m:d>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467571" y="1564295"/>
                <a:ext cx="7256858" cy="64504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024180" y="2232409"/>
                <a:ext cx="814364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2024180" y="2232409"/>
                <a:ext cx="8143640" cy="64504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646696" y="3305482"/>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2646696" y="3305482"/>
                <a:ext cx="7056291" cy="98854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160981" y="2938104"/>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4160981" y="2938104"/>
                <a:ext cx="4126978" cy="461665"/>
              </a:xfrm>
              <a:prstGeom prst="rect">
                <a:avLst/>
              </a:prstGeom>
              <a:blipFill>
                <a:blip r:embed="rId6"/>
                <a:stretch>
                  <a:fillRect l="-443" t="-10526" b="-28947"/>
                </a:stretch>
              </a:blipFill>
            </p:spPr>
            <p:txBody>
              <a:bodyPr/>
              <a:lstStyle/>
              <a:p>
                <a:r>
                  <a:rPr lang="zh-TW" altLang="en-US">
                    <a:noFill/>
                  </a:rPr>
                  <a:t> </a:t>
                </a:r>
              </a:p>
            </p:txBody>
          </p:sp>
        </mc:Fallback>
      </mc:AlternateContent>
      <p:cxnSp>
        <p:nvCxnSpPr>
          <p:cNvPr id="9" name="直線接點 8"/>
          <p:cNvCxnSpPr/>
          <p:nvPr/>
        </p:nvCxnSpPr>
        <p:spPr>
          <a:xfrm>
            <a:off x="3649761" y="4023976"/>
            <a:ext cx="5755497"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561820" y="3985967"/>
            <a:ext cx="6289551" cy="461665"/>
          </a:xfrm>
          <a:prstGeom prst="rect">
            <a:avLst/>
          </a:prstGeom>
          <a:noFill/>
        </p:spPr>
        <p:txBody>
          <a:bodyPr wrap="square" rtlCol="0">
            <a:spAutoFit/>
          </a:bodyPr>
          <a:lstStyle/>
          <a:p>
            <a:r>
              <a:rPr lang="en-US" altLang="zh-TW" sz="2400" dirty="0">
                <a:solidFill>
                  <a:srgbClr val="0000FF"/>
                </a:solidFill>
              </a:rPr>
              <a:t>Cross entropy between two Bernoulli distribution</a:t>
            </a:r>
            <a:endParaRPr lang="zh-TW" altLang="en-US" sz="2400" dirty="0">
              <a:solidFill>
                <a:srgbClr val="0000FF"/>
              </a:solidFill>
            </a:endParaRPr>
          </a:p>
        </p:txBody>
      </p:sp>
      <p:grpSp>
        <p:nvGrpSpPr>
          <p:cNvPr id="41" name="群組 40"/>
          <p:cNvGrpSpPr/>
          <p:nvPr/>
        </p:nvGrpSpPr>
        <p:grpSpPr>
          <a:xfrm>
            <a:off x="2516948" y="4485272"/>
            <a:ext cx="2653708" cy="1356818"/>
            <a:chOff x="953466" y="4770852"/>
            <a:chExt cx="2653708" cy="1356818"/>
          </a:xfrm>
        </p:grpSpPr>
        <p:sp>
          <p:nvSpPr>
            <p:cNvPr id="11" name="文字方塊 10"/>
            <p:cNvSpPr txBox="1"/>
            <p:nvPr/>
          </p:nvSpPr>
          <p:spPr>
            <a:xfrm>
              <a:off x="953466" y="4770852"/>
              <a:ext cx="2060090" cy="461665"/>
            </a:xfrm>
            <a:prstGeom prst="rect">
              <a:avLst/>
            </a:prstGeom>
            <a:noFill/>
          </p:spPr>
          <p:txBody>
            <a:bodyPr wrap="square" rtlCol="0">
              <a:spAutoFit/>
            </a:bodyPr>
            <a:lstStyle/>
            <a:p>
              <a:pPr algn="ctr"/>
              <a:r>
                <a:rPr lang="en-US" altLang="zh-TW" sz="2400" dirty="0"/>
                <a:t>Distribution p:</a:t>
              </a:r>
              <a:endParaRPr lang="zh-TW" altLang="en-US" sz="2400" dirty="0"/>
            </a:p>
          </p:txBody>
        </p:sp>
        <mc:AlternateContent xmlns:mc="http://schemas.openxmlformats.org/markup-compatibility/2006" xmlns:a14="http://schemas.microsoft.com/office/drawing/2010/main">
          <mc:Choice Requires="a14">
            <p:sp>
              <p:nvSpPr>
                <p:cNvPr id="13" name="文字方塊 12"/>
                <p:cNvSpPr txBox="1"/>
                <p:nvPr/>
              </p:nvSpPr>
              <p:spPr>
                <a:xfrm>
                  <a:off x="1092288" y="5304058"/>
                  <a:ext cx="1987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p</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=1</m:t>
                            </m:r>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m:oMathPara>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1092288" y="5304058"/>
                  <a:ext cx="1987980" cy="369332"/>
                </a:xfrm>
                <a:prstGeom prst="rect">
                  <a:avLst/>
                </a:prstGeom>
                <a:blipFill>
                  <a:blip r:embed="rId7"/>
                  <a:stretch>
                    <a:fillRect l="-3374" t="-16393" r="-13804"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p:cNvSpPr txBox="1"/>
                <p:nvPr/>
              </p:nvSpPr>
              <p:spPr>
                <a:xfrm>
                  <a:off x="1083213" y="5758338"/>
                  <a:ext cx="25239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p</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=0</m:t>
                            </m:r>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1−</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1083213" y="5758338"/>
                  <a:ext cx="2523961" cy="369332"/>
                </a:xfrm>
                <a:prstGeom prst="rect">
                  <a:avLst/>
                </a:prstGeom>
                <a:blipFill>
                  <a:blip r:embed="rId8"/>
                  <a:stretch>
                    <a:fillRect l="-2657" t="-18333" r="-11111" b="-26667"/>
                  </a:stretch>
                </a:blipFill>
              </p:spPr>
              <p:txBody>
                <a:bodyPr/>
                <a:lstStyle/>
                <a:p>
                  <a:r>
                    <a:rPr lang="zh-TW" altLang="en-US">
                      <a:noFill/>
                    </a:rPr>
                    <a:t> </a:t>
                  </a:r>
                </a:p>
              </p:txBody>
            </p:sp>
          </mc:Fallback>
        </mc:AlternateContent>
      </p:grpSp>
      <p:grpSp>
        <p:nvGrpSpPr>
          <p:cNvPr id="42" name="群組 41"/>
          <p:cNvGrpSpPr/>
          <p:nvPr/>
        </p:nvGrpSpPr>
        <p:grpSpPr>
          <a:xfrm>
            <a:off x="7023045" y="4505346"/>
            <a:ext cx="3083053" cy="1336744"/>
            <a:chOff x="4999577" y="4592430"/>
            <a:chExt cx="3083053" cy="1336744"/>
          </a:xfrm>
        </p:grpSpPr>
        <p:sp>
          <p:nvSpPr>
            <p:cNvPr id="12" name="文字方塊 11"/>
            <p:cNvSpPr txBox="1"/>
            <p:nvPr/>
          </p:nvSpPr>
          <p:spPr>
            <a:xfrm>
              <a:off x="4999577" y="4592430"/>
              <a:ext cx="2060090" cy="461665"/>
            </a:xfrm>
            <a:prstGeom prst="rect">
              <a:avLst/>
            </a:prstGeom>
            <a:noFill/>
          </p:spPr>
          <p:txBody>
            <a:bodyPr wrap="square" rtlCol="0">
              <a:spAutoFit/>
            </a:bodyPr>
            <a:lstStyle/>
            <a:p>
              <a:pPr algn="ctr"/>
              <a:r>
                <a:rPr lang="en-US" altLang="zh-TW" sz="2400" dirty="0"/>
                <a:t>Distribution q:</a:t>
              </a:r>
              <a:endParaRPr lang="zh-TW" altLang="en-US" sz="2400" dirty="0"/>
            </a:p>
          </p:txBody>
        </p:sp>
        <mc:AlternateContent xmlns:mc="http://schemas.openxmlformats.org/markup-compatibility/2006" xmlns:a14="http://schemas.microsoft.com/office/drawing/2010/main">
          <mc:Choice Requires="a14">
            <p:sp>
              <p:nvSpPr>
                <p:cNvPr id="39" name="文字方塊 38"/>
                <p:cNvSpPr txBox="1"/>
                <p:nvPr/>
              </p:nvSpPr>
              <p:spPr>
                <a:xfrm>
                  <a:off x="5133681" y="5047795"/>
                  <a:ext cx="24129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q</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=1</m:t>
                            </m:r>
                          </m:e>
                        </m:d>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133681" y="5047795"/>
                  <a:ext cx="2412968" cy="369332"/>
                </a:xfrm>
                <a:prstGeom prst="rect">
                  <a:avLst/>
                </a:prstGeom>
                <a:blipFill>
                  <a:blip r:embed="rId9"/>
                  <a:stretch>
                    <a:fillRect l="-2778"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p:cNvSpPr txBox="1"/>
                <p:nvPr/>
              </p:nvSpPr>
              <p:spPr>
                <a:xfrm>
                  <a:off x="5133681" y="5559842"/>
                  <a:ext cx="29489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q</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r>
                              <a:rPr lang="en-US" altLang="zh-TW" sz="2400" i="1">
                                <a:latin typeface="Cambria Math" panose="02040503050406030204" pitchFamily="18" charset="0"/>
                              </a:rPr>
                              <m:t>=0</m:t>
                            </m:r>
                          </m:e>
                        </m:d>
                        <m:r>
                          <a:rPr lang="en-US" altLang="zh-TW" sz="2400" i="1">
                            <a:latin typeface="Cambria Math" panose="02040503050406030204" pitchFamily="18" charset="0"/>
                          </a:rPr>
                          <m:t>=</m:t>
                        </m:r>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5133681" y="5559842"/>
                  <a:ext cx="2948949" cy="369332"/>
                </a:xfrm>
                <a:prstGeom prst="rect">
                  <a:avLst/>
                </a:prstGeom>
                <a:blipFill>
                  <a:blip r:embed="rId10"/>
                  <a:stretch>
                    <a:fillRect l="-2066" b="-35000"/>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43" name="文字方塊 42"/>
              <p:cNvSpPr txBox="1"/>
              <p:nvPr/>
            </p:nvSpPr>
            <p:spPr>
              <a:xfrm>
                <a:off x="4275148" y="5871294"/>
                <a:ext cx="392344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𝐻</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𝑝</m:t>
                          </m:r>
                          <m:r>
                            <a:rPr lang="en-US" altLang="zh-TW" sz="2400" i="1">
                              <a:latin typeface="Cambria Math" panose="02040503050406030204" pitchFamily="18" charset="0"/>
                            </a:rPr>
                            <m:t>,</m:t>
                          </m:r>
                          <m:r>
                            <a:rPr lang="en-US" altLang="zh-TW" sz="2400" i="1">
                              <a:latin typeface="Cambria Math" panose="02040503050406030204" pitchFamily="18" charset="0"/>
                            </a:rPr>
                            <m:t>𝑞</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𝑥</m:t>
                          </m:r>
                        </m:sub>
                        <m:sup/>
                        <m:e>
                          <m:r>
                            <a:rPr lang="en-US" altLang="zh-TW" sz="2400" i="1">
                              <a:latin typeface="Cambria Math" panose="02040503050406030204" pitchFamily="18" charset="0"/>
                            </a:rPr>
                            <m:t>𝑝</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nary>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4275148" y="5871294"/>
                <a:ext cx="3923446" cy="896207"/>
              </a:xfrm>
              <a:prstGeom prst="rect">
                <a:avLst/>
              </a:prstGeom>
              <a:blipFill>
                <a:blip r:embed="rId11"/>
                <a:stretch>
                  <a:fillRect/>
                </a:stretch>
              </a:blipFill>
            </p:spPr>
            <p:txBody>
              <a:bodyPr/>
              <a:lstStyle/>
              <a:p>
                <a:r>
                  <a:rPr lang="zh-TW" altLang="en-US">
                    <a:noFill/>
                  </a:rPr>
                  <a:t> </a:t>
                </a:r>
              </a:p>
            </p:txBody>
          </p:sp>
        </mc:Fallback>
      </mc:AlternateContent>
      <p:sp>
        <p:nvSpPr>
          <p:cNvPr id="46" name="箭號: 左-右雙向 45"/>
          <p:cNvSpPr/>
          <p:nvPr/>
        </p:nvSpPr>
        <p:spPr>
          <a:xfrm>
            <a:off x="5216646" y="4789715"/>
            <a:ext cx="1806398" cy="40640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8" name="文字方塊 47"/>
          <p:cNvSpPr txBox="1"/>
          <p:nvPr/>
        </p:nvSpPr>
        <p:spPr>
          <a:xfrm>
            <a:off x="5537717" y="5018479"/>
            <a:ext cx="1168879" cy="830997"/>
          </a:xfrm>
          <a:prstGeom prst="rect">
            <a:avLst/>
          </a:prstGeom>
          <a:noFill/>
        </p:spPr>
        <p:txBody>
          <a:bodyPr wrap="square" rtlCol="0">
            <a:spAutoFit/>
          </a:bodyPr>
          <a:lstStyle/>
          <a:p>
            <a:pPr algn="ctr"/>
            <a:r>
              <a:rPr lang="en-US" altLang="zh-TW" sz="2400" dirty="0">
                <a:solidFill>
                  <a:srgbClr val="0000FF"/>
                </a:solidFill>
              </a:rPr>
              <a:t>cross entropy</a:t>
            </a:r>
            <a:endParaRPr lang="zh-TW" altLang="en-US" sz="2400" dirty="0">
              <a:solidFill>
                <a:srgbClr val="0000FF"/>
              </a:solidFill>
            </a:endParaRPr>
          </a:p>
        </p:txBody>
      </p:sp>
    </p:spTree>
    <p:extLst>
      <p:ext uri="{BB962C8B-B14F-4D97-AF65-F5344CB8AC3E}">
        <p14:creationId xmlns:p14="http://schemas.microsoft.com/office/powerpoint/2010/main" val="34359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6" grpId="0"/>
      <p:bldP spid="7" grpId="0"/>
      <p:bldP spid="10" grpId="0"/>
      <p:bldP spid="43" grpId="0"/>
      <p:bldP spid="46" grpId="0" animBg="1"/>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2: Goodness of a Function</a:t>
            </a:r>
            <a:endParaRPr lang="zh-TW" altLang="en-US" dirty="0"/>
          </a:p>
        </p:txBody>
      </p:sp>
      <mc:AlternateContent xmlns:mc="http://schemas.openxmlformats.org/markup-compatibility/2006">
        <mc:Choice xmlns:a14="http://schemas.microsoft.com/office/drawing/2010/main" Requires="a14">
          <p:sp>
            <p:nvSpPr>
              <p:cNvPr id="4" name="矩形 3"/>
              <p:cNvSpPr/>
              <p:nvPr/>
            </p:nvSpPr>
            <p:spPr>
              <a:xfrm>
                <a:off x="2467571" y="1564295"/>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𝑁</m:t>
                              </m:r>
                            </m:sup>
                          </m:sSup>
                        </m:e>
                      </m:d>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2467571" y="1564295"/>
                <a:ext cx="7256858" cy="645048"/>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2024180" y="2232409"/>
                <a:ext cx="814364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2024180" y="2232409"/>
                <a:ext cx="8143640" cy="645048"/>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646696" y="3305482"/>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2646696" y="3305482"/>
                <a:ext cx="7056291" cy="98854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160981" y="2938104"/>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4160981" y="2938104"/>
                <a:ext cx="4126978" cy="461665"/>
              </a:xfrm>
              <a:prstGeom prst="rect">
                <a:avLst/>
              </a:prstGeom>
              <a:blipFill>
                <a:blip r:embed="rId6"/>
                <a:stretch>
                  <a:fillRect l="-443" t="-10526" b="-28947"/>
                </a:stretch>
              </a:blipFill>
            </p:spPr>
            <p:txBody>
              <a:bodyPr/>
              <a:lstStyle/>
              <a:p>
                <a:r>
                  <a:rPr lang="zh-TW" altLang="en-US">
                    <a:noFill/>
                  </a:rPr>
                  <a:t> </a:t>
                </a:r>
              </a:p>
            </p:txBody>
          </p:sp>
        </mc:Fallback>
      </mc:AlternateContent>
      <p:cxnSp>
        <p:nvCxnSpPr>
          <p:cNvPr id="9" name="直線接點 8"/>
          <p:cNvCxnSpPr/>
          <p:nvPr/>
        </p:nvCxnSpPr>
        <p:spPr>
          <a:xfrm>
            <a:off x="3649761" y="4023976"/>
            <a:ext cx="5755497"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3561820" y="3985967"/>
            <a:ext cx="6289551" cy="461665"/>
          </a:xfrm>
          <a:prstGeom prst="rect">
            <a:avLst/>
          </a:prstGeom>
          <a:noFill/>
        </p:spPr>
        <p:txBody>
          <a:bodyPr wrap="square" rtlCol="0">
            <a:spAutoFit/>
          </a:bodyPr>
          <a:lstStyle/>
          <a:p>
            <a:r>
              <a:rPr lang="en-US" altLang="zh-TW" sz="2400" dirty="0">
                <a:solidFill>
                  <a:srgbClr val="0000FF"/>
                </a:solidFill>
              </a:rPr>
              <a:t>Cross entropy between two Bernoulli distribution</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22" name="矩形 21"/>
              <p:cNvSpPr/>
              <p:nvPr/>
            </p:nvSpPr>
            <p:spPr>
              <a:xfrm>
                <a:off x="8285142" y="4935902"/>
                <a:ext cx="10307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8285142" y="4935902"/>
                <a:ext cx="1030795" cy="461665"/>
              </a:xfrm>
              <a:prstGeom prst="rect">
                <a:avLst/>
              </a:prstGeom>
              <a:blipFill>
                <a:blip r:embed="rId7"/>
                <a:stretch>
                  <a:fillRect l="-1183" b="-18667"/>
                </a:stretch>
              </a:blipFill>
            </p:spPr>
            <p:txBody>
              <a:bodyPr/>
              <a:lstStyle/>
              <a:p>
                <a:r>
                  <a:rPr lang="zh-TW" altLang="en-US">
                    <a:noFill/>
                  </a:rPr>
                  <a:t> </a:t>
                </a:r>
              </a:p>
            </p:txBody>
          </p:sp>
        </mc:Fallback>
      </mc:AlternateContent>
      <p:cxnSp>
        <p:nvCxnSpPr>
          <p:cNvPr id="25" name="直線接點 24"/>
          <p:cNvCxnSpPr/>
          <p:nvPr/>
        </p:nvCxnSpPr>
        <p:spPr>
          <a:xfrm>
            <a:off x="7219442" y="4949535"/>
            <a:ext cx="0" cy="86934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222019" y="5059759"/>
            <a:ext cx="1065699" cy="26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7236873" y="5476777"/>
            <a:ext cx="310208" cy="254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7731783" y="5385207"/>
                <a:ext cx="15667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7731783" y="5385207"/>
                <a:ext cx="1566775" cy="461665"/>
              </a:xfrm>
              <a:prstGeom prst="rect">
                <a:avLst/>
              </a:prstGeom>
              <a:blipFill>
                <a:blip r:embed="rId8"/>
                <a:stretch>
                  <a:fillRect b="-17105"/>
                </a:stretch>
              </a:blipFill>
            </p:spPr>
            <p:txBody>
              <a:bodyPr/>
              <a:lstStyle/>
              <a:p>
                <a:r>
                  <a:rPr lang="zh-TW" altLang="en-US">
                    <a:noFill/>
                  </a:rPr>
                  <a:t> </a:t>
                </a:r>
              </a:p>
            </p:txBody>
          </p:sp>
        </mc:Fallback>
      </mc:AlternateContent>
      <p:cxnSp>
        <p:nvCxnSpPr>
          <p:cNvPr id="29" name="直線接點 28"/>
          <p:cNvCxnSpPr/>
          <p:nvPr/>
        </p:nvCxnSpPr>
        <p:spPr>
          <a:xfrm>
            <a:off x="3447345" y="4859445"/>
            <a:ext cx="0" cy="869349"/>
          </a:xfrm>
          <a:prstGeom prst="line">
            <a:avLst/>
          </a:prstGeom>
          <a:ln w="57150"/>
        </p:spPr>
        <p:style>
          <a:lnRef idx="2">
            <a:schemeClr val="accent2"/>
          </a:lnRef>
          <a:fillRef idx="0">
            <a:schemeClr val="accent2"/>
          </a:fillRef>
          <a:effectRef idx="1">
            <a:schemeClr val="accent2"/>
          </a:effectRef>
          <a:fontRef idx="minor">
            <a:schemeClr val="tx1"/>
          </a:fontRef>
        </p:style>
      </p:cxnSp>
      <p:sp>
        <p:nvSpPr>
          <p:cNvPr id="30" name="矩形 29"/>
          <p:cNvSpPr/>
          <p:nvPr/>
        </p:nvSpPr>
        <p:spPr>
          <a:xfrm>
            <a:off x="3436770" y="5015493"/>
            <a:ext cx="1260000" cy="261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文字方塊 30"/>
          <p:cNvSpPr txBox="1"/>
          <p:nvPr/>
        </p:nvSpPr>
        <p:spPr>
          <a:xfrm>
            <a:off x="4583510" y="4918688"/>
            <a:ext cx="781135" cy="461665"/>
          </a:xfrm>
          <a:prstGeom prst="rect">
            <a:avLst/>
          </a:prstGeom>
          <a:noFill/>
        </p:spPr>
        <p:txBody>
          <a:bodyPr wrap="square" rtlCol="0">
            <a:spAutoFit/>
          </a:bodyPr>
          <a:lstStyle/>
          <a:p>
            <a:pPr algn="ctr"/>
            <a:r>
              <a:rPr lang="en-US" altLang="zh-TW" sz="2400" dirty="0"/>
              <a:t>1.0</a:t>
            </a:r>
            <a:endParaRPr lang="zh-TW" altLang="en-US" sz="2400" dirty="0"/>
          </a:p>
        </p:txBody>
      </p:sp>
      <mc:AlternateContent xmlns:mc="http://schemas.openxmlformats.org/markup-compatibility/2006">
        <mc:Choice xmlns:a14="http://schemas.microsoft.com/office/drawing/2010/main" Requires="a14">
          <p:sp>
            <p:nvSpPr>
              <p:cNvPr id="32" name="文字方塊 31"/>
              <p:cNvSpPr txBox="1"/>
              <p:nvPr/>
            </p:nvSpPr>
            <p:spPr>
              <a:xfrm>
                <a:off x="2521471" y="5677728"/>
                <a:ext cx="3090599" cy="830997"/>
              </a:xfrm>
              <a:prstGeom prst="rect">
                <a:avLst/>
              </a:prstGeom>
              <a:noFill/>
            </p:spPr>
            <p:txBody>
              <a:bodyPr wrap="square" rtlCol="0">
                <a:spAutoFit/>
              </a:bodyPr>
              <a:lstStyle/>
              <a:p>
                <a:pPr algn="ctr"/>
                <a:r>
                  <a:rPr lang="en-US" altLang="zh-TW" sz="2400" dirty="0"/>
                  <a:t>Ground Truth </a:t>
                </a:r>
                <a:endParaRPr lang="en-US" altLang="zh-TW"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=1</m:t>
                      </m:r>
                    </m:oMath>
                  </m:oMathPara>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2521471" y="5677728"/>
                <a:ext cx="3090599" cy="830997"/>
              </a:xfrm>
              <a:prstGeom prst="rect">
                <a:avLst/>
              </a:prstGeom>
              <a:blipFill>
                <a:blip r:embed="rId9"/>
                <a:stretch>
                  <a:fillRect t="-5839" b="-5109"/>
                </a:stretch>
              </a:blipFill>
            </p:spPr>
            <p:txBody>
              <a:bodyPr/>
              <a:lstStyle/>
              <a:p>
                <a:r>
                  <a:rPr lang="zh-TW" altLang="en-US">
                    <a:noFill/>
                  </a:rPr>
                  <a:t> </a:t>
                </a:r>
              </a:p>
            </p:txBody>
          </p:sp>
        </mc:Fallback>
      </mc:AlternateContent>
      <p:sp>
        <p:nvSpPr>
          <p:cNvPr id="33" name="箭號: 左-右雙向 32"/>
          <p:cNvSpPr/>
          <p:nvPr/>
        </p:nvSpPr>
        <p:spPr>
          <a:xfrm>
            <a:off x="5560240" y="5126230"/>
            <a:ext cx="1262531" cy="33980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33"/>
          <p:cNvSpPr txBox="1"/>
          <p:nvPr/>
        </p:nvSpPr>
        <p:spPr>
          <a:xfrm>
            <a:off x="5319307" y="5403385"/>
            <a:ext cx="1744394" cy="830997"/>
          </a:xfrm>
          <a:prstGeom prst="rect">
            <a:avLst/>
          </a:prstGeom>
          <a:noFill/>
        </p:spPr>
        <p:txBody>
          <a:bodyPr wrap="square" rtlCol="0">
            <a:spAutoFit/>
          </a:bodyPr>
          <a:lstStyle/>
          <a:p>
            <a:pPr algn="ctr"/>
            <a:r>
              <a:rPr lang="en-US" altLang="zh-TW" sz="2400" dirty="0"/>
              <a:t>cross entropy</a:t>
            </a:r>
            <a:endParaRPr lang="zh-TW" altLang="en-US" sz="2400" dirty="0"/>
          </a:p>
        </p:txBody>
      </p:sp>
      <p:sp>
        <p:nvSpPr>
          <p:cNvPr id="8" name="文字方塊 7"/>
          <p:cNvSpPr txBox="1"/>
          <p:nvPr/>
        </p:nvSpPr>
        <p:spPr>
          <a:xfrm>
            <a:off x="5438835" y="4667377"/>
            <a:ext cx="1479196" cy="461665"/>
          </a:xfrm>
          <a:prstGeom prst="rect">
            <a:avLst/>
          </a:prstGeom>
          <a:noFill/>
        </p:spPr>
        <p:txBody>
          <a:bodyPr wrap="square" rtlCol="0">
            <a:spAutoFit/>
          </a:bodyPr>
          <a:lstStyle/>
          <a:p>
            <a:pPr algn="ctr"/>
            <a:r>
              <a:rPr lang="en-US" altLang="zh-TW" sz="2400" dirty="0">
                <a:solidFill>
                  <a:srgbClr val="FF0000"/>
                </a:solidFill>
              </a:rPr>
              <a:t>minimize</a:t>
            </a:r>
            <a:endParaRPr lang="zh-TW" altLang="en-US" sz="2400" dirty="0">
              <a:solidFill>
                <a:srgbClr val="FF0000"/>
              </a:solidFill>
            </a:endParaRPr>
          </a:p>
        </p:txBody>
      </p:sp>
      <p:sp>
        <p:nvSpPr>
          <p:cNvPr id="37" name="文字方塊 36"/>
          <p:cNvSpPr txBox="1"/>
          <p:nvPr/>
        </p:nvSpPr>
        <p:spPr>
          <a:xfrm>
            <a:off x="2724972" y="5280965"/>
            <a:ext cx="781135" cy="461665"/>
          </a:xfrm>
          <a:prstGeom prst="rect">
            <a:avLst/>
          </a:prstGeom>
          <a:noFill/>
        </p:spPr>
        <p:txBody>
          <a:bodyPr wrap="square" rtlCol="0">
            <a:spAutoFit/>
          </a:bodyPr>
          <a:lstStyle/>
          <a:p>
            <a:pPr algn="ctr"/>
            <a:r>
              <a:rPr lang="en-US" altLang="zh-TW" sz="2400" dirty="0"/>
              <a:t>0.0</a:t>
            </a:r>
            <a:endParaRPr lang="zh-TW" altLang="en-US" sz="2400" dirty="0"/>
          </a:p>
        </p:txBody>
      </p:sp>
    </p:spTree>
    <p:extLst>
      <p:ext uri="{BB962C8B-B14F-4D97-AF65-F5344CB8AC3E}">
        <p14:creationId xmlns:p14="http://schemas.microsoft.com/office/powerpoint/2010/main" val="279714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P spid="27" grpId="0" animBg="1"/>
      <p:bldP spid="28" grpId="0"/>
      <p:bldP spid="30" grpId="0" animBg="1"/>
      <p:bldP spid="31" grpId="0"/>
      <p:bldP spid="32" grpId="0"/>
      <p:bldP spid="33" grpId="0" animBg="1"/>
      <p:bldP spid="34" grpId="0"/>
      <p:bldP spid="8"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Find the best function</a:t>
            </a:r>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2525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5" name="文字方塊 4"/>
              <p:cNvSpPr txBox="1">
                <a:spLocks noRot="1" noChangeAspect="1" noMove="1" noResize="1" noEditPoints="1" noAdjustHandles="1" noChangeArrowheads="1" noChangeShapeType="1" noTextEdit="1"/>
              </p:cNvSpPr>
              <p:nvPr/>
            </p:nvSpPr>
            <p:spPr>
              <a:xfrm>
                <a:off x="2525486" y="2345035"/>
                <a:ext cx="564706" cy="369332"/>
              </a:xfrm>
              <a:prstGeom prst="rect">
                <a:avLst/>
              </a:prstGeom>
              <a:blipFill>
                <a:blip r:embed="rId2"/>
                <a:stretch>
                  <a:fillRect l="-12903" r="-3226" b="-16667"/>
                </a:stretch>
              </a:blipFill>
            </p:spPr>
            <p:txBody>
              <a:bodyPr/>
              <a:lstStyle/>
              <a:p>
                <a:r>
                  <a:rPr lang="zh-TW" altLang="en-US">
                    <a:noFill/>
                  </a:rPr>
                  <a:t> </a:t>
                </a:r>
              </a:p>
            </p:txBody>
          </p:sp>
        </mc:Fallback>
      </mc:AlternateContent>
      <p:cxnSp>
        <p:nvCxnSpPr>
          <p:cNvPr id="6" name="直線接點 5"/>
          <p:cNvCxnSpPr/>
          <p:nvPr/>
        </p:nvCxnSpPr>
        <p:spPr>
          <a:xfrm flipV="1">
            <a:off x="2018515"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1881195" y="1894096"/>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1881195" y="1894096"/>
                <a:ext cx="1706108"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3374568"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e>
                      </m:nary>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3374568" y="1690689"/>
                <a:ext cx="7056291"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5450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5450328" y="2355760"/>
                <a:ext cx="564706" cy="369332"/>
              </a:xfrm>
              <a:prstGeom prst="rect">
                <a:avLst/>
              </a:prstGeom>
              <a:blipFill>
                <a:blip r:embed="rId5"/>
                <a:stretch>
                  <a:fillRect l="-12903" r="-3226" b="-14754"/>
                </a:stretch>
              </a:blipFill>
            </p:spPr>
            <p:txBody>
              <a:bodyPr/>
              <a:lstStyle/>
              <a:p>
                <a:r>
                  <a:rPr lang="zh-TW" altLang="en-US">
                    <a:noFill/>
                  </a:rPr>
                  <a:t> </a:t>
                </a:r>
              </a:p>
            </p:txBody>
          </p:sp>
        </mc:Fallback>
      </mc:AlternateContent>
      <p:cxnSp>
        <p:nvCxnSpPr>
          <p:cNvPr id="14" name="直線接點 13"/>
          <p:cNvCxnSpPr/>
          <p:nvPr/>
        </p:nvCxnSpPr>
        <p:spPr>
          <a:xfrm flipV="1">
            <a:off x="4943357"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8775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8775919" y="2355760"/>
                <a:ext cx="564706" cy="369332"/>
              </a:xfrm>
              <a:prstGeom prst="rect">
                <a:avLst/>
              </a:prstGeom>
              <a:blipFill>
                <a:blip r:embed="rId6"/>
                <a:stretch>
                  <a:fillRect l="-13043" r="-4348" b="-14754"/>
                </a:stretch>
              </a:blipFill>
            </p:spPr>
            <p:txBody>
              <a:bodyPr/>
              <a:lstStyle/>
              <a:p>
                <a:r>
                  <a:rPr lang="zh-TW" altLang="en-US">
                    <a:noFill/>
                  </a:rPr>
                  <a:t> </a:t>
                </a:r>
              </a:p>
            </p:txBody>
          </p:sp>
        </mc:Fallback>
      </mc:AlternateContent>
      <p:cxnSp>
        <p:nvCxnSpPr>
          <p:cNvPr id="16" name="直線接點 15"/>
          <p:cNvCxnSpPr/>
          <p:nvPr/>
        </p:nvCxnSpPr>
        <p:spPr>
          <a:xfrm>
            <a:off x="7878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3008990" y="5686922"/>
                <a:ext cx="100899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3008990" y="5686922"/>
                <a:ext cx="1008994" cy="385555"/>
              </a:xfrm>
              <a:prstGeom prst="rect">
                <a:avLst/>
              </a:prstGeom>
              <a:blipFill>
                <a:blip r:embed="rId7"/>
                <a:stretch>
                  <a:fillRect l="-10909" b="-3015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4017985" y="5704301"/>
                <a:ext cx="9804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4017985" y="5704301"/>
                <a:ext cx="980461" cy="369332"/>
              </a:xfrm>
              <a:prstGeom prst="rect">
                <a:avLst/>
              </a:prstGeom>
              <a:blipFill>
                <a:blip r:embed="rId8"/>
                <a:stretch>
                  <a:fillRect l="-310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2918397" y="6133399"/>
                <a:ext cx="25747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𝑒𝑥𝑝</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rPr>
                                <m:t>−</m:t>
                              </m:r>
                              <m:r>
                                <a:rPr lang="en-US" altLang="zh-TW" sz="2400" i="1">
                                  <a:latin typeface="Cambria Math" panose="02040503050406030204" pitchFamily="18" charset="0"/>
                                </a:rPr>
                                <m:t>𝑧</m:t>
                              </m:r>
                            </m:e>
                          </m:d>
                        </m:den>
                      </m:f>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2918397" y="6133399"/>
                <a:ext cx="2574743" cy="461665"/>
              </a:xfrm>
              <a:prstGeom prst="rect">
                <a:avLst/>
              </a:prstGeom>
              <a:blipFill>
                <a:blip r:embed="rId9"/>
                <a:stretch>
                  <a:fillRect t="-125000" b="-19078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868849" y="5673815"/>
                <a:ext cx="3796489"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868849" y="5673815"/>
                <a:ext cx="3796489" cy="896207"/>
              </a:xfrm>
              <a:prstGeom prst="rect">
                <a:avLst/>
              </a:prstGeom>
              <a:blipFill>
                <a:blip r:embed="rId10"/>
                <a:stretch>
                  <a:fillRect/>
                </a:stretch>
              </a:blipFill>
            </p:spPr>
            <p:txBody>
              <a:bodyPr/>
              <a:lstStyle/>
              <a:p>
                <a:r>
                  <a:rPr lang="zh-TW" altLang="en-US">
                    <a:noFill/>
                  </a:rPr>
                  <a:t> </a:t>
                </a:r>
              </a:p>
            </p:txBody>
          </p:sp>
        </mc:Fallback>
      </mc:AlternateContent>
      <p:cxnSp>
        <p:nvCxnSpPr>
          <p:cNvPr id="21" name="直線接點 20"/>
          <p:cNvCxnSpPr/>
          <p:nvPr/>
        </p:nvCxnSpPr>
        <p:spPr>
          <a:xfrm>
            <a:off x="1157691" y="5439006"/>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2042571" y="3025046"/>
                <a:ext cx="3798091" cy="779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2042571" y="3025046"/>
                <a:ext cx="3798091" cy="77918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6198192" y="2986126"/>
                <a:ext cx="140904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6198192" y="2986126"/>
                <a:ext cx="1409040" cy="85702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944383" y="4307993"/>
                <a:ext cx="1111393"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1944383" y="4307993"/>
                <a:ext cx="1111393" cy="716735"/>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3090192" y="4310777"/>
                <a:ext cx="1800108"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3090192" y="4310777"/>
                <a:ext cx="1800108" cy="768993"/>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4897095" y="4341629"/>
                <a:ext cx="3037883" cy="7461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4897095" y="4341629"/>
                <a:ext cx="3037883" cy="746102"/>
              </a:xfrm>
              <a:prstGeom prst="rect">
                <a:avLst/>
              </a:prstGeom>
              <a:blipFill>
                <a:blip r:embed="rId15"/>
                <a:stretch>
                  <a:fillRect/>
                </a:stretch>
              </a:blipFill>
            </p:spPr>
            <p:txBody>
              <a:bodyPr/>
              <a:lstStyle/>
              <a:p>
                <a:r>
                  <a:rPr lang="zh-TW" altLang="en-US">
                    <a:noFill/>
                  </a:rPr>
                  <a:t> </a:t>
                </a:r>
              </a:p>
            </p:txBody>
          </p:sp>
        </mc:Fallback>
      </mc:AlternateContent>
      <p:cxnSp>
        <p:nvCxnSpPr>
          <p:cNvPr id="28" name="直線接點 27"/>
          <p:cNvCxnSpPr/>
          <p:nvPr/>
        </p:nvCxnSpPr>
        <p:spPr>
          <a:xfrm>
            <a:off x="5295082" y="4827133"/>
            <a:ext cx="552743" cy="295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5846006" y="4639655"/>
            <a:ext cx="602861" cy="231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字方塊 30"/>
              <p:cNvSpPr txBox="1"/>
              <p:nvPr/>
            </p:nvSpPr>
            <p:spPr>
              <a:xfrm>
                <a:off x="4635267" y="1310587"/>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1" name="文字方塊 30"/>
              <p:cNvSpPr txBox="1">
                <a:spLocks noRot="1" noChangeAspect="1" noMove="1" noResize="1" noEditPoints="1" noAdjustHandles="1" noChangeArrowheads="1" noChangeShapeType="1" noTextEdit="1"/>
              </p:cNvSpPr>
              <p:nvPr/>
            </p:nvSpPr>
            <p:spPr>
              <a:xfrm>
                <a:off x="4635267" y="1310587"/>
                <a:ext cx="2410788" cy="552715"/>
              </a:xfrm>
              <a:prstGeom prst="rect">
                <a:avLst/>
              </a:prstGeom>
              <a:blipFill>
                <a:blip r:embed="rId16"/>
                <a:stretch>
                  <a:fillRect/>
                </a:stretch>
              </a:blipFill>
            </p:spPr>
            <p:txBody>
              <a:bodyPr/>
              <a:lstStyle/>
              <a:p>
                <a:r>
                  <a:rPr lang="zh-TW" altLang="en-US">
                    <a:noFill/>
                  </a:rPr>
                  <a:t> </a:t>
                </a:r>
              </a:p>
            </p:txBody>
          </p:sp>
        </mc:Fallback>
      </mc:AlternateContent>
      <p:sp>
        <p:nvSpPr>
          <p:cNvPr id="32" name="矩形 31"/>
          <p:cNvSpPr/>
          <p:nvPr/>
        </p:nvSpPr>
        <p:spPr>
          <a:xfrm>
            <a:off x="5023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p:cNvCxnSpPr/>
          <p:nvPr/>
        </p:nvCxnSpPr>
        <p:spPr>
          <a:xfrm flipH="1">
            <a:off x="2918396" y="3614058"/>
            <a:ext cx="1099588" cy="69393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7885996" y="2930236"/>
            <a:ext cx="2577106" cy="2061577"/>
            <a:chOff x="6361996" y="2930235"/>
            <a:chExt cx="2577106" cy="2061577"/>
          </a:xfrm>
        </p:grpSpPr>
        <p:pic>
          <p:nvPicPr>
            <p:cNvPr id="27" name="圖片 26"/>
            <p:cNvPicPr>
              <a:picLocks noChangeAspect="1"/>
            </p:cNvPicPr>
            <p:nvPr/>
          </p:nvPicPr>
          <p:blipFill>
            <a:blip r:embed="rId17"/>
            <a:stretch>
              <a:fillRect/>
            </a:stretch>
          </p:blipFill>
          <p:spPr>
            <a:xfrm>
              <a:off x="6361996" y="2930235"/>
              <a:ext cx="2577106" cy="2061577"/>
            </a:xfrm>
            <a:prstGeom prst="rect">
              <a:avLst/>
            </a:prstGeom>
          </p:spPr>
        </p:pic>
        <mc:AlternateContent xmlns:mc="http://schemas.openxmlformats.org/markup-compatibility/2006" xmlns:a14="http://schemas.microsoft.com/office/drawing/2010/main">
          <mc:Choice Requires="a14">
            <p:sp>
              <p:nvSpPr>
                <p:cNvPr id="33" name="文字方塊 32"/>
                <p:cNvSpPr txBox="1"/>
                <p:nvPr/>
              </p:nvSpPr>
              <p:spPr>
                <a:xfrm>
                  <a:off x="7080348" y="3244725"/>
                  <a:ext cx="8378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7080348" y="3244725"/>
                  <a:ext cx="837875" cy="369332"/>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848107" y="3857291"/>
                  <a:ext cx="102194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7848107" y="3857291"/>
                  <a:ext cx="1021946" cy="809068"/>
                </a:xfrm>
                <a:prstGeom prst="rect">
                  <a:avLst/>
                </a:prstGeom>
                <a:blipFill>
                  <a:blip r:embed="rId20"/>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2315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5" grpId="0"/>
      <p:bldP spid="22" grpId="0"/>
      <p:bldP spid="23" grpId="0"/>
      <p:bldP spid="24" grpId="0"/>
      <p:bldP spid="25" grpId="0"/>
      <p:bldP spid="26" grpId="0"/>
      <p:bldP spid="31" grpId="0"/>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Find the best function</a:t>
            </a:r>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2525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5" name="文字方塊 4"/>
              <p:cNvSpPr txBox="1">
                <a:spLocks noRot="1" noChangeAspect="1" noMove="1" noResize="1" noEditPoints="1" noAdjustHandles="1" noChangeArrowheads="1" noChangeShapeType="1" noTextEdit="1"/>
              </p:cNvSpPr>
              <p:nvPr/>
            </p:nvSpPr>
            <p:spPr>
              <a:xfrm>
                <a:off x="2525486" y="2345035"/>
                <a:ext cx="564706" cy="369332"/>
              </a:xfrm>
              <a:prstGeom prst="rect">
                <a:avLst/>
              </a:prstGeom>
              <a:blipFill>
                <a:blip r:embed="rId2"/>
                <a:stretch>
                  <a:fillRect l="-12903" r="-3226" b="-16667"/>
                </a:stretch>
              </a:blipFill>
            </p:spPr>
            <p:txBody>
              <a:bodyPr/>
              <a:lstStyle/>
              <a:p>
                <a:r>
                  <a:rPr lang="zh-TW" altLang="en-US">
                    <a:noFill/>
                  </a:rPr>
                  <a:t> </a:t>
                </a:r>
              </a:p>
            </p:txBody>
          </p:sp>
        </mc:Fallback>
      </mc:AlternateContent>
      <p:cxnSp>
        <p:nvCxnSpPr>
          <p:cNvPr id="6" name="直線接點 5"/>
          <p:cNvCxnSpPr/>
          <p:nvPr/>
        </p:nvCxnSpPr>
        <p:spPr>
          <a:xfrm flipV="1">
            <a:off x="2018515"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1881195" y="1894096"/>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1881195" y="1894096"/>
                <a:ext cx="1706108"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3374568"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e>
                      </m:nary>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3374568" y="1690689"/>
                <a:ext cx="7056291"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5450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5450328" y="2355760"/>
                <a:ext cx="564706" cy="369332"/>
              </a:xfrm>
              <a:prstGeom prst="rect">
                <a:avLst/>
              </a:prstGeom>
              <a:blipFill>
                <a:blip r:embed="rId5"/>
                <a:stretch>
                  <a:fillRect l="-12903" r="-3226" b="-14754"/>
                </a:stretch>
              </a:blipFill>
            </p:spPr>
            <p:txBody>
              <a:bodyPr/>
              <a:lstStyle/>
              <a:p>
                <a:r>
                  <a:rPr lang="zh-TW" altLang="en-US">
                    <a:noFill/>
                  </a:rPr>
                  <a:t> </a:t>
                </a:r>
              </a:p>
            </p:txBody>
          </p:sp>
        </mc:Fallback>
      </mc:AlternateContent>
      <p:cxnSp>
        <p:nvCxnSpPr>
          <p:cNvPr id="14" name="直線接點 13"/>
          <p:cNvCxnSpPr/>
          <p:nvPr/>
        </p:nvCxnSpPr>
        <p:spPr>
          <a:xfrm flipV="1">
            <a:off x="4943357"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8775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8775919" y="2355760"/>
                <a:ext cx="564706" cy="369332"/>
              </a:xfrm>
              <a:prstGeom prst="rect">
                <a:avLst/>
              </a:prstGeom>
              <a:blipFill>
                <a:blip r:embed="rId6"/>
                <a:stretch>
                  <a:fillRect l="-13043" r="-4348" b="-14754"/>
                </a:stretch>
              </a:blipFill>
            </p:spPr>
            <p:txBody>
              <a:bodyPr/>
              <a:lstStyle/>
              <a:p>
                <a:r>
                  <a:rPr lang="zh-TW" altLang="en-US">
                    <a:noFill/>
                  </a:rPr>
                  <a:t> </a:t>
                </a:r>
              </a:p>
            </p:txBody>
          </p:sp>
        </mc:Fallback>
      </mc:AlternateContent>
      <p:cxnSp>
        <p:nvCxnSpPr>
          <p:cNvPr id="16" name="直線接點 15"/>
          <p:cNvCxnSpPr/>
          <p:nvPr/>
        </p:nvCxnSpPr>
        <p:spPr>
          <a:xfrm>
            <a:off x="7878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3008990" y="5755144"/>
                <a:ext cx="100899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3008990" y="5755144"/>
                <a:ext cx="1008994" cy="385555"/>
              </a:xfrm>
              <a:prstGeom prst="rect">
                <a:avLst/>
              </a:prstGeom>
              <a:blipFill>
                <a:blip r:embed="rId7"/>
                <a:stretch>
                  <a:fillRect l="-10909" b="-3174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4017985" y="5772523"/>
                <a:ext cx="9804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4017985" y="5772523"/>
                <a:ext cx="980461" cy="369332"/>
              </a:xfrm>
              <a:prstGeom prst="rect">
                <a:avLst/>
              </a:prstGeom>
              <a:blipFill>
                <a:blip r:embed="rId8"/>
                <a:stretch>
                  <a:fillRect l="-310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2918397" y="6201621"/>
                <a:ext cx="25747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f>
                        <m:fPr>
                          <m:type m:val="lin"/>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𝑒𝑥𝑝</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rPr>
                                <m:t>−</m:t>
                              </m:r>
                              <m:r>
                                <a:rPr lang="en-US" altLang="zh-TW" sz="2400" i="1">
                                  <a:latin typeface="Cambria Math" panose="02040503050406030204" pitchFamily="18" charset="0"/>
                                </a:rPr>
                                <m:t>𝑧</m:t>
                              </m:r>
                            </m:e>
                          </m:d>
                        </m:den>
                      </m:f>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2918397" y="6201621"/>
                <a:ext cx="2574743" cy="461665"/>
              </a:xfrm>
              <a:prstGeom prst="rect">
                <a:avLst/>
              </a:prstGeom>
              <a:blipFill>
                <a:blip r:embed="rId9"/>
                <a:stretch>
                  <a:fillRect t="-125000" b="-19078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903948" y="5772524"/>
                <a:ext cx="3796489"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903948" y="5772524"/>
                <a:ext cx="3796489" cy="896207"/>
              </a:xfrm>
              <a:prstGeom prst="rect">
                <a:avLst/>
              </a:prstGeom>
              <a:blipFill>
                <a:blip r:embed="rId10"/>
                <a:stretch>
                  <a:fillRect/>
                </a:stretch>
              </a:blipFill>
            </p:spPr>
            <p:txBody>
              <a:bodyPr/>
              <a:lstStyle/>
              <a:p>
                <a:r>
                  <a:rPr lang="zh-TW" altLang="en-US">
                    <a:noFill/>
                  </a:rPr>
                  <a:t> </a:t>
                </a:r>
              </a:p>
            </p:txBody>
          </p:sp>
        </mc:Fallback>
      </mc:AlternateContent>
      <p:cxnSp>
        <p:nvCxnSpPr>
          <p:cNvPr id="21" name="直線接點 20"/>
          <p:cNvCxnSpPr/>
          <p:nvPr/>
        </p:nvCxnSpPr>
        <p:spPr>
          <a:xfrm>
            <a:off x="1046604" y="5639031"/>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1913286" y="3122324"/>
                <a:ext cx="5576142" cy="960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1913286" y="3122324"/>
                <a:ext cx="5576142" cy="960391"/>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7819464" y="3264585"/>
                <a:ext cx="140904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7819464" y="3264585"/>
                <a:ext cx="1409040" cy="85702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801798" y="4377516"/>
                <a:ext cx="1929118" cy="76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1801798" y="4377516"/>
                <a:ext cx="1929118" cy="76206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3845386" y="4375554"/>
                <a:ext cx="2616614"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3845386" y="4375554"/>
                <a:ext cx="2616614" cy="768993"/>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6576470" y="4385499"/>
                <a:ext cx="3854388" cy="7461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6576470" y="4385499"/>
                <a:ext cx="3854388" cy="746102"/>
              </a:xfrm>
              <a:prstGeom prst="rect">
                <a:avLst/>
              </a:prstGeom>
              <a:blipFill>
                <a:blip r:embed="rId15"/>
                <a:stretch>
                  <a:fillRect/>
                </a:stretch>
              </a:blipFill>
            </p:spPr>
            <p:txBody>
              <a:bodyPr/>
              <a:lstStyle/>
              <a:p>
                <a:r>
                  <a:rPr lang="zh-TW" altLang="en-US">
                    <a:noFill/>
                  </a:rPr>
                  <a:t> </a:t>
                </a:r>
              </a:p>
            </p:txBody>
          </p:sp>
        </mc:Fallback>
      </mc:AlternateContent>
      <p:sp>
        <p:nvSpPr>
          <p:cNvPr id="32" name="矩形 31"/>
          <p:cNvSpPr/>
          <p:nvPr/>
        </p:nvSpPr>
        <p:spPr>
          <a:xfrm>
            <a:off x="5023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7851943" y="1904820"/>
            <a:ext cx="2293543"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a:off x="7204971" y="4851501"/>
            <a:ext cx="1068172" cy="280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9039194" y="4641414"/>
            <a:ext cx="1391664" cy="3131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字方塊 37"/>
              <p:cNvSpPr txBox="1"/>
              <p:nvPr/>
            </p:nvSpPr>
            <p:spPr>
              <a:xfrm>
                <a:off x="8123217" y="1448157"/>
                <a:ext cx="1750992"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8123217" y="1448157"/>
                <a:ext cx="1750992" cy="385555"/>
              </a:xfrm>
              <a:prstGeom prst="rect">
                <a:avLst/>
              </a:prstGeom>
              <a:blipFill>
                <a:blip r:embed="rId16"/>
                <a:stretch>
                  <a:fillRect l="-697" b="-30159"/>
                </a:stretch>
              </a:blipFill>
            </p:spPr>
            <p:txBody>
              <a:bodyPr/>
              <a:lstStyle/>
              <a:p>
                <a:r>
                  <a:rPr lang="zh-TW" altLang="en-US">
                    <a:noFill/>
                  </a:rPr>
                  <a:t> </a:t>
                </a:r>
              </a:p>
            </p:txBody>
          </p:sp>
        </mc:Fallback>
      </mc:AlternateContent>
      <p:cxnSp>
        <p:nvCxnSpPr>
          <p:cNvPr id="39" name="直線單箭頭接點 38"/>
          <p:cNvCxnSpPr/>
          <p:nvPr/>
        </p:nvCxnSpPr>
        <p:spPr>
          <a:xfrm flipH="1">
            <a:off x="3730917" y="3786010"/>
            <a:ext cx="1520235" cy="7046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字方塊 40"/>
              <p:cNvSpPr txBox="1"/>
              <p:nvPr/>
            </p:nvSpPr>
            <p:spPr>
              <a:xfrm>
                <a:off x="4635267" y="1310587"/>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4635267" y="1310587"/>
                <a:ext cx="2410788" cy="552715"/>
              </a:xfrm>
              <a:prstGeom prst="rect">
                <a:avLst/>
              </a:prstGeom>
              <a:blipFill>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5030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33" grpId="0" animBg="1"/>
      <p:bldP spid="3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Find the best function</a:t>
            </a:r>
            <a:endParaRPr lang="zh-TW" altLang="en-US" dirty="0"/>
          </a:p>
        </p:txBody>
      </p:sp>
      <p:sp>
        <p:nvSpPr>
          <p:cNvPr id="3" name="內容版面配置區 2"/>
          <p:cNvSpPr>
            <a:spLocks noGrp="1"/>
          </p:cNvSpPr>
          <p:nvPr>
            <p:ph idx="1"/>
          </p:nvPr>
        </p:nvSpPr>
        <p:spPr/>
        <p:txBody>
          <a:bodyPr/>
          <a:lstStyle/>
          <a:p>
            <a:endParaRPr lang="zh-TW" altLang="en-US" sz="2400" dirty="0"/>
          </a:p>
          <a:p>
            <a:endParaRPr lang="zh-TW" altLang="en-US" dirty="0"/>
          </a:p>
          <a:p>
            <a:endParaRPr lang="zh-TW" altLang="en-US" dirty="0"/>
          </a:p>
        </p:txBody>
      </p:sp>
      <mc:AlternateContent xmlns:mc="http://schemas.openxmlformats.org/markup-compatibility/2006">
        <mc:Choice xmlns:a14="http://schemas.microsoft.com/office/drawing/2010/main" Requires="a14">
          <p:sp>
            <p:nvSpPr>
              <p:cNvPr id="20" name="文字方塊 19"/>
              <p:cNvSpPr txBox="1"/>
              <p:nvPr/>
            </p:nvSpPr>
            <p:spPr>
              <a:xfrm>
                <a:off x="2525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2525486" y="2345035"/>
                <a:ext cx="564706" cy="369332"/>
              </a:xfrm>
              <a:prstGeom prst="rect">
                <a:avLst/>
              </a:prstGeom>
              <a:blipFill>
                <a:blip r:embed="rId2"/>
                <a:stretch>
                  <a:fillRect l="-12903" r="-3226" b="-16667"/>
                </a:stretch>
              </a:blipFill>
            </p:spPr>
            <p:txBody>
              <a:bodyPr/>
              <a:lstStyle/>
              <a:p>
                <a:r>
                  <a:rPr lang="zh-TW" altLang="en-US">
                    <a:noFill/>
                  </a:rPr>
                  <a:t> </a:t>
                </a:r>
              </a:p>
            </p:txBody>
          </p:sp>
        </mc:Fallback>
      </mc:AlternateContent>
      <p:cxnSp>
        <p:nvCxnSpPr>
          <p:cNvPr id="21" name="直線接點 20"/>
          <p:cNvCxnSpPr/>
          <p:nvPr/>
        </p:nvCxnSpPr>
        <p:spPr>
          <a:xfrm flipV="1">
            <a:off x="2018515"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p:cNvSpPr/>
              <p:nvPr/>
            </p:nvSpPr>
            <p:spPr>
              <a:xfrm>
                <a:off x="1881195" y="1894096"/>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1881195" y="1894096"/>
                <a:ext cx="1706108"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3374568"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e>
                      </m:nary>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3374568" y="1690689"/>
                <a:ext cx="7056291" cy="98854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5450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5450328" y="2355760"/>
                <a:ext cx="564706" cy="369332"/>
              </a:xfrm>
              <a:prstGeom prst="rect">
                <a:avLst/>
              </a:prstGeom>
              <a:blipFill>
                <a:blip r:embed="rId5"/>
                <a:stretch>
                  <a:fillRect l="-12903" r="-3226" b="-14754"/>
                </a:stretch>
              </a:blipFill>
            </p:spPr>
            <p:txBody>
              <a:bodyPr/>
              <a:lstStyle/>
              <a:p>
                <a:r>
                  <a:rPr lang="zh-TW" altLang="en-US">
                    <a:noFill/>
                  </a:rPr>
                  <a:t> </a:t>
                </a:r>
              </a:p>
            </p:txBody>
          </p:sp>
        </mc:Fallback>
      </mc:AlternateContent>
      <p:cxnSp>
        <p:nvCxnSpPr>
          <p:cNvPr id="25" name="直線接點 24"/>
          <p:cNvCxnSpPr/>
          <p:nvPr/>
        </p:nvCxnSpPr>
        <p:spPr>
          <a:xfrm flipV="1">
            <a:off x="4943357"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字方塊 25"/>
              <p:cNvSpPr txBox="1"/>
              <p:nvPr/>
            </p:nvSpPr>
            <p:spPr>
              <a:xfrm>
                <a:off x="8775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m:t>
                      </m:r>
                      <m:sSub>
                        <m:sSubPr>
                          <m:ctrlPr>
                            <a:rPr lang="en-US" altLang="zh-TW" sz="2400" i="1">
                              <a:solidFill>
                                <a:srgbClr val="0000FF"/>
                              </a:solidFill>
                              <a:latin typeface="Cambria Math" panose="02040503050406030204" pitchFamily="18" charset="0"/>
                            </a:rPr>
                          </m:ctrlPr>
                        </m:sSubPr>
                        <m:e>
                          <m:r>
                            <a:rPr lang="en-US" altLang="zh-TW" sz="2400" i="1">
                              <a:solidFill>
                                <a:srgbClr val="0000FF"/>
                              </a:solidFill>
                              <a:latin typeface="Cambria Math" panose="02040503050406030204" pitchFamily="18" charset="0"/>
                            </a:rPr>
                            <m:t>𝑤</m:t>
                          </m:r>
                        </m:e>
                        <m:sub>
                          <m:r>
                            <a:rPr lang="en-US" altLang="zh-TW" sz="2400" i="1">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6" name="文字方塊 25"/>
              <p:cNvSpPr txBox="1">
                <a:spLocks noRot="1" noChangeAspect="1" noMove="1" noResize="1" noEditPoints="1" noAdjustHandles="1" noChangeArrowheads="1" noChangeShapeType="1" noTextEdit="1"/>
              </p:cNvSpPr>
              <p:nvPr/>
            </p:nvSpPr>
            <p:spPr>
              <a:xfrm>
                <a:off x="8775919" y="2355760"/>
                <a:ext cx="564706" cy="369332"/>
              </a:xfrm>
              <a:prstGeom prst="rect">
                <a:avLst/>
              </a:prstGeom>
              <a:blipFill>
                <a:blip r:embed="rId6"/>
                <a:stretch>
                  <a:fillRect l="-13043" r="-4348" b="-14754"/>
                </a:stretch>
              </a:blipFill>
            </p:spPr>
            <p:txBody>
              <a:bodyPr/>
              <a:lstStyle/>
              <a:p>
                <a:r>
                  <a:rPr lang="zh-TW" altLang="en-US">
                    <a:noFill/>
                  </a:rPr>
                  <a:t> </a:t>
                </a:r>
              </a:p>
            </p:txBody>
          </p:sp>
        </mc:Fallback>
      </mc:AlternateContent>
      <p:cxnSp>
        <p:nvCxnSpPr>
          <p:cNvPr id="27" name="直線接點 26"/>
          <p:cNvCxnSpPr/>
          <p:nvPr/>
        </p:nvCxnSpPr>
        <p:spPr>
          <a:xfrm>
            <a:off x="7878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023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7851943" y="1904820"/>
            <a:ext cx="2293543"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2" name="矩形 31"/>
              <p:cNvSpPr/>
              <p:nvPr/>
            </p:nvSpPr>
            <p:spPr>
              <a:xfrm>
                <a:off x="1944648" y="2814165"/>
                <a:ext cx="7234416"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d>
                        </m:e>
                      </m:nary>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1944648" y="2814165"/>
                <a:ext cx="7234416" cy="98854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1939245" y="3828843"/>
                <a:ext cx="734540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nary>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1939245" y="3828843"/>
                <a:ext cx="7345409" cy="988540"/>
              </a:xfrm>
              <a:prstGeom prst="rect">
                <a:avLst/>
              </a:prstGeom>
              <a:blipFill>
                <a:blip r:embed="rId8"/>
                <a:stretch>
                  <a:fillRect/>
                </a:stretch>
              </a:blipFill>
            </p:spPr>
            <p:txBody>
              <a:bodyPr/>
              <a:lstStyle/>
              <a:p>
                <a:r>
                  <a:rPr lang="zh-TW" altLang="en-US">
                    <a:noFill/>
                  </a:rPr>
                  <a:t> </a:t>
                </a:r>
              </a:p>
            </p:txBody>
          </p:sp>
        </mc:Fallback>
      </mc:AlternateContent>
      <p:cxnSp>
        <p:nvCxnSpPr>
          <p:cNvPr id="37" name="直線接點 36"/>
          <p:cNvCxnSpPr/>
          <p:nvPr/>
        </p:nvCxnSpPr>
        <p:spPr>
          <a:xfrm>
            <a:off x="3664081" y="4152312"/>
            <a:ext cx="1625377" cy="316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5603776" y="3633815"/>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8597226" y="3622457"/>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1939244" y="4755380"/>
                <a:ext cx="382906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1939244" y="4755380"/>
                <a:ext cx="3829062" cy="988540"/>
              </a:xfrm>
              <a:prstGeom prst="rect">
                <a:avLst/>
              </a:prstGeom>
              <a:blipFill>
                <a:blip r:embed="rId9"/>
                <a:stretch>
                  <a:fillRect/>
                </a:stretch>
              </a:blipFill>
            </p:spPr>
            <p:txBody>
              <a:bodyPr/>
              <a:lstStyle/>
              <a:p>
                <a:r>
                  <a:rPr lang="zh-TW" altLang="en-US">
                    <a:noFill/>
                  </a:rPr>
                  <a:t> </a:t>
                </a:r>
              </a:p>
            </p:txBody>
          </p:sp>
        </mc:Fallback>
      </mc:AlternateContent>
      <p:cxnSp>
        <p:nvCxnSpPr>
          <p:cNvPr id="43" name="直線接點 42"/>
          <p:cNvCxnSpPr/>
          <p:nvPr/>
        </p:nvCxnSpPr>
        <p:spPr>
          <a:xfrm>
            <a:off x="3724626" y="3494271"/>
            <a:ext cx="216573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7406512" y="3494271"/>
            <a:ext cx="151977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矩形 47"/>
              <p:cNvSpPr/>
              <p:nvPr/>
            </p:nvSpPr>
            <p:spPr>
              <a:xfrm>
                <a:off x="5450329" y="5503121"/>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48" name="矩形 47"/>
              <p:cNvSpPr>
                <a:spLocks noRot="1" noChangeAspect="1" noMove="1" noResize="1" noEditPoints="1" noAdjustHandles="1" noChangeArrowheads="1" noChangeShapeType="1" noTextEdit="1"/>
              </p:cNvSpPr>
              <p:nvPr/>
            </p:nvSpPr>
            <p:spPr>
              <a:xfrm>
                <a:off x="5450329" y="5503121"/>
                <a:ext cx="5164555" cy="988540"/>
              </a:xfrm>
              <a:prstGeom prst="rect">
                <a:avLst/>
              </a:prstGeom>
              <a:blipFill>
                <a:blip r:embed="rId10"/>
                <a:stretch>
                  <a:fillRect/>
                </a:stretch>
              </a:blipFill>
            </p:spPr>
            <p:txBody>
              <a:bodyPr/>
              <a:lstStyle/>
              <a:p>
                <a:r>
                  <a:rPr lang="zh-TW" altLang="en-US">
                    <a:noFill/>
                  </a:rPr>
                  <a:t> </a:t>
                </a:r>
              </a:p>
            </p:txBody>
          </p:sp>
        </mc:Fallback>
      </mc:AlternateContent>
      <p:cxnSp>
        <p:nvCxnSpPr>
          <p:cNvPr id="49" name="直線接點 48"/>
          <p:cNvCxnSpPr/>
          <p:nvPr/>
        </p:nvCxnSpPr>
        <p:spPr>
          <a:xfrm>
            <a:off x="8054038" y="6184756"/>
            <a:ext cx="1797504"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6125722" y="4995594"/>
            <a:ext cx="4224218"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Larger difference, larger update</a:t>
            </a:r>
            <a:endParaRPr lang="zh-TW" altLang="en-US" sz="2400" dirty="0"/>
          </a:p>
        </p:txBody>
      </p:sp>
      <mc:AlternateContent xmlns:mc="http://schemas.openxmlformats.org/markup-compatibility/2006">
        <mc:Choice xmlns:a14="http://schemas.microsoft.com/office/drawing/2010/main" Requires="a14">
          <p:sp>
            <p:nvSpPr>
              <p:cNvPr id="53" name="文字方塊 52"/>
              <p:cNvSpPr txBox="1"/>
              <p:nvPr/>
            </p:nvSpPr>
            <p:spPr>
              <a:xfrm>
                <a:off x="8237831" y="1423142"/>
                <a:ext cx="1750992"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53" name="文字方塊 52"/>
              <p:cNvSpPr txBox="1">
                <a:spLocks noRot="1" noChangeAspect="1" noMove="1" noResize="1" noEditPoints="1" noAdjustHandles="1" noChangeArrowheads="1" noChangeShapeType="1" noTextEdit="1"/>
              </p:cNvSpPr>
              <p:nvPr/>
            </p:nvSpPr>
            <p:spPr>
              <a:xfrm>
                <a:off x="8237831" y="1423142"/>
                <a:ext cx="1750992" cy="385555"/>
              </a:xfrm>
              <a:prstGeom prst="rect">
                <a:avLst/>
              </a:prstGeom>
              <a:blipFill>
                <a:blip r:embed="rId11"/>
                <a:stretch>
                  <a:fillRect l="-347" b="-2968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4" name="文字方塊 53"/>
              <p:cNvSpPr txBox="1"/>
              <p:nvPr/>
            </p:nvSpPr>
            <p:spPr>
              <a:xfrm>
                <a:off x="4635267" y="1310587"/>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4635267" y="1310587"/>
                <a:ext cx="2410788" cy="552715"/>
              </a:xfrm>
              <a:prstGeom prst="rect">
                <a:avLst/>
              </a:prstGeom>
              <a:blipFill>
                <a:blip r:embed="rId12"/>
                <a:stretch>
                  <a:fillRect/>
                </a:stretch>
              </a:blipFill>
            </p:spPr>
            <p:txBody>
              <a:bodyPr/>
              <a:lstStyle/>
              <a:p>
                <a:r>
                  <a:rPr lang="zh-TW" altLang="en-US">
                    <a:noFill/>
                  </a:rPr>
                  <a:t> </a:t>
                </a:r>
              </a:p>
            </p:txBody>
          </p:sp>
        </mc:Fallback>
      </mc:AlternateContent>
      <p:cxnSp>
        <p:nvCxnSpPr>
          <p:cNvPr id="56" name="直線接點 55"/>
          <p:cNvCxnSpPr/>
          <p:nvPr/>
        </p:nvCxnSpPr>
        <p:spPr>
          <a:xfrm>
            <a:off x="8778655" y="4506531"/>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6971849" y="4102907"/>
            <a:ext cx="1625377" cy="316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6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42" grpId="0"/>
      <p:bldP spid="48" grpId="0"/>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38208" y="195911"/>
            <a:ext cx="7116413" cy="523220"/>
          </a:xfrm>
          <a:prstGeom prst="rect">
            <a:avLst/>
          </a:prstGeom>
          <a:noFill/>
        </p:spPr>
        <p:txBody>
          <a:bodyPr wrap="square" rtlCol="0">
            <a:spAutoFit/>
          </a:bodyPr>
          <a:lstStyle/>
          <a:p>
            <a:pPr algn="ctr"/>
            <a:r>
              <a:rPr lang="en-US" altLang="zh-TW" sz="2800" b="1" i="1" u="sng" dirty="0"/>
              <a:t>Logistic Regression + Square Error</a:t>
            </a:r>
            <a:endParaRPr lang="zh-TW" altLang="en-US" sz="2800" b="1" i="1" u="sng" dirty="0"/>
          </a:p>
        </p:txBody>
      </p:sp>
      <mc:AlternateContent xmlns:mc="http://schemas.openxmlformats.org/markup-compatibility/2006">
        <mc:Choice xmlns:a14="http://schemas.microsoft.com/office/drawing/2010/main" Requires="a14">
          <p:sp>
            <p:nvSpPr>
              <p:cNvPr id="5" name="文字方塊 4"/>
              <p:cNvSpPr txBox="1"/>
              <p:nvPr/>
            </p:nvSpPr>
            <p:spPr>
              <a:xfrm>
                <a:off x="3584508" y="936645"/>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3584508" y="936645"/>
                <a:ext cx="3597331" cy="981935"/>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3451542" y="2043662"/>
                <a:ext cx="6891230"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3451542" y="2043662"/>
                <a:ext cx="6891230" cy="461665"/>
              </a:xfrm>
              <a:prstGeom prst="rect">
                <a:avLst/>
              </a:prstGeom>
              <a:blipFill>
                <a:blip r:embed="rId3"/>
                <a:stretch>
                  <a:fillRect l="-1326"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4923797" y="2573456"/>
                <a:ext cx="3946721"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4923797" y="2573456"/>
                <a:ext cx="3946721" cy="896207"/>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p:cNvSpPr txBox="1"/>
          <p:nvPr/>
        </p:nvSpPr>
        <p:spPr>
          <a:xfrm>
            <a:off x="1965642" y="1166002"/>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2" name="文字方塊 11"/>
          <p:cNvSpPr txBox="1"/>
          <p:nvPr/>
        </p:nvSpPr>
        <p:spPr>
          <a:xfrm>
            <a:off x="1965642" y="2012884"/>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mc:AlternateContent xmlns:mc="http://schemas.openxmlformats.org/markup-compatibility/2006">
        <mc:Choice xmlns:a14="http://schemas.microsoft.com/office/drawing/2010/main" Requires="a14">
          <p:sp>
            <p:nvSpPr>
              <p:cNvPr id="13" name="文字方塊 12"/>
              <p:cNvSpPr txBox="1"/>
              <p:nvPr/>
            </p:nvSpPr>
            <p:spPr>
              <a:xfrm>
                <a:off x="4185923" y="3731094"/>
                <a:ext cx="231294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185923" y="3731094"/>
                <a:ext cx="2312941" cy="416845"/>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6565260" y="3588341"/>
                <a:ext cx="1188339"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6565260" y="3588341"/>
                <a:ext cx="1188339" cy="716735"/>
              </a:xfrm>
              <a:prstGeom prst="rect">
                <a:avLst/>
              </a:prstGeom>
              <a:blipFill>
                <a:blip r:embed="rId6"/>
                <a:stretch>
                  <a:fillRect/>
                </a:stretch>
              </a:blipFill>
            </p:spPr>
            <p:txBody>
              <a:bodyPr/>
              <a:lstStyle/>
              <a:p>
                <a:r>
                  <a:rPr lang="zh-TW" altLang="en-US">
                    <a:noFill/>
                  </a:rPr>
                  <a:t> </a:t>
                </a:r>
              </a:p>
            </p:txBody>
          </p:sp>
        </mc:Fallback>
      </mc:AlternateContent>
      <p:sp>
        <p:nvSpPr>
          <p:cNvPr id="19" name="文字方塊 18"/>
          <p:cNvSpPr txBox="1"/>
          <p:nvPr/>
        </p:nvSpPr>
        <p:spPr>
          <a:xfrm>
            <a:off x="1965642" y="3489200"/>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20" name="文字方塊 19"/>
              <p:cNvSpPr txBox="1"/>
              <p:nvPr/>
            </p:nvSpPr>
            <p:spPr>
              <a:xfrm>
                <a:off x="4156695" y="4396932"/>
                <a:ext cx="5392887"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4156695" y="4396932"/>
                <a:ext cx="5392887" cy="55271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 name="文字方塊 1"/>
              <p:cNvSpPr txBox="1"/>
              <p:nvPr/>
            </p:nvSpPr>
            <p:spPr>
              <a:xfrm>
                <a:off x="2051832" y="5135411"/>
                <a:ext cx="14073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=1</m:t>
                      </m:r>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2051832" y="5135411"/>
                <a:ext cx="1407364" cy="461665"/>
              </a:xfrm>
              <a:prstGeom prst="rect">
                <a:avLst/>
              </a:prstGeom>
              <a:blipFill>
                <a:blip r:embed="rId8"/>
                <a:stretch>
                  <a:fillRect t="-3947" b="-1052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3584094" y="5178708"/>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=1</m:t>
                    </m:r>
                  </m:oMath>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3584094" y="5178708"/>
                <a:ext cx="2258042" cy="477888"/>
              </a:xfrm>
              <a:prstGeom prst="rect">
                <a:avLst/>
              </a:prstGeom>
              <a:blipFill>
                <a:blip r:embed="rId9"/>
                <a:stretch>
                  <a:fillRect l="-4324" t="-8974" b="-26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8414883" y="5248118"/>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=0</m:t>
                      </m:r>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8414883" y="5248118"/>
                <a:ext cx="1646540" cy="369332"/>
              </a:xfrm>
              <a:prstGeom prst="rect">
                <a:avLst/>
              </a:prstGeom>
              <a:blipFill>
                <a:blip r:embed="rId10"/>
                <a:stretch>
                  <a:fillRect l="-10370" t="-171667" r="-4444" b="-25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3584507" y="5927735"/>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=0</m:t>
                    </m:r>
                  </m:oMath>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3584507" y="5927735"/>
                <a:ext cx="2258042" cy="477888"/>
              </a:xfrm>
              <a:prstGeom prst="rect">
                <a:avLst/>
              </a:prstGeom>
              <a:blipFill>
                <a:blip r:embed="rId11"/>
                <a:stretch>
                  <a:fillRect l="-4054" t="-8861" b="-25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8415296" y="6011554"/>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=0</m:t>
                      </m:r>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8415296" y="6011554"/>
                <a:ext cx="1646540" cy="369332"/>
              </a:xfrm>
              <a:prstGeom prst="rect">
                <a:avLst/>
              </a:prstGeom>
              <a:blipFill>
                <a:blip r:embed="rId12"/>
                <a:stretch>
                  <a:fillRect l="-10332" t="-167213" r="-4059" b="-250820"/>
                </a:stretch>
              </a:blipFill>
            </p:spPr>
            <p:txBody>
              <a:bodyPr/>
              <a:lstStyle/>
              <a:p>
                <a:r>
                  <a:rPr lang="zh-TW" altLang="en-US">
                    <a:noFill/>
                  </a:rPr>
                  <a:t> </a:t>
                </a:r>
              </a:p>
            </p:txBody>
          </p:sp>
        </mc:Fallback>
      </mc:AlternateContent>
      <p:sp>
        <p:nvSpPr>
          <p:cNvPr id="3" name="文字方塊 2"/>
          <p:cNvSpPr txBox="1"/>
          <p:nvPr/>
        </p:nvSpPr>
        <p:spPr>
          <a:xfrm>
            <a:off x="5646056" y="5943959"/>
            <a:ext cx="2218291" cy="461665"/>
          </a:xfrm>
          <a:prstGeom prst="rect">
            <a:avLst/>
          </a:prstGeom>
          <a:noFill/>
        </p:spPr>
        <p:txBody>
          <a:bodyPr wrap="square" rtlCol="0">
            <a:spAutoFit/>
          </a:bodyPr>
          <a:lstStyle/>
          <a:p>
            <a:r>
              <a:rPr lang="en-US" altLang="zh-TW" sz="2400" dirty="0"/>
              <a:t>(far from target)</a:t>
            </a:r>
            <a:endParaRPr lang="zh-TW" altLang="en-US" sz="2400" dirty="0"/>
          </a:p>
        </p:txBody>
      </p:sp>
      <p:sp>
        <p:nvSpPr>
          <p:cNvPr id="26" name="文字方塊 25"/>
          <p:cNvSpPr txBox="1"/>
          <p:nvPr/>
        </p:nvSpPr>
        <p:spPr>
          <a:xfrm>
            <a:off x="5645642" y="5187656"/>
            <a:ext cx="2218291" cy="461665"/>
          </a:xfrm>
          <a:prstGeom prst="rect">
            <a:avLst/>
          </a:prstGeom>
          <a:noFill/>
        </p:spPr>
        <p:txBody>
          <a:bodyPr wrap="square" rtlCol="0">
            <a:spAutoFit/>
          </a:bodyPr>
          <a:lstStyle/>
          <a:p>
            <a:r>
              <a:rPr lang="en-US" altLang="zh-TW" sz="2400" dirty="0"/>
              <a:t>(close to target)</a:t>
            </a:r>
            <a:endParaRPr lang="zh-TW" altLang="en-US" sz="2400" dirty="0"/>
          </a:p>
        </p:txBody>
      </p:sp>
      <p:sp>
        <p:nvSpPr>
          <p:cNvPr id="6" name="箭號: 向右 5"/>
          <p:cNvSpPr/>
          <p:nvPr/>
        </p:nvSpPr>
        <p:spPr>
          <a:xfrm>
            <a:off x="7805875" y="524811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p:cNvSpPr/>
          <p:nvPr/>
        </p:nvSpPr>
        <p:spPr>
          <a:xfrm>
            <a:off x="7806288" y="601336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1965643" y="4003692"/>
                <a:ext cx="2119811"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 </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1965643" y="4003692"/>
                <a:ext cx="2119811" cy="803553"/>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7923580" y="3592768"/>
                <a:ext cx="564706" cy="764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7923580" y="3592768"/>
                <a:ext cx="564706" cy="76469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1105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0" grpId="0"/>
      <p:bldP spid="2" grpId="0"/>
      <p:bldP spid="21" grpId="0"/>
      <p:bldP spid="22" grpId="0"/>
      <p:bldP spid="23" grpId="0"/>
      <p:bldP spid="25" grpId="0"/>
      <p:bldP spid="3" grpId="0"/>
      <p:bldP spid="26" grpId="0"/>
      <p:bldP spid="6" grpId="0" animBg="1"/>
      <p:bldP spid="27" grpId="0" animBg="1"/>
      <p:bldP spid="28"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538208" y="195911"/>
            <a:ext cx="7116413" cy="523220"/>
          </a:xfrm>
          <a:prstGeom prst="rect">
            <a:avLst/>
          </a:prstGeom>
          <a:noFill/>
        </p:spPr>
        <p:txBody>
          <a:bodyPr wrap="square" rtlCol="0">
            <a:spAutoFit/>
          </a:bodyPr>
          <a:lstStyle/>
          <a:p>
            <a:pPr algn="ctr"/>
            <a:r>
              <a:rPr lang="en-US" altLang="zh-TW" sz="2800" b="1" i="1" u="sng" dirty="0"/>
              <a:t>Logistic Regression + Square Error</a:t>
            </a:r>
            <a:endParaRPr lang="zh-TW" altLang="en-US" sz="2800" b="1" i="1" u="sng" dirty="0"/>
          </a:p>
        </p:txBody>
      </p:sp>
      <mc:AlternateContent xmlns:mc="http://schemas.openxmlformats.org/markup-compatibility/2006">
        <mc:Choice xmlns:a14="http://schemas.microsoft.com/office/drawing/2010/main" Requires="a14">
          <p:sp>
            <p:nvSpPr>
              <p:cNvPr id="2" name="文字方塊 1"/>
              <p:cNvSpPr txBox="1"/>
              <p:nvPr/>
            </p:nvSpPr>
            <p:spPr>
              <a:xfrm>
                <a:off x="2051832" y="5135411"/>
                <a:ext cx="14073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=0</m:t>
                      </m:r>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2051832" y="5135411"/>
                <a:ext cx="1407364" cy="461665"/>
              </a:xfrm>
              <a:prstGeom prst="rect">
                <a:avLst/>
              </a:prstGeom>
              <a:blipFill>
                <a:blip r:embed="rId2"/>
                <a:stretch>
                  <a:fillRect t="-3947" b="-1052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3584094" y="5178708"/>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=1</m:t>
                    </m:r>
                  </m:oMath>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3584094" y="5178708"/>
                <a:ext cx="2258042" cy="477888"/>
              </a:xfrm>
              <a:prstGeom prst="rect">
                <a:avLst/>
              </a:prstGeom>
              <a:blipFill>
                <a:blip r:embed="rId3"/>
                <a:stretch>
                  <a:fillRect l="-4324" t="-8974" b="-26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8414883" y="5248118"/>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=0</m:t>
                      </m:r>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8414883" y="5248118"/>
                <a:ext cx="1646540" cy="369332"/>
              </a:xfrm>
              <a:prstGeom prst="rect">
                <a:avLst/>
              </a:prstGeom>
              <a:blipFill>
                <a:blip r:embed="rId4"/>
                <a:stretch>
                  <a:fillRect l="-10370" t="-171667" r="-4444" b="-25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3584507" y="5927735"/>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=0</m:t>
                    </m:r>
                  </m:oMath>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3584507" y="5927735"/>
                <a:ext cx="2258042" cy="477888"/>
              </a:xfrm>
              <a:prstGeom prst="rect">
                <a:avLst/>
              </a:prstGeom>
              <a:blipFill>
                <a:blip r:embed="rId5"/>
                <a:stretch>
                  <a:fillRect l="-4054" t="-8861" b="-2531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8415296" y="6011554"/>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a:latin typeface="Cambria Math" panose="02040503050406030204" pitchFamily="18" charset="0"/>
                        </a:rPr>
                        <m:t>=0</m:t>
                      </m:r>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8415296" y="6011554"/>
                <a:ext cx="1646540" cy="369332"/>
              </a:xfrm>
              <a:prstGeom prst="rect">
                <a:avLst/>
              </a:prstGeom>
              <a:blipFill>
                <a:blip r:embed="rId6"/>
                <a:stretch>
                  <a:fillRect l="-10332" t="-167213" r="-4059" b="-250820"/>
                </a:stretch>
              </a:blipFill>
            </p:spPr>
            <p:txBody>
              <a:bodyPr/>
              <a:lstStyle/>
              <a:p>
                <a:r>
                  <a:rPr lang="zh-TW" altLang="en-US">
                    <a:noFill/>
                  </a:rPr>
                  <a:t> </a:t>
                </a:r>
              </a:p>
            </p:txBody>
          </p:sp>
        </mc:Fallback>
      </mc:AlternateContent>
      <p:sp>
        <p:nvSpPr>
          <p:cNvPr id="3" name="文字方塊 2"/>
          <p:cNvSpPr txBox="1"/>
          <p:nvPr/>
        </p:nvSpPr>
        <p:spPr>
          <a:xfrm>
            <a:off x="5646056" y="5943959"/>
            <a:ext cx="2218291" cy="461665"/>
          </a:xfrm>
          <a:prstGeom prst="rect">
            <a:avLst/>
          </a:prstGeom>
          <a:noFill/>
        </p:spPr>
        <p:txBody>
          <a:bodyPr wrap="square" rtlCol="0">
            <a:spAutoFit/>
          </a:bodyPr>
          <a:lstStyle/>
          <a:p>
            <a:r>
              <a:rPr lang="en-US" altLang="zh-TW" sz="2400" dirty="0"/>
              <a:t>(close to target)</a:t>
            </a:r>
            <a:endParaRPr lang="zh-TW" altLang="en-US" sz="2400" dirty="0"/>
          </a:p>
        </p:txBody>
      </p:sp>
      <p:sp>
        <p:nvSpPr>
          <p:cNvPr id="26" name="文字方塊 25"/>
          <p:cNvSpPr txBox="1"/>
          <p:nvPr/>
        </p:nvSpPr>
        <p:spPr>
          <a:xfrm>
            <a:off x="5645642" y="5187656"/>
            <a:ext cx="2218291" cy="461665"/>
          </a:xfrm>
          <a:prstGeom prst="rect">
            <a:avLst/>
          </a:prstGeom>
          <a:noFill/>
        </p:spPr>
        <p:txBody>
          <a:bodyPr wrap="square" rtlCol="0">
            <a:spAutoFit/>
          </a:bodyPr>
          <a:lstStyle/>
          <a:p>
            <a:r>
              <a:rPr lang="en-US" altLang="zh-TW" sz="2400" dirty="0"/>
              <a:t>(far from target)</a:t>
            </a:r>
            <a:endParaRPr lang="zh-TW" altLang="en-US" sz="2400" dirty="0"/>
          </a:p>
        </p:txBody>
      </p:sp>
      <p:sp>
        <p:nvSpPr>
          <p:cNvPr id="6" name="箭號: 向右 5"/>
          <p:cNvSpPr/>
          <p:nvPr/>
        </p:nvSpPr>
        <p:spPr>
          <a:xfrm>
            <a:off x="7805875" y="524811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p:cNvSpPr/>
          <p:nvPr/>
        </p:nvSpPr>
        <p:spPr>
          <a:xfrm>
            <a:off x="7806288" y="601336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p:cNvSpPr txBox="1"/>
              <p:nvPr/>
            </p:nvSpPr>
            <p:spPr>
              <a:xfrm>
                <a:off x="3584508" y="936645"/>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3584508" y="936645"/>
                <a:ext cx="3597331" cy="98193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3451542" y="2043662"/>
                <a:ext cx="6891230"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3451542" y="2043662"/>
                <a:ext cx="6891230" cy="461665"/>
              </a:xfrm>
              <a:prstGeom prst="rect">
                <a:avLst/>
              </a:prstGeom>
              <a:blipFill>
                <a:blip r:embed="rId8"/>
                <a:stretch>
                  <a:fillRect l="-1326"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4923797" y="2573456"/>
                <a:ext cx="3946721"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4923797" y="2573456"/>
                <a:ext cx="3946721" cy="896207"/>
              </a:xfrm>
              <a:prstGeom prst="rect">
                <a:avLst/>
              </a:prstGeom>
              <a:blipFill>
                <a:blip r:embed="rId9"/>
                <a:stretch>
                  <a:fillRect/>
                </a:stretch>
              </a:blipFill>
            </p:spPr>
            <p:txBody>
              <a:bodyPr/>
              <a:lstStyle/>
              <a:p>
                <a:r>
                  <a:rPr lang="zh-TW" altLang="en-US">
                    <a:noFill/>
                  </a:rPr>
                  <a:t> </a:t>
                </a:r>
              </a:p>
            </p:txBody>
          </p:sp>
        </mc:Fallback>
      </mc:AlternateContent>
      <p:sp>
        <p:nvSpPr>
          <p:cNvPr id="30" name="文字方塊 29"/>
          <p:cNvSpPr txBox="1"/>
          <p:nvPr/>
        </p:nvSpPr>
        <p:spPr>
          <a:xfrm>
            <a:off x="1965642" y="1166002"/>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31" name="文字方塊 30"/>
          <p:cNvSpPr txBox="1"/>
          <p:nvPr/>
        </p:nvSpPr>
        <p:spPr>
          <a:xfrm>
            <a:off x="1965642" y="2012884"/>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sp>
        <p:nvSpPr>
          <p:cNvPr id="34" name="文字方塊 33"/>
          <p:cNvSpPr txBox="1"/>
          <p:nvPr/>
        </p:nvSpPr>
        <p:spPr>
          <a:xfrm>
            <a:off x="1965642" y="3489200"/>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38" name="文字方塊 37"/>
              <p:cNvSpPr txBox="1"/>
              <p:nvPr/>
            </p:nvSpPr>
            <p:spPr>
              <a:xfrm>
                <a:off x="4185923" y="3731094"/>
                <a:ext cx="231294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4185923" y="3731094"/>
                <a:ext cx="2312941" cy="41684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 name="文字方塊 38"/>
              <p:cNvSpPr txBox="1"/>
              <p:nvPr/>
            </p:nvSpPr>
            <p:spPr>
              <a:xfrm>
                <a:off x="6565260" y="3588341"/>
                <a:ext cx="1188339"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6565260" y="3588341"/>
                <a:ext cx="1188339" cy="716735"/>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4156695" y="4396932"/>
                <a:ext cx="5392887"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4156695" y="4396932"/>
                <a:ext cx="5392887" cy="552715"/>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1965643" y="4003692"/>
                <a:ext cx="2119811"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 </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i="1">
                                  <a:latin typeface="Cambria Math" panose="02040503050406030204" pitchFamily="18" charset="0"/>
                                </a:rPr>
                                <m:t>)</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 </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1965643" y="4003692"/>
                <a:ext cx="2119811" cy="803553"/>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7923580" y="3592768"/>
                <a:ext cx="564706" cy="764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7923580" y="3592768"/>
                <a:ext cx="564706" cy="764697"/>
              </a:xfrm>
              <a:prstGeom prst="rect">
                <a:avLst/>
              </a:prstGeom>
              <a:blipFill>
                <a:blip r:embed="rId1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7109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P spid="22" grpId="0"/>
      <p:bldP spid="23" grpId="0"/>
      <p:bldP spid="25" grpId="0"/>
      <p:bldP spid="3" grpId="0"/>
      <p:bldP spid="26" grpId="0"/>
      <p:bldP spid="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4"/>
          <a:stretch>
            <a:fillRect/>
          </a:stretch>
        </p:blipFill>
        <p:spPr>
          <a:xfrm>
            <a:off x="6011298" y="2865597"/>
            <a:ext cx="4023326" cy="2018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標題 1"/>
          <p:cNvSpPr>
            <a:spLocks noGrp="1"/>
          </p:cNvSpPr>
          <p:nvPr>
            <p:ph type="title"/>
          </p:nvPr>
        </p:nvSpPr>
        <p:spPr/>
        <p:txBody>
          <a:bodyPr/>
          <a:lstStyle/>
          <a:p>
            <a:r>
              <a:rPr lang="en-US" altLang="zh-TW" dirty="0"/>
              <a:t>Step 2: Goodness of Function</a:t>
            </a:r>
            <a:endParaRPr lang="zh-TW" altLang="en-US" dirty="0"/>
          </a:p>
        </p:txBody>
      </p:sp>
      <p:sp>
        <p:nvSpPr>
          <p:cNvPr id="5" name="圓柱 5"/>
          <p:cNvSpPr/>
          <p:nvPr/>
        </p:nvSpPr>
        <p:spPr>
          <a:xfrm>
            <a:off x="2612601" y="2034600"/>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6" name="Object 12"/>
          <p:cNvGraphicFramePr>
            <a:graphicFrameLocks noChangeAspect="1"/>
          </p:cNvGraphicFramePr>
          <p:nvPr>
            <p:extLst/>
          </p:nvPr>
        </p:nvGraphicFramePr>
        <p:xfrm>
          <a:off x="4344745" y="2663625"/>
          <a:ext cx="1109662" cy="461962"/>
        </p:xfrm>
        <a:graphic>
          <a:graphicData uri="http://schemas.openxmlformats.org/presentationml/2006/ole">
            <mc:AlternateContent xmlns:mc="http://schemas.openxmlformats.org/markup-compatibility/2006">
              <mc:Choice xmlns:v="urn:schemas-microsoft-com:vml" Requires="v">
                <p:oleObj spid="_x0000_s13316" name="方程式" r:id="rId5" imgW="520560" imgH="215640" progId="Equation.3">
                  <p:embed/>
                </p:oleObj>
              </mc:Choice>
              <mc:Fallback>
                <p:oleObj name="方程式" r:id="rId5" imgW="520560" imgH="215640" progId="Equation.3">
                  <p:embed/>
                  <p:pic>
                    <p:nvPicPr>
                      <p:cNvPr id="6" name="Object 12"/>
                      <p:cNvPicPr>
                        <a:picLocks noChangeAspect="1" noChangeArrowheads="1"/>
                      </p:cNvPicPr>
                      <p:nvPr/>
                    </p:nvPicPr>
                    <p:blipFill>
                      <a:blip r:embed="rId6"/>
                      <a:srcRect/>
                      <a:stretch>
                        <a:fillRect/>
                      </a:stretch>
                    </p:blipFill>
                    <p:spPr bwMode="auto">
                      <a:xfrm>
                        <a:off x="4344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字方塊 6"/>
          <p:cNvSpPr txBox="1"/>
          <p:nvPr/>
        </p:nvSpPr>
        <p:spPr>
          <a:xfrm>
            <a:off x="4344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8" name="圓柱 22"/>
          <p:cNvSpPr/>
          <p:nvPr/>
        </p:nvSpPr>
        <p:spPr>
          <a:xfrm>
            <a:off x="2553822" y="5215693"/>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13" name="矩形 12"/>
          <p:cNvSpPr/>
          <p:nvPr/>
        </p:nvSpPr>
        <p:spPr>
          <a:xfrm>
            <a:off x="5839143" y="2006729"/>
            <a:ext cx="2185866" cy="830997"/>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a:t>
            </a:r>
          </a:p>
          <a:p>
            <a:pPr algn="ctr"/>
            <a:r>
              <a:rPr lang="en-US" altLang="zh-TW" sz="2400" dirty="0">
                <a:solidFill>
                  <a:srgbClr val="222222"/>
                </a:solidFill>
                <a:latin typeface="Arial" panose="020B0604020202020204" pitchFamily="34" charset="0"/>
              </a:rPr>
              <a:t>input:</a:t>
            </a:r>
            <a:endParaRPr lang="zh-TW" altLang="en-US" sz="2400" dirty="0"/>
          </a:p>
        </p:txBody>
      </p:sp>
      <p:sp>
        <p:nvSpPr>
          <p:cNvPr id="14" name="矩形 13"/>
          <p:cNvSpPr/>
          <p:nvPr/>
        </p:nvSpPr>
        <p:spPr>
          <a:xfrm>
            <a:off x="7875144" y="2003469"/>
            <a:ext cx="2251844" cy="830997"/>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a:t>
            </a:r>
          </a:p>
          <a:p>
            <a:pPr algn="ctr"/>
            <a:r>
              <a:rPr lang="en-US" altLang="zh-TW" sz="2400" dirty="0">
                <a:solidFill>
                  <a:srgbClr val="222222"/>
                </a:solidFill>
                <a:latin typeface="Arial" panose="020B0604020202020204" pitchFamily="34" charset="0"/>
              </a:rPr>
              <a:t>Output (scalar):</a:t>
            </a:r>
            <a:endParaRPr lang="zh-TW" altLang="en-US" sz="2400" dirty="0"/>
          </a:p>
        </p:txBody>
      </p:sp>
      <p:pic>
        <p:nvPicPr>
          <p:cNvPr id="17" name="圖片 16"/>
          <p:cNvPicPr>
            <a:picLocks noChangeAspect="1"/>
          </p:cNvPicPr>
          <p:nvPr/>
        </p:nvPicPr>
        <p:blipFill>
          <a:blip r:embed="rId7"/>
          <a:stretch>
            <a:fillRect/>
          </a:stretch>
        </p:blipFill>
        <p:spPr>
          <a:xfrm>
            <a:off x="6277958" y="4184576"/>
            <a:ext cx="4104293" cy="2270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mc:Choice xmlns:a14="http://schemas.microsoft.com/office/drawing/2010/main" Requires="a14">
          <p:sp>
            <p:nvSpPr>
              <p:cNvPr id="18" name="文字方塊 17"/>
              <p:cNvSpPr txBox="1"/>
              <p:nvPr/>
            </p:nvSpPr>
            <p:spPr>
              <a:xfrm>
                <a:off x="9316838" y="2837725"/>
                <a:ext cx="391454"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9316838" y="2837725"/>
                <a:ext cx="391454" cy="369332"/>
              </a:xfrm>
              <a:prstGeom prst="rect">
                <a:avLst/>
              </a:prstGeom>
              <a:blipFill>
                <a:blip r:embed="rId8"/>
                <a:stretch>
                  <a:fillRect l="-18182" t="-18033" r="-45455"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7227785" y="3476864"/>
                <a:ext cx="385234"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7227785" y="3476864"/>
                <a:ext cx="385234" cy="369332"/>
              </a:xfrm>
              <a:prstGeom prst="rect">
                <a:avLst/>
              </a:prstGeom>
              <a:blipFill>
                <a:blip r:embed="rId9"/>
                <a:stretch>
                  <a:fillRect l="-10938" r="-625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7420402" y="4779324"/>
                <a:ext cx="391838"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7420402" y="4779324"/>
                <a:ext cx="391838" cy="369332"/>
              </a:xfrm>
              <a:prstGeom prst="rect">
                <a:avLst/>
              </a:prstGeom>
              <a:blipFill>
                <a:blip r:embed="rId10"/>
                <a:stretch>
                  <a:fillRect l="-9091" r="-454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9636566" y="4338287"/>
                <a:ext cx="398058"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oMath>
                  </m:oMathPara>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9636566" y="4338287"/>
                <a:ext cx="398058" cy="369332"/>
              </a:xfrm>
              <a:prstGeom prst="rect">
                <a:avLst/>
              </a:prstGeom>
              <a:blipFill>
                <a:blip r:embed="rId11"/>
                <a:stretch>
                  <a:fillRect l="-18182" t="-18033" r="-45455" b="-24590"/>
                </a:stretch>
              </a:blipFill>
            </p:spPr>
            <p:txBody>
              <a:bodyPr/>
              <a:lstStyle/>
              <a:p>
                <a:r>
                  <a:rPr lang="zh-TW" altLang="en-US">
                    <a:noFill/>
                  </a:rPr>
                  <a:t> </a:t>
                </a:r>
              </a:p>
            </p:txBody>
          </p:sp>
        </mc:Fallback>
      </mc:AlternateContent>
      <p:sp>
        <p:nvSpPr>
          <p:cNvPr id="3" name="矩形 2"/>
          <p:cNvSpPr/>
          <p:nvPr/>
        </p:nvSpPr>
        <p:spPr>
          <a:xfrm>
            <a:off x="8669853" y="2848402"/>
            <a:ext cx="575748" cy="321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9001066" y="4362310"/>
            <a:ext cx="575748" cy="321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3" name="文字方塊 22"/>
              <p:cNvSpPr txBox="1"/>
              <p:nvPr/>
            </p:nvSpPr>
            <p:spPr>
              <a:xfrm>
                <a:off x="2331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23" name="文字方塊 22"/>
              <p:cNvSpPr txBox="1">
                <a:spLocks noRot="1" noChangeAspect="1" noMove="1" noResize="1" noEditPoints="1" noAdjustHandles="1" noChangeArrowheads="1" noChangeShapeType="1" noTextEdit="1"/>
              </p:cNvSpPr>
              <p:nvPr/>
            </p:nvSpPr>
            <p:spPr>
              <a:xfrm>
                <a:off x="2331084" y="1494711"/>
                <a:ext cx="2242292" cy="523220"/>
              </a:xfrm>
              <a:prstGeom prst="rect">
                <a:avLst/>
              </a:prstGeom>
              <a:blipFill>
                <a:blip r:embed="rId12"/>
                <a:stretch>
                  <a:fillRect l="-2174" t="-10465" b="-3255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566495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8" grpId="0" animBg="1"/>
      <p:bldP spid="19" grpId="0" animBg="1"/>
      <p:bldP spid="20" grpId="0" animBg="1"/>
      <p:bldP spid="21" grpId="0" animBg="1"/>
      <p:bldP spid="3"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Cross Entropy </a:t>
            </a:r>
            <a:r>
              <a:rPr lang="en-US" altLang="zh-TW" dirty="0" err="1"/>
              <a:t>v.s</a:t>
            </a:r>
            <a:r>
              <a:rPr lang="en-US" altLang="zh-TW" dirty="0"/>
              <a:t>. Square Error</a:t>
            </a:r>
            <a:endParaRPr lang="zh-TW" altLang="en-US" dirty="0"/>
          </a:p>
        </p:txBody>
      </p:sp>
      <p:pic>
        <p:nvPicPr>
          <p:cNvPr id="4"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534" y="1589091"/>
            <a:ext cx="5881177" cy="4351338"/>
          </a:xfrm>
          <a:prstGeom prst="rect">
            <a:avLst/>
          </a:prstGeom>
        </p:spPr>
      </p:pic>
      <p:sp>
        <p:nvSpPr>
          <p:cNvPr id="5" name="文字方塊 4"/>
          <p:cNvSpPr txBox="1"/>
          <p:nvPr/>
        </p:nvSpPr>
        <p:spPr>
          <a:xfrm>
            <a:off x="2978313" y="3333805"/>
            <a:ext cx="1002761" cy="830997"/>
          </a:xfrm>
          <a:prstGeom prst="rect">
            <a:avLst/>
          </a:prstGeom>
          <a:noFill/>
        </p:spPr>
        <p:txBody>
          <a:bodyPr wrap="square" rtlCol="0">
            <a:spAutoFit/>
          </a:bodyPr>
          <a:lstStyle/>
          <a:p>
            <a:pPr algn="ctr"/>
            <a:r>
              <a:rPr lang="en-US" altLang="zh-TW" sz="2400" dirty="0"/>
              <a:t>Total </a:t>
            </a:r>
          </a:p>
          <a:p>
            <a:pPr algn="ctr"/>
            <a:r>
              <a:rPr lang="en-US" altLang="zh-TW" sz="2400" dirty="0"/>
              <a:t>Loss</a:t>
            </a:r>
            <a:endParaRPr lang="zh-TW" altLang="en-US" sz="2400" dirty="0"/>
          </a:p>
        </p:txBody>
      </p:sp>
      <p:sp>
        <p:nvSpPr>
          <p:cNvPr id="6" name="文字方塊 5"/>
          <p:cNvSpPr txBox="1"/>
          <p:nvPr/>
        </p:nvSpPr>
        <p:spPr>
          <a:xfrm>
            <a:off x="5075763" y="5578550"/>
            <a:ext cx="1002761"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7" name="文字方塊 6"/>
          <p:cNvSpPr txBox="1"/>
          <p:nvPr/>
        </p:nvSpPr>
        <p:spPr>
          <a:xfrm>
            <a:off x="8319706" y="5478765"/>
            <a:ext cx="1002761"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8" name="文字方塊 7"/>
          <p:cNvSpPr txBox="1"/>
          <p:nvPr/>
        </p:nvSpPr>
        <p:spPr>
          <a:xfrm>
            <a:off x="5667553" y="2218251"/>
            <a:ext cx="1248228"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Cross Entropy</a:t>
            </a:r>
            <a:endParaRPr lang="zh-TW" altLang="en-US" sz="2400" dirty="0"/>
          </a:p>
        </p:txBody>
      </p:sp>
      <p:sp>
        <p:nvSpPr>
          <p:cNvPr id="9" name="文字方塊 8"/>
          <p:cNvSpPr txBox="1"/>
          <p:nvPr/>
        </p:nvSpPr>
        <p:spPr>
          <a:xfrm>
            <a:off x="8827810" y="4214463"/>
            <a:ext cx="1211541"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Square</a:t>
            </a:r>
          </a:p>
          <a:p>
            <a:pPr algn="ctr"/>
            <a:r>
              <a:rPr lang="en-US" altLang="zh-TW" sz="2400" dirty="0"/>
              <a:t>Error</a:t>
            </a:r>
            <a:endParaRPr lang="zh-TW" altLang="en-US" sz="2400" dirty="0"/>
          </a:p>
        </p:txBody>
      </p:sp>
      <p:sp>
        <p:nvSpPr>
          <p:cNvPr id="10" name="橢圓 9"/>
          <p:cNvSpPr/>
          <p:nvPr/>
        </p:nvSpPr>
        <p:spPr>
          <a:xfrm>
            <a:off x="4526132" y="3064080"/>
            <a:ext cx="203200" cy="203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1" name="橢圓 10"/>
          <p:cNvSpPr/>
          <p:nvPr/>
        </p:nvSpPr>
        <p:spPr>
          <a:xfrm>
            <a:off x="4531942" y="4792598"/>
            <a:ext cx="203200" cy="203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12" name="直線單箭頭接點 11"/>
          <p:cNvCxnSpPr/>
          <p:nvPr/>
        </p:nvCxnSpPr>
        <p:spPr>
          <a:xfrm>
            <a:off x="4693316" y="3218789"/>
            <a:ext cx="514481" cy="58335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4736418" y="4821394"/>
            <a:ext cx="172928" cy="5829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117452" y="5717556"/>
            <a:ext cx="2286000" cy="923330"/>
          </a:xfrm>
          <a:prstGeom prst="rect">
            <a:avLst/>
          </a:prstGeom>
        </p:spPr>
        <p:txBody>
          <a:bodyPr wrap="square">
            <a:spAutoFit/>
          </a:bodyPr>
          <a:lstStyle/>
          <a:p>
            <a:r>
              <a:rPr lang="zh-TW" altLang="en-US" dirty="0"/>
              <a:t>http://jmlr.org/proceedings/papers/v9/glorot10a/glorot10a.pdf</a:t>
            </a:r>
          </a:p>
        </p:txBody>
      </p:sp>
    </p:spTree>
    <p:extLst>
      <p:ext uri="{BB962C8B-B14F-4D97-AF65-F5344CB8AC3E}">
        <p14:creationId xmlns:p14="http://schemas.microsoft.com/office/powerpoint/2010/main" val="194953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613294" y="81402"/>
            <a:ext cx="3886200" cy="523220"/>
          </a:xfrm>
          <a:prstGeom prst="rect">
            <a:avLst/>
          </a:prstGeom>
          <a:noFill/>
        </p:spPr>
        <p:txBody>
          <a:bodyPr wrap="square" rtlCol="0">
            <a:spAutoFit/>
          </a:bodyPr>
          <a:lstStyle/>
          <a:p>
            <a:pPr algn="ctr"/>
            <a:r>
              <a:rPr lang="en-US" altLang="zh-TW" sz="2800" b="1" i="1" u="sng" dirty="0"/>
              <a:t>Logistic Regression</a:t>
            </a:r>
            <a:endParaRPr lang="zh-TW" altLang="en-US" sz="2800" b="1" i="1" u="sng" dirty="0"/>
          </a:p>
        </p:txBody>
      </p:sp>
      <p:sp>
        <p:nvSpPr>
          <p:cNvPr id="5" name="文字方塊 4"/>
          <p:cNvSpPr txBox="1"/>
          <p:nvPr/>
        </p:nvSpPr>
        <p:spPr>
          <a:xfrm>
            <a:off x="6781800" y="109911"/>
            <a:ext cx="3886200" cy="523220"/>
          </a:xfrm>
          <a:prstGeom prst="rect">
            <a:avLst/>
          </a:prstGeom>
          <a:noFill/>
        </p:spPr>
        <p:txBody>
          <a:bodyPr wrap="square" rtlCol="0">
            <a:spAutoFit/>
          </a:bodyPr>
          <a:lstStyle/>
          <a:p>
            <a:pPr algn="ctr"/>
            <a:r>
              <a:rPr lang="en-US" altLang="zh-TW" sz="2800" b="1" i="1" u="sng" dirty="0"/>
              <a:t>Linear Regression</a:t>
            </a:r>
            <a:endParaRPr lang="zh-TW" altLang="en-US" sz="2800" b="1" i="1" u="sng" dirty="0"/>
          </a:p>
        </p:txBody>
      </p:sp>
      <mc:AlternateContent xmlns:mc="http://schemas.openxmlformats.org/markup-compatibility/2006">
        <mc:Choice xmlns:a14="http://schemas.microsoft.com/office/drawing/2010/main" Requires="a14">
          <p:sp>
            <p:nvSpPr>
              <p:cNvPr id="6" name="文字方塊 5"/>
              <p:cNvSpPr txBox="1"/>
              <p:nvPr/>
            </p:nvSpPr>
            <p:spPr>
              <a:xfrm>
                <a:off x="7237686" y="733113"/>
                <a:ext cx="298389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7237686" y="733113"/>
                <a:ext cx="2983894" cy="896207"/>
              </a:xfrm>
              <a:prstGeom prst="rect">
                <a:avLst/>
              </a:prstGeom>
              <a:blipFill>
                <a:blip r:embed="rId3"/>
                <a:stretch>
                  <a:fillRect/>
                </a:stretch>
              </a:blipFill>
            </p:spPr>
            <p:txBody>
              <a:bodyPr/>
              <a:lstStyle/>
              <a:p>
                <a:r>
                  <a:rPr lang="zh-TW" altLang="en-US">
                    <a:noFill/>
                  </a:rPr>
                  <a:t> </a:t>
                </a:r>
              </a:p>
            </p:txBody>
          </p:sp>
        </mc:Fallback>
      </mc:AlternateContent>
      <p:sp>
        <p:nvSpPr>
          <p:cNvPr id="7" name="文字方塊 6"/>
          <p:cNvSpPr txBox="1"/>
          <p:nvPr/>
        </p:nvSpPr>
        <p:spPr>
          <a:xfrm>
            <a:off x="1381590" y="919776"/>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mc:AlternateContent xmlns:mc="http://schemas.openxmlformats.org/markup-compatibility/2006">
        <mc:Choice xmlns:a14="http://schemas.microsoft.com/office/drawing/2010/main" Requires="a14">
          <p:sp>
            <p:nvSpPr>
              <p:cNvPr id="10" name="文字方塊 9"/>
              <p:cNvSpPr txBox="1"/>
              <p:nvPr/>
            </p:nvSpPr>
            <p:spPr>
              <a:xfrm>
                <a:off x="2957573" y="705003"/>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2957573" y="705003"/>
                <a:ext cx="3597331" cy="981935"/>
              </a:xfrm>
              <a:prstGeom prst="rect">
                <a:avLst/>
              </a:prstGeom>
              <a:blipFill>
                <a:blip r:embed="rId4"/>
                <a:stretch>
                  <a:fillRect/>
                </a:stretch>
              </a:blipFill>
            </p:spPr>
            <p:txBody>
              <a:bodyPr/>
              <a:lstStyle/>
              <a:p>
                <a:r>
                  <a:rPr lang="zh-TW" altLang="en-US">
                    <a:noFill/>
                  </a:rPr>
                  <a:t> </a:t>
                </a:r>
              </a:p>
            </p:txBody>
          </p:sp>
        </mc:Fallback>
      </mc:AlternateContent>
      <p:sp>
        <p:nvSpPr>
          <p:cNvPr id="11" name="文字方塊 10"/>
          <p:cNvSpPr txBox="1"/>
          <p:nvPr/>
        </p:nvSpPr>
        <p:spPr>
          <a:xfrm>
            <a:off x="1381590" y="2909040"/>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sp>
        <p:nvSpPr>
          <p:cNvPr id="15" name="文字方塊 14"/>
          <p:cNvSpPr txBox="1"/>
          <p:nvPr/>
        </p:nvSpPr>
        <p:spPr>
          <a:xfrm>
            <a:off x="1407718" y="4630893"/>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p:cxnSp>
        <p:nvCxnSpPr>
          <p:cNvPr id="23" name="直線接點 22"/>
          <p:cNvCxnSpPr/>
          <p:nvPr/>
        </p:nvCxnSpPr>
        <p:spPr>
          <a:xfrm>
            <a:off x="1222124" y="2217495"/>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6917844" y="-203815"/>
            <a:ext cx="0" cy="718139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3409990" y="1699610"/>
            <a:ext cx="3301471" cy="461665"/>
          </a:xfrm>
          <a:prstGeom prst="rect">
            <a:avLst/>
          </a:prstGeom>
          <a:noFill/>
        </p:spPr>
        <p:txBody>
          <a:bodyPr wrap="square" rtlCol="0">
            <a:spAutoFit/>
          </a:bodyPr>
          <a:lstStyle/>
          <a:p>
            <a:r>
              <a:rPr lang="en-US" altLang="zh-TW" sz="2400" dirty="0"/>
              <a:t>Output: between 0 and 1</a:t>
            </a:r>
            <a:endParaRPr lang="zh-TW" altLang="en-US" sz="2400" dirty="0"/>
          </a:p>
        </p:txBody>
      </p:sp>
      <p:sp>
        <p:nvSpPr>
          <p:cNvPr id="27" name="文字方塊 26"/>
          <p:cNvSpPr txBox="1"/>
          <p:nvPr/>
        </p:nvSpPr>
        <p:spPr>
          <a:xfrm>
            <a:off x="8269811" y="1680869"/>
            <a:ext cx="2624492" cy="461665"/>
          </a:xfrm>
          <a:prstGeom prst="rect">
            <a:avLst/>
          </a:prstGeom>
          <a:noFill/>
        </p:spPr>
        <p:txBody>
          <a:bodyPr wrap="square" rtlCol="0">
            <a:spAutoFit/>
          </a:bodyPr>
          <a:lstStyle/>
          <a:p>
            <a:r>
              <a:rPr lang="en-US" altLang="zh-TW" sz="2400" dirty="0"/>
              <a:t>Output: any value</a:t>
            </a:r>
            <a:endParaRPr lang="zh-TW" altLang="en-US" sz="2400" dirty="0"/>
          </a:p>
        </p:txBody>
      </p:sp>
    </p:spTree>
    <p:extLst>
      <p:ext uri="{BB962C8B-B14F-4D97-AF65-F5344CB8AC3E}">
        <p14:creationId xmlns:p14="http://schemas.microsoft.com/office/powerpoint/2010/main" val="35646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3" grpId="0"/>
      <p:bldP spid="2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613294" y="81402"/>
            <a:ext cx="3886200" cy="523220"/>
          </a:xfrm>
          <a:prstGeom prst="rect">
            <a:avLst/>
          </a:prstGeom>
          <a:noFill/>
        </p:spPr>
        <p:txBody>
          <a:bodyPr wrap="square" rtlCol="0">
            <a:spAutoFit/>
          </a:bodyPr>
          <a:lstStyle/>
          <a:p>
            <a:pPr algn="ctr"/>
            <a:r>
              <a:rPr lang="en-US" altLang="zh-TW" sz="2800" b="1" i="1" u="sng" dirty="0"/>
              <a:t>Logistic Regression</a:t>
            </a:r>
            <a:endParaRPr lang="zh-TW" altLang="en-US" sz="2800" b="1" i="1" u="sng" dirty="0"/>
          </a:p>
        </p:txBody>
      </p:sp>
      <p:sp>
        <p:nvSpPr>
          <p:cNvPr id="5" name="文字方塊 4"/>
          <p:cNvSpPr txBox="1"/>
          <p:nvPr/>
        </p:nvSpPr>
        <p:spPr>
          <a:xfrm>
            <a:off x="6781800" y="109911"/>
            <a:ext cx="3886200" cy="523220"/>
          </a:xfrm>
          <a:prstGeom prst="rect">
            <a:avLst/>
          </a:prstGeom>
          <a:noFill/>
        </p:spPr>
        <p:txBody>
          <a:bodyPr wrap="square" rtlCol="0">
            <a:spAutoFit/>
          </a:bodyPr>
          <a:lstStyle/>
          <a:p>
            <a:pPr algn="ctr"/>
            <a:r>
              <a:rPr lang="en-US" altLang="zh-TW" sz="2800" b="1" i="1" u="sng" dirty="0"/>
              <a:t>Linear Regression</a:t>
            </a:r>
            <a:endParaRPr lang="zh-TW" altLang="en-US" sz="2800" b="1" i="1" u="sng" dirty="0"/>
          </a:p>
        </p:txBody>
      </p:sp>
      <p:sp>
        <p:nvSpPr>
          <p:cNvPr id="7" name="文字方塊 6"/>
          <p:cNvSpPr txBox="1"/>
          <p:nvPr/>
        </p:nvSpPr>
        <p:spPr>
          <a:xfrm>
            <a:off x="1381590" y="919776"/>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1" name="文字方塊 10"/>
          <p:cNvSpPr txBox="1"/>
          <p:nvPr/>
        </p:nvSpPr>
        <p:spPr>
          <a:xfrm>
            <a:off x="1381590" y="2909040"/>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cxnSp>
        <p:nvCxnSpPr>
          <p:cNvPr id="23" name="直線接點 22"/>
          <p:cNvCxnSpPr/>
          <p:nvPr/>
        </p:nvCxnSpPr>
        <p:spPr>
          <a:xfrm>
            <a:off x="1222124" y="2217495"/>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6917844" y="-203815"/>
            <a:ext cx="0" cy="47322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3409990" y="1699610"/>
            <a:ext cx="3301471" cy="461665"/>
          </a:xfrm>
          <a:prstGeom prst="rect">
            <a:avLst/>
          </a:prstGeom>
          <a:noFill/>
        </p:spPr>
        <p:txBody>
          <a:bodyPr wrap="square" rtlCol="0">
            <a:spAutoFit/>
          </a:bodyPr>
          <a:lstStyle/>
          <a:p>
            <a:r>
              <a:rPr lang="en-US" altLang="zh-TW" sz="2400" dirty="0"/>
              <a:t>Output: between 0 and 1</a:t>
            </a:r>
            <a:endParaRPr lang="zh-TW" altLang="en-US" sz="2400" dirty="0"/>
          </a:p>
        </p:txBody>
      </p:sp>
      <p:sp>
        <p:nvSpPr>
          <p:cNvPr id="27" name="文字方塊 26"/>
          <p:cNvSpPr txBox="1"/>
          <p:nvPr/>
        </p:nvSpPr>
        <p:spPr>
          <a:xfrm>
            <a:off x="8269811" y="1680869"/>
            <a:ext cx="2624492" cy="461665"/>
          </a:xfrm>
          <a:prstGeom prst="rect">
            <a:avLst/>
          </a:prstGeom>
          <a:noFill/>
        </p:spPr>
        <p:txBody>
          <a:bodyPr wrap="square" rtlCol="0">
            <a:spAutoFit/>
          </a:bodyPr>
          <a:lstStyle/>
          <a:p>
            <a:r>
              <a:rPr lang="en-US" altLang="zh-TW" sz="2400" dirty="0"/>
              <a:t>Output: any value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3044285" y="3447630"/>
                <a:ext cx="322594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𝑙</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3044285" y="3447630"/>
                <a:ext cx="3225947" cy="89620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2912668" y="2944408"/>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2912668" y="2944408"/>
                <a:ext cx="4126978" cy="461665"/>
              </a:xfrm>
              <a:prstGeom prst="rect">
                <a:avLst/>
              </a:prstGeom>
              <a:blipFill>
                <a:blip r:embed="rId4"/>
                <a:stretch>
                  <a:fillRect l="-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2893619" y="2392109"/>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2893619" y="2392109"/>
                <a:ext cx="3191755" cy="461665"/>
              </a:xfrm>
              <a:prstGeom prst="rect">
                <a:avLst/>
              </a:prstGeom>
              <a:blipFill>
                <a:blip r:embed="rId5"/>
                <a:stretch>
                  <a:fillRect l="-3059" t="-10526" b="-28947"/>
                </a:stretch>
              </a:blipFill>
            </p:spPr>
            <p:txBody>
              <a:bodyPr/>
              <a:lstStyle/>
              <a:p>
                <a:r>
                  <a:rPr lang="zh-TW" altLang="en-US">
                    <a:noFill/>
                  </a:rPr>
                  <a:t> </a:t>
                </a:r>
              </a:p>
            </p:txBody>
          </p:sp>
        </mc:Fallback>
      </mc:AlternateContent>
      <p:sp>
        <p:nvSpPr>
          <p:cNvPr id="17" name="矩形 16"/>
          <p:cNvSpPr/>
          <p:nvPr/>
        </p:nvSpPr>
        <p:spPr>
          <a:xfrm>
            <a:off x="2909841" y="2889031"/>
            <a:ext cx="3734436" cy="558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p:cNvSpPr txBox="1"/>
              <p:nvPr/>
            </p:nvSpPr>
            <p:spPr>
              <a:xfrm>
                <a:off x="6987052" y="3466089"/>
                <a:ext cx="359284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987052" y="3466089"/>
                <a:ext cx="3592843" cy="89620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7028340" y="2410873"/>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7028340" y="2410873"/>
                <a:ext cx="3191755" cy="461665"/>
              </a:xfrm>
              <a:prstGeom prst="rect">
                <a:avLst/>
              </a:prstGeom>
              <a:blipFill>
                <a:blip r:embed="rId7"/>
                <a:stretch>
                  <a:fillRect l="-305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7051090" y="2947501"/>
                <a:ext cx="2869959"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a real number</a:t>
                </a:r>
                <a:endParaRPr lang="zh-TW" altLang="en-US" sz="2400" dirty="0">
                  <a:solidFill>
                    <a:srgbClr val="0070C0"/>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7051090" y="2947501"/>
                <a:ext cx="2869959" cy="461665"/>
              </a:xfrm>
              <a:prstGeom prst="rect">
                <a:avLst/>
              </a:prstGeom>
              <a:blipFill>
                <a:blip r:embed="rId8"/>
                <a:stretch>
                  <a:fillRect l="-638" t="-10667" b="-30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2712953" y="5606040"/>
                <a:ext cx="7386702"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𝑙</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oMath>
                  </m:oMathPara>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2712953" y="5606040"/>
                <a:ext cx="7386702" cy="416845"/>
              </a:xfrm>
              <a:prstGeom prst="rect">
                <a:avLst/>
              </a:prstGeom>
              <a:blipFill>
                <a:blip r:embed="rId9"/>
                <a:stretch>
                  <a:fillRect/>
                </a:stretch>
              </a:blipFill>
            </p:spPr>
            <p:txBody>
              <a:bodyPr/>
              <a:lstStyle/>
              <a:p>
                <a:r>
                  <a:rPr lang="zh-TW" altLang="en-US">
                    <a:noFill/>
                  </a:rPr>
                  <a:t> </a:t>
                </a:r>
              </a:p>
            </p:txBody>
          </p:sp>
        </mc:Fallback>
      </mc:AlternateContent>
      <p:sp>
        <p:nvSpPr>
          <p:cNvPr id="22" name="文字方塊 21"/>
          <p:cNvSpPr txBox="1"/>
          <p:nvPr/>
        </p:nvSpPr>
        <p:spPr>
          <a:xfrm>
            <a:off x="2308133" y="5115212"/>
            <a:ext cx="2781300" cy="461665"/>
          </a:xfrm>
          <a:prstGeom prst="rect">
            <a:avLst/>
          </a:prstGeom>
          <a:noFill/>
        </p:spPr>
        <p:txBody>
          <a:bodyPr wrap="square" rtlCol="0">
            <a:spAutoFit/>
          </a:bodyPr>
          <a:lstStyle/>
          <a:p>
            <a:r>
              <a:rPr lang="en-US" altLang="zh-TW" sz="2400" dirty="0"/>
              <a:t>Cross entropy:</a:t>
            </a:r>
            <a:endParaRPr lang="zh-TW" altLang="en-US" sz="2400" dirty="0"/>
          </a:p>
        </p:txBody>
      </p:sp>
      <p:cxnSp>
        <p:nvCxnSpPr>
          <p:cNvPr id="25" name="直線接點 24"/>
          <p:cNvCxnSpPr/>
          <p:nvPr/>
        </p:nvCxnSpPr>
        <p:spPr>
          <a:xfrm>
            <a:off x="1179617" y="4528457"/>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字方塊 27"/>
              <p:cNvSpPr txBox="1"/>
              <p:nvPr/>
            </p:nvSpPr>
            <p:spPr>
              <a:xfrm>
                <a:off x="7237686" y="733113"/>
                <a:ext cx="298389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7237686" y="733113"/>
                <a:ext cx="2983894" cy="89620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2957573" y="705003"/>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2957573" y="705003"/>
                <a:ext cx="3597331" cy="981935"/>
              </a:xfrm>
              <a:prstGeom prst="rect">
                <a:avLst/>
              </a:prstGeom>
              <a:blipFill>
                <a:blip r:embed="rId11"/>
                <a:stretch>
                  <a:fillRect/>
                </a:stretch>
              </a:blipFill>
            </p:spPr>
            <p:txBody>
              <a:bodyPr/>
              <a:lstStyle/>
              <a:p>
                <a:r>
                  <a:rPr lang="zh-TW" altLang="en-US">
                    <a:noFill/>
                  </a:rPr>
                  <a:t> </a:t>
                </a:r>
              </a:p>
            </p:txBody>
          </p:sp>
        </mc:Fallback>
      </mc:AlternateContent>
      <p:sp>
        <p:nvSpPr>
          <p:cNvPr id="2" name="矩形 1"/>
          <p:cNvSpPr/>
          <p:nvPr/>
        </p:nvSpPr>
        <p:spPr>
          <a:xfrm>
            <a:off x="2209531" y="5094367"/>
            <a:ext cx="7854177" cy="10605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2561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animBg="1"/>
      <p:bldP spid="18" grpId="0"/>
      <p:bldP spid="19" grpId="0"/>
      <p:bldP spid="20" grpId="0"/>
      <p:bldP spid="21" grpId="0"/>
      <p:bldP spid="22" grpId="0"/>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613294" y="81402"/>
            <a:ext cx="3886200" cy="523220"/>
          </a:xfrm>
          <a:prstGeom prst="rect">
            <a:avLst/>
          </a:prstGeom>
          <a:noFill/>
        </p:spPr>
        <p:txBody>
          <a:bodyPr wrap="square" rtlCol="0">
            <a:spAutoFit/>
          </a:bodyPr>
          <a:lstStyle/>
          <a:p>
            <a:pPr algn="ctr"/>
            <a:r>
              <a:rPr lang="en-US" altLang="zh-TW" sz="2800" b="1" i="1" u="sng" dirty="0"/>
              <a:t>Logistic Regression</a:t>
            </a:r>
            <a:endParaRPr lang="zh-TW" altLang="en-US" sz="2800" b="1" i="1" u="sng" dirty="0"/>
          </a:p>
        </p:txBody>
      </p:sp>
      <p:sp>
        <p:nvSpPr>
          <p:cNvPr id="5" name="文字方塊 4"/>
          <p:cNvSpPr txBox="1"/>
          <p:nvPr/>
        </p:nvSpPr>
        <p:spPr>
          <a:xfrm>
            <a:off x="6781800" y="109911"/>
            <a:ext cx="3886200" cy="523220"/>
          </a:xfrm>
          <a:prstGeom prst="rect">
            <a:avLst/>
          </a:prstGeom>
          <a:noFill/>
        </p:spPr>
        <p:txBody>
          <a:bodyPr wrap="square" rtlCol="0">
            <a:spAutoFit/>
          </a:bodyPr>
          <a:lstStyle/>
          <a:p>
            <a:pPr algn="ctr"/>
            <a:r>
              <a:rPr lang="en-US" altLang="zh-TW" sz="2800" b="1" i="1" u="sng" dirty="0"/>
              <a:t>Linear Regression</a:t>
            </a:r>
            <a:endParaRPr lang="zh-TW" altLang="en-US" sz="2800" b="1" i="1" u="sng" dirty="0"/>
          </a:p>
        </p:txBody>
      </p:sp>
      <p:sp>
        <p:nvSpPr>
          <p:cNvPr id="7" name="文字方塊 6"/>
          <p:cNvSpPr txBox="1"/>
          <p:nvPr/>
        </p:nvSpPr>
        <p:spPr>
          <a:xfrm>
            <a:off x="1381590" y="919776"/>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1" name="文字方塊 10"/>
          <p:cNvSpPr txBox="1"/>
          <p:nvPr/>
        </p:nvSpPr>
        <p:spPr>
          <a:xfrm>
            <a:off x="1381590" y="2909040"/>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cxnSp>
        <p:nvCxnSpPr>
          <p:cNvPr id="23" name="直線接點 22"/>
          <p:cNvCxnSpPr/>
          <p:nvPr/>
        </p:nvCxnSpPr>
        <p:spPr>
          <a:xfrm>
            <a:off x="1222124" y="2217495"/>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6917844" y="-203815"/>
            <a:ext cx="0" cy="47322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3409990" y="1699610"/>
            <a:ext cx="3301471" cy="461665"/>
          </a:xfrm>
          <a:prstGeom prst="rect">
            <a:avLst/>
          </a:prstGeom>
          <a:noFill/>
        </p:spPr>
        <p:txBody>
          <a:bodyPr wrap="square" rtlCol="0">
            <a:spAutoFit/>
          </a:bodyPr>
          <a:lstStyle/>
          <a:p>
            <a:r>
              <a:rPr lang="en-US" altLang="zh-TW" sz="2400" dirty="0"/>
              <a:t>Output: between 0 and 1</a:t>
            </a:r>
            <a:endParaRPr lang="zh-TW" altLang="en-US" sz="2400" dirty="0"/>
          </a:p>
        </p:txBody>
      </p:sp>
      <p:sp>
        <p:nvSpPr>
          <p:cNvPr id="27" name="文字方塊 26"/>
          <p:cNvSpPr txBox="1"/>
          <p:nvPr/>
        </p:nvSpPr>
        <p:spPr>
          <a:xfrm>
            <a:off x="8269811" y="1680869"/>
            <a:ext cx="2624492" cy="461665"/>
          </a:xfrm>
          <a:prstGeom prst="rect">
            <a:avLst/>
          </a:prstGeom>
          <a:noFill/>
        </p:spPr>
        <p:txBody>
          <a:bodyPr wrap="square" rtlCol="0">
            <a:spAutoFit/>
          </a:bodyPr>
          <a:lstStyle/>
          <a:p>
            <a:r>
              <a:rPr lang="en-US" altLang="zh-TW" sz="2400" dirty="0"/>
              <a:t>Output: any value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3044285" y="3447630"/>
                <a:ext cx="322594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𝑙</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3044285" y="3447630"/>
                <a:ext cx="3225947" cy="89620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2912668" y="2944408"/>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2912668" y="2944408"/>
                <a:ext cx="4126978" cy="461665"/>
              </a:xfrm>
              <a:prstGeom prst="rect">
                <a:avLst/>
              </a:prstGeom>
              <a:blipFill>
                <a:blip r:embed="rId4"/>
                <a:stretch>
                  <a:fillRect l="-44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2893619" y="2392109"/>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2893619" y="2392109"/>
                <a:ext cx="3191755" cy="461665"/>
              </a:xfrm>
              <a:prstGeom prst="rect">
                <a:avLst/>
              </a:prstGeom>
              <a:blipFill>
                <a:blip r:embed="rId5"/>
                <a:stretch>
                  <a:fillRect l="-3059" t="-10526" b="-28947"/>
                </a:stretch>
              </a:blipFill>
            </p:spPr>
            <p:txBody>
              <a:bodyPr/>
              <a:lstStyle/>
              <a:p>
                <a:r>
                  <a:rPr lang="zh-TW" altLang="en-US">
                    <a:noFill/>
                  </a:rPr>
                  <a:t> </a:t>
                </a:r>
              </a:p>
            </p:txBody>
          </p:sp>
        </mc:Fallback>
      </mc:AlternateContent>
      <p:sp>
        <p:nvSpPr>
          <p:cNvPr id="17" name="矩形 16"/>
          <p:cNvSpPr/>
          <p:nvPr/>
        </p:nvSpPr>
        <p:spPr>
          <a:xfrm>
            <a:off x="2909841" y="2889031"/>
            <a:ext cx="3734436" cy="558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p:cNvSpPr txBox="1"/>
              <p:nvPr/>
            </p:nvSpPr>
            <p:spPr>
              <a:xfrm>
                <a:off x="6987052" y="3466089"/>
                <a:ext cx="359284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987052" y="3466089"/>
                <a:ext cx="3592843" cy="89620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7028340" y="2410873"/>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7028340" y="2410873"/>
                <a:ext cx="3191755" cy="461665"/>
              </a:xfrm>
              <a:prstGeom prst="rect">
                <a:avLst/>
              </a:prstGeom>
              <a:blipFill>
                <a:blip r:embed="rId7"/>
                <a:stretch>
                  <a:fillRect l="-3053"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7051090" y="2947501"/>
                <a:ext cx="2869959"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a real number</a:t>
                </a:r>
                <a:endParaRPr lang="zh-TW" altLang="en-US" sz="2400" dirty="0">
                  <a:solidFill>
                    <a:srgbClr val="0070C0"/>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7051090" y="2947501"/>
                <a:ext cx="2869959" cy="461665"/>
              </a:xfrm>
              <a:prstGeom prst="rect">
                <a:avLst/>
              </a:prstGeom>
              <a:blipFill>
                <a:blip r:embed="rId8"/>
                <a:stretch>
                  <a:fillRect l="-638" t="-10667" b="-30667"/>
                </a:stretch>
              </a:blipFill>
            </p:spPr>
            <p:txBody>
              <a:bodyPr/>
              <a:lstStyle/>
              <a:p>
                <a:r>
                  <a:rPr lang="zh-TW" altLang="en-US">
                    <a:noFill/>
                  </a:rPr>
                  <a:t> </a:t>
                </a:r>
              </a:p>
            </p:txBody>
          </p:sp>
        </mc:Fallback>
      </mc:AlternateContent>
      <p:cxnSp>
        <p:nvCxnSpPr>
          <p:cNvPr id="25" name="直線接點 24"/>
          <p:cNvCxnSpPr/>
          <p:nvPr/>
        </p:nvCxnSpPr>
        <p:spPr>
          <a:xfrm>
            <a:off x="1179617" y="4528457"/>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字方塊 27"/>
              <p:cNvSpPr txBox="1"/>
              <p:nvPr/>
            </p:nvSpPr>
            <p:spPr>
              <a:xfrm>
                <a:off x="7237686" y="733113"/>
                <a:ext cx="298389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7237686" y="733113"/>
                <a:ext cx="2983894" cy="89620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2957573" y="705003"/>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2957573" y="705003"/>
                <a:ext cx="3597331" cy="981935"/>
              </a:xfrm>
              <a:prstGeom prst="rect">
                <a:avLst/>
              </a:prstGeom>
              <a:blipFill>
                <a:blip r:embed="rId10"/>
                <a:stretch>
                  <a:fillRect/>
                </a:stretch>
              </a:blipFill>
            </p:spPr>
            <p:txBody>
              <a:bodyPr/>
              <a:lstStyle/>
              <a:p>
                <a:r>
                  <a:rPr lang="zh-TW" altLang="en-US">
                    <a:noFill/>
                  </a:rPr>
                  <a:t> </a:t>
                </a:r>
              </a:p>
            </p:txBody>
          </p:sp>
        </mc:Fallback>
      </mc:AlternateContent>
      <p:sp>
        <p:nvSpPr>
          <p:cNvPr id="30" name="文字方塊 29"/>
          <p:cNvSpPr txBox="1"/>
          <p:nvPr/>
        </p:nvSpPr>
        <p:spPr>
          <a:xfrm>
            <a:off x="1423941" y="5347796"/>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32" name="矩形 31"/>
              <p:cNvSpPr/>
              <p:nvPr/>
            </p:nvSpPr>
            <p:spPr>
              <a:xfrm>
                <a:off x="5257524" y="5655585"/>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5257524" y="5655585"/>
                <a:ext cx="5164555" cy="98854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5257524" y="4628438"/>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𝑛</m:t>
                          </m:r>
                        </m:sub>
                        <m:sup/>
                        <m:e>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5257524" y="4628438"/>
                <a:ext cx="5164555" cy="988540"/>
              </a:xfrm>
              <a:prstGeom prst="rect">
                <a:avLst/>
              </a:prstGeom>
              <a:blipFill>
                <a:blip r:embed="rId12"/>
                <a:stretch>
                  <a:fillRect/>
                </a:stretch>
              </a:blipFill>
            </p:spPr>
            <p:txBody>
              <a:bodyPr/>
              <a:lstStyle/>
              <a:p>
                <a:r>
                  <a:rPr lang="zh-TW" altLang="en-US">
                    <a:noFill/>
                  </a:rPr>
                  <a:t> </a:t>
                </a:r>
              </a:p>
            </p:txBody>
          </p:sp>
        </mc:Fallback>
      </mc:AlternateContent>
      <p:sp>
        <p:nvSpPr>
          <p:cNvPr id="2" name="文字方塊 1"/>
          <p:cNvSpPr txBox="1"/>
          <p:nvPr/>
        </p:nvSpPr>
        <p:spPr>
          <a:xfrm>
            <a:off x="2867491" y="4849924"/>
            <a:ext cx="2499799" cy="461665"/>
          </a:xfrm>
          <a:prstGeom prst="rect">
            <a:avLst/>
          </a:prstGeom>
          <a:noFill/>
        </p:spPr>
        <p:txBody>
          <a:bodyPr wrap="square" rtlCol="0">
            <a:spAutoFit/>
          </a:bodyPr>
          <a:lstStyle/>
          <a:p>
            <a:r>
              <a:rPr lang="en-US" altLang="zh-TW" sz="2400" dirty="0"/>
              <a:t>Logistic regression:</a:t>
            </a:r>
            <a:endParaRPr lang="zh-TW" altLang="en-US" sz="2400" dirty="0"/>
          </a:p>
        </p:txBody>
      </p:sp>
      <p:sp>
        <p:nvSpPr>
          <p:cNvPr id="34" name="文字方塊 33"/>
          <p:cNvSpPr txBox="1"/>
          <p:nvPr/>
        </p:nvSpPr>
        <p:spPr>
          <a:xfrm>
            <a:off x="2867491" y="5824885"/>
            <a:ext cx="2499799" cy="461665"/>
          </a:xfrm>
          <a:prstGeom prst="rect">
            <a:avLst/>
          </a:prstGeom>
          <a:noFill/>
        </p:spPr>
        <p:txBody>
          <a:bodyPr wrap="square" rtlCol="0">
            <a:spAutoFit/>
          </a:bodyPr>
          <a:lstStyle/>
          <a:p>
            <a:r>
              <a:rPr lang="en-US" altLang="zh-TW" sz="2400" dirty="0"/>
              <a:t>Linear regression:</a:t>
            </a:r>
            <a:endParaRPr lang="zh-TW" altLang="en-US" sz="2400" dirty="0"/>
          </a:p>
        </p:txBody>
      </p:sp>
      <p:cxnSp>
        <p:nvCxnSpPr>
          <p:cNvPr id="35" name="直線接點 34"/>
          <p:cNvCxnSpPr/>
          <p:nvPr/>
        </p:nvCxnSpPr>
        <p:spPr>
          <a:xfrm>
            <a:off x="7899307" y="5311588"/>
            <a:ext cx="188332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7899307" y="6363875"/>
            <a:ext cx="188332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0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 grpId="0"/>
      <p:bldP spid="3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Discriminative </a:t>
            </a:r>
            <a:r>
              <a:rPr lang="en-US" altLang="zh-TW" dirty="0" err="1"/>
              <a:t>v.s</a:t>
            </a:r>
            <a:r>
              <a:rPr lang="en-US" altLang="zh-TW" dirty="0"/>
              <a:t>. Generative</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995136" y="1573228"/>
                <a:ext cx="36298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𝑃</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𝑤</m:t>
                          </m:r>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rPr>
                            <m:t>𝑥</m:t>
                          </m:r>
                          <m:r>
                            <a:rPr lang="en-US" altLang="zh-TW" sz="2800" i="1">
                              <a:latin typeface="Cambria Math" panose="02040503050406030204" pitchFamily="18" charset="0"/>
                            </a:rPr>
                            <m:t>+</m:t>
                          </m:r>
                          <m:r>
                            <a:rPr lang="en-US" altLang="zh-TW" sz="2800" i="1">
                              <a:latin typeface="Cambria Math" panose="02040503050406030204" pitchFamily="18" charset="0"/>
                            </a:rPr>
                            <m:t>𝑏</m:t>
                          </m:r>
                        </m:e>
                      </m:d>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3995136" y="1573228"/>
                <a:ext cx="3629840" cy="430887"/>
              </a:xfrm>
              <a:prstGeom prst="rect">
                <a:avLst/>
              </a:prstGeom>
              <a:blipFill>
                <a:blip r:embed="rId2"/>
                <a:stretch>
                  <a:fillRect/>
                </a:stretch>
              </a:blipFill>
            </p:spPr>
            <p:txBody>
              <a:bodyPr/>
              <a:lstStyle/>
              <a:p>
                <a:r>
                  <a:rPr lang="zh-TW" altLang="en-US">
                    <a:noFill/>
                  </a:rPr>
                  <a:t> </a:t>
                </a:r>
              </a:p>
            </p:txBody>
          </p:sp>
        </mc:Fallback>
      </mc:AlternateContent>
      <p:sp>
        <p:nvSpPr>
          <p:cNvPr id="5" name="文字方塊 4"/>
          <p:cNvSpPr txBox="1"/>
          <p:nvPr/>
        </p:nvSpPr>
        <p:spPr>
          <a:xfrm>
            <a:off x="2339008" y="2620906"/>
            <a:ext cx="3147280"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800" dirty="0"/>
              <a:t>directly find </a:t>
            </a:r>
            <a:r>
              <a:rPr lang="en-US" altLang="zh-TW" sz="2800" b="1" i="1" dirty="0"/>
              <a:t>w</a:t>
            </a:r>
            <a:r>
              <a:rPr lang="en-US" altLang="zh-TW" sz="2800" dirty="0"/>
              <a:t> and b</a:t>
            </a:r>
            <a:endParaRPr lang="zh-TW" altLang="en-US" sz="2800" dirty="0"/>
          </a:p>
        </p:txBody>
      </p:sp>
      <mc:AlternateContent xmlns:mc="http://schemas.openxmlformats.org/markup-compatibility/2006">
        <mc:Choice xmlns:a14="http://schemas.microsoft.com/office/drawing/2010/main" Requires="a14">
          <p:sp>
            <p:nvSpPr>
              <p:cNvPr id="6" name="文字方塊 5"/>
              <p:cNvSpPr txBox="1"/>
              <p:nvPr/>
            </p:nvSpPr>
            <p:spPr>
              <a:xfrm>
                <a:off x="6272841" y="3393791"/>
                <a:ext cx="27678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𝑇</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6272841" y="3393791"/>
                <a:ext cx="2767809" cy="369332"/>
              </a:xfrm>
              <a:prstGeom prst="rect">
                <a:avLst/>
              </a:prstGeom>
              <a:blipFill>
                <a:blip r:embed="rId3"/>
                <a:stretch>
                  <a:fillRect l="-881" t="-1667" r="-661" b="-2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6272840" y="2630327"/>
                <a:ext cx="2704272"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800" dirty="0"/>
                  <a:t>Find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𝜇</m:t>
                        </m:r>
                      </m:e>
                      <m:sup>
                        <m:r>
                          <a:rPr lang="en-US" altLang="zh-TW" sz="2800" i="1">
                            <a:latin typeface="Cambria Math" panose="02040503050406030204" pitchFamily="18" charset="0"/>
                          </a:rPr>
                          <m:t>1</m:t>
                        </m:r>
                      </m:sup>
                    </m:sSup>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𝜇</m:t>
                        </m:r>
                      </m:e>
                      <m:sup>
                        <m:r>
                          <a:rPr lang="en-US" altLang="zh-TW" sz="2800" i="1">
                            <a:latin typeface="Cambria Math" panose="02040503050406030204" pitchFamily="18" charset="0"/>
                          </a:rPr>
                          <m:t>2</m:t>
                        </m:r>
                      </m:sup>
                    </m:sSup>
                  </m:oMath>
                </a14:m>
                <a:r>
                  <a:rPr lang="en-US" altLang="zh-TW" sz="2800" dirty="0"/>
                  <a:t>, </a:t>
                </a:r>
                <a14:m>
                  <m:oMath xmlns:m="http://schemas.openxmlformats.org/officeDocument/2006/math">
                    <m:sSup>
                      <m:sSupPr>
                        <m:ctrlPr>
                          <a:rPr lang="en-US" altLang="zh-TW" sz="2800" i="1">
                            <a:latin typeface="Cambria Math" panose="02040503050406030204" pitchFamily="18" charset="0"/>
                          </a:rPr>
                        </m:ctrlPr>
                      </m:sSupPr>
                      <m:e>
                        <m:r>
                          <m:rPr>
                            <m:sty m:val="p"/>
                          </m:rPr>
                          <a:rPr lang="el-GR" altLang="zh-TW" sz="2800" i="1">
                            <a:latin typeface="Cambria Math" panose="02040503050406030204" pitchFamily="18" charset="0"/>
                            <a:ea typeface="Cambria Math" panose="02040503050406030204" pitchFamily="18" charset="0"/>
                          </a:rPr>
                          <m:t>Σ</m:t>
                        </m:r>
                      </m:e>
                      <m:sup>
                        <m:r>
                          <a:rPr lang="en-US" altLang="zh-TW" sz="2800" i="1">
                            <a:latin typeface="Cambria Math" panose="02040503050406030204" pitchFamily="18" charset="0"/>
                          </a:rPr>
                          <m:t>−1</m:t>
                        </m:r>
                      </m:sup>
                    </m:sSup>
                  </m:oMath>
                </a14:m>
                <a:r>
                  <a:rPr lang="en-US" altLang="zh-TW" sz="2800" dirty="0"/>
                  <a:t> </a:t>
                </a:r>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6272840" y="2630327"/>
                <a:ext cx="2704272" cy="523220"/>
              </a:xfrm>
              <a:prstGeom prst="rect">
                <a:avLst/>
              </a:prstGeom>
              <a:blipFill>
                <a:blip r:embed="rId4"/>
                <a:stretch>
                  <a:fillRect l="-4494" t="-10345" b="-3103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6272841" y="3898060"/>
                <a:ext cx="3057953"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rPr>
                                    <m:t>1</m:t>
                                  </m:r>
                                </m:sup>
                              </m:sSup>
                            </m:e>
                          </m:d>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6272841" y="3898060"/>
                <a:ext cx="3057953" cy="69147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6719456" y="4664983"/>
                <a:ext cx="3728649" cy="846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e>
                          </m:d>
                        </m:e>
                        <m:sup>
                          <m:r>
                            <a:rPr lang="en-US" altLang="zh-TW" sz="2400" i="1">
                              <a:latin typeface="Cambria Math" panose="02040503050406030204" pitchFamily="18" charset="0"/>
                            </a:rPr>
                            <m:t>𝑇</m:t>
                          </m:r>
                        </m:sup>
                      </m:sSup>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m:rPr>
                                      <m:sty m:val="p"/>
                                    </m:rPr>
                                    <a:rPr lang="el-GR" altLang="zh-TW" sz="2400" i="1">
                                      <a:latin typeface="Cambria Math" panose="02040503050406030204" pitchFamily="18" charset="0"/>
                                      <a:ea typeface="Cambria Math" panose="02040503050406030204" pitchFamily="18" charset="0"/>
                                    </a:rPr>
                                    <m:t>Σ</m:t>
                                  </m:r>
                                </m:e>
                                <m:sup>
                                  <m:r>
                                    <a:rPr lang="en-US" altLang="zh-TW" sz="2400" i="1">
                                      <a:latin typeface="Cambria Math" panose="02040503050406030204" pitchFamily="18" charset="0"/>
                                      <a:ea typeface="Cambria Math" panose="02040503050406030204" pitchFamily="18" charset="0"/>
                                    </a:rPr>
                                    <m:t>2</m:t>
                                  </m:r>
                                </m:sup>
                              </m:sSup>
                            </m:e>
                          </m:d>
                        </m:e>
                        <m:sup>
                          <m:r>
                            <a:rPr lang="en-US" altLang="zh-TW" sz="2400" i="1">
                              <a:latin typeface="Cambria Math" panose="02040503050406030204" pitchFamily="18" charset="0"/>
                            </a:rPr>
                            <m:t>−1</m:t>
                          </m:r>
                        </m:sup>
                      </m:sSup>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𝜇</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r>
                        <a:rPr lang="en-US" altLang="zh-TW" sz="2400" i="1">
                          <a:latin typeface="Cambria Math" panose="02040503050406030204" pitchFamily="18" charset="0"/>
                        </a:rPr>
                        <m:t>𝑙𝑛</m:t>
                      </m:r>
                      <m:f>
                        <m:fPr>
                          <m:ctrlPr>
                            <a:rPr lang="en-US" altLang="zh-TW" sz="2400" i="1">
                              <a:latin typeface="Cambria Math" panose="02040503050406030204" pitchFamily="18" charset="0"/>
                            </a:rPr>
                          </m:ctrlPr>
                        </m:fPr>
                        <m:num>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1</m:t>
                              </m:r>
                            </m:sub>
                          </m:sSub>
                        </m:num>
                        <m:den>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𝑁</m:t>
                              </m:r>
                            </m:e>
                            <m:sub>
                              <m:r>
                                <a:rPr lang="en-US" altLang="zh-TW" sz="2400" i="1">
                                  <a:latin typeface="Cambria Math" panose="02040503050406030204" pitchFamily="18" charset="0"/>
                                </a:rPr>
                                <m:t>2</m:t>
                              </m:r>
                            </m:sub>
                          </m:sSub>
                        </m:den>
                      </m:f>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6719456" y="4664983"/>
                <a:ext cx="3728649" cy="846642"/>
              </a:xfrm>
              <a:prstGeom prst="rect">
                <a:avLst/>
              </a:prstGeom>
              <a:blipFill>
                <a:blip r:embed="rId6"/>
                <a:stretch>
                  <a:fillRect/>
                </a:stretch>
              </a:blipFill>
            </p:spPr>
            <p:txBody>
              <a:bodyPr/>
              <a:lstStyle/>
              <a:p>
                <a:r>
                  <a:rPr lang="zh-TW" altLang="en-US">
                    <a:noFill/>
                  </a:rPr>
                  <a:t> </a:t>
                </a:r>
              </a:p>
            </p:txBody>
          </p:sp>
        </mc:Fallback>
      </mc:AlternateContent>
      <p:sp>
        <p:nvSpPr>
          <p:cNvPr id="10" name="文字方塊 9"/>
          <p:cNvSpPr txBox="1"/>
          <p:nvPr/>
        </p:nvSpPr>
        <p:spPr>
          <a:xfrm>
            <a:off x="2431774" y="5671231"/>
            <a:ext cx="7513983"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TW" sz="2400" dirty="0"/>
              <a:t>The same model (function set), but different function may be selected by the same training data.</a:t>
            </a:r>
            <a:endParaRPr lang="zh-TW" altLang="en-US" sz="2400" dirty="0"/>
          </a:p>
        </p:txBody>
      </p:sp>
      <p:sp>
        <p:nvSpPr>
          <p:cNvPr id="11" name="箭號: 左-上雙向 10"/>
          <p:cNvSpPr/>
          <p:nvPr/>
        </p:nvSpPr>
        <p:spPr>
          <a:xfrm rot="5400000">
            <a:off x="4378888" y="3253862"/>
            <a:ext cx="954045" cy="153601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2431773" y="4480625"/>
            <a:ext cx="3192146" cy="830997"/>
          </a:xfrm>
          <a:prstGeom prst="rect">
            <a:avLst/>
          </a:prstGeom>
          <a:noFill/>
        </p:spPr>
        <p:txBody>
          <a:bodyPr wrap="square" rtlCol="0">
            <a:spAutoFit/>
          </a:bodyPr>
          <a:lstStyle/>
          <a:p>
            <a:r>
              <a:rPr lang="en-US" altLang="zh-TW" sz="2400" dirty="0"/>
              <a:t>Will we obtain the same set of w and b?</a:t>
            </a:r>
            <a:endParaRPr lang="zh-TW" altLang="en-US" sz="2400" dirty="0"/>
          </a:p>
        </p:txBody>
      </p:sp>
      <p:sp>
        <p:nvSpPr>
          <p:cNvPr id="15" name="箭號: 向下 14"/>
          <p:cNvSpPr/>
          <p:nvPr/>
        </p:nvSpPr>
        <p:spPr>
          <a:xfrm rot="3041907">
            <a:off x="4255783" y="2059504"/>
            <a:ext cx="470453" cy="5580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箭號: 向下 15"/>
          <p:cNvSpPr/>
          <p:nvPr/>
        </p:nvSpPr>
        <p:spPr>
          <a:xfrm rot="18558093" flipH="1">
            <a:off x="6849131" y="2047135"/>
            <a:ext cx="470453" cy="55803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196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p:bldP spid="10" grpId="0" animBg="1"/>
      <p:bldP spid="11" grpId="0" animBg="1"/>
      <p:bldP spid="12" grpId="0"/>
      <p:bldP spid="15"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Generative </a:t>
            </a:r>
            <a:r>
              <a:rPr lang="en-US" altLang="zh-TW" dirty="0" err="1"/>
              <a:t>v.s</a:t>
            </a:r>
            <a:r>
              <a:rPr lang="en-US" altLang="zh-TW" dirty="0"/>
              <a:t>. Discriminative</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1" y="2494042"/>
            <a:ext cx="3666005" cy="2543001"/>
          </a:xfrm>
          <a:prstGeom prst="rect">
            <a:avLst/>
          </a:prstGeom>
        </p:spPr>
      </p:pic>
      <p:pic>
        <p:nvPicPr>
          <p:cNvPr id="7" name="內容版面配置區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22313" y="2547400"/>
            <a:ext cx="3651695" cy="2509951"/>
          </a:xfrm>
        </p:spPr>
      </p:pic>
      <p:sp>
        <p:nvSpPr>
          <p:cNvPr id="8" name="文字方塊 7"/>
          <p:cNvSpPr txBox="1"/>
          <p:nvPr/>
        </p:nvSpPr>
        <p:spPr>
          <a:xfrm>
            <a:off x="2532612" y="4972922"/>
            <a:ext cx="7085493" cy="523220"/>
          </a:xfrm>
          <a:prstGeom prst="rect">
            <a:avLst/>
          </a:prstGeom>
          <a:noFill/>
        </p:spPr>
        <p:txBody>
          <a:bodyPr wrap="square" rtlCol="0">
            <a:spAutoFit/>
          </a:bodyPr>
          <a:lstStyle/>
          <a:p>
            <a:pPr algn="ctr"/>
            <a:r>
              <a:rPr lang="en-US" altLang="zh-TW" sz="2800" dirty="0">
                <a:solidFill>
                  <a:srgbClr val="FF0000"/>
                </a:solidFill>
              </a:rPr>
              <a:t>All: </a:t>
            </a:r>
            <a:r>
              <a:rPr lang="en-US" altLang="zh-TW" sz="2800" dirty="0" err="1">
                <a:solidFill>
                  <a:srgbClr val="FF0000"/>
                </a:solidFill>
              </a:rPr>
              <a:t>hp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a:t>
            </a:r>
            <a:r>
              <a:rPr lang="en-US" altLang="zh-TW" sz="2800" dirty="0" err="1">
                <a:solidFill>
                  <a:srgbClr val="FF0000"/>
                </a:solidFill>
              </a:rPr>
              <a:t>sp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de, </a:t>
            </a:r>
            <a:r>
              <a:rPr lang="en-US" altLang="zh-TW" sz="2800" dirty="0" err="1">
                <a:solidFill>
                  <a:srgbClr val="FF0000"/>
                </a:solidFill>
              </a:rPr>
              <a:t>sp</a:t>
            </a:r>
            <a:r>
              <a:rPr lang="en-US" altLang="zh-TW" sz="2800" dirty="0">
                <a:solidFill>
                  <a:srgbClr val="FF0000"/>
                </a:solidFill>
              </a:rPr>
              <a:t> de, speed</a:t>
            </a:r>
            <a:endParaRPr lang="zh-TW" altLang="en-US" sz="2800" dirty="0">
              <a:solidFill>
                <a:srgbClr val="FF0000"/>
              </a:solidFill>
            </a:endParaRPr>
          </a:p>
        </p:txBody>
      </p:sp>
      <p:sp>
        <p:nvSpPr>
          <p:cNvPr id="11" name="文字方塊 10"/>
          <p:cNvSpPr txBox="1"/>
          <p:nvPr/>
        </p:nvSpPr>
        <p:spPr>
          <a:xfrm>
            <a:off x="2998065" y="5578784"/>
            <a:ext cx="2475902" cy="523220"/>
          </a:xfrm>
          <a:prstGeom prst="rect">
            <a:avLst/>
          </a:prstGeom>
          <a:noFill/>
        </p:spPr>
        <p:txBody>
          <a:bodyPr wrap="square" rtlCol="0">
            <a:spAutoFit/>
          </a:bodyPr>
          <a:lstStyle/>
          <a:p>
            <a:r>
              <a:rPr lang="en-US" altLang="zh-TW" sz="2800" dirty="0">
                <a:solidFill>
                  <a:srgbClr val="0070C0"/>
                </a:solidFill>
              </a:rPr>
              <a:t>73% accuracy</a:t>
            </a:r>
            <a:endParaRPr lang="zh-TW" altLang="en-US" sz="2800" dirty="0">
              <a:solidFill>
                <a:srgbClr val="0070C0"/>
              </a:solidFill>
            </a:endParaRPr>
          </a:p>
        </p:txBody>
      </p:sp>
      <p:sp>
        <p:nvSpPr>
          <p:cNvPr id="12" name="文字方塊 11"/>
          <p:cNvSpPr txBox="1"/>
          <p:nvPr/>
        </p:nvSpPr>
        <p:spPr>
          <a:xfrm>
            <a:off x="6977207" y="5578784"/>
            <a:ext cx="2475902" cy="523220"/>
          </a:xfrm>
          <a:prstGeom prst="rect">
            <a:avLst/>
          </a:prstGeom>
          <a:noFill/>
        </p:spPr>
        <p:txBody>
          <a:bodyPr wrap="square" rtlCol="0">
            <a:spAutoFit/>
          </a:bodyPr>
          <a:lstStyle/>
          <a:p>
            <a:pPr algn="ctr"/>
            <a:r>
              <a:rPr lang="en-US" altLang="zh-TW" sz="2800" dirty="0">
                <a:solidFill>
                  <a:srgbClr val="0070C0"/>
                </a:solidFill>
              </a:rPr>
              <a:t>79% accuracy</a:t>
            </a:r>
            <a:endParaRPr lang="zh-TW" altLang="en-US" sz="2800" dirty="0">
              <a:solidFill>
                <a:srgbClr val="0070C0"/>
              </a:solidFill>
            </a:endParaRPr>
          </a:p>
        </p:txBody>
      </p:sp>
      <p:sp>
        <p:nvSpPr>
          <p:cNvPr id="3" name="矩形 2"/>
          <p:cNvSpPr/>
          <p:nvPr/>
        </p:nvSpPr>
        <p:spPr>
          <a:xfrm>
            <a:off x="3323811" y="1846997"/>
            <a:ext cx="1824410" cy="523220"/>
          </a:xfrm>
          <a:prstGeom prst="rect">
            <a:avLst/>
          </a:prstGeom>
        </p:spPr>
        <p:txBody>
          <a:bodyPr wrap="none">
            <a:spAutoFit/>
          </a:bodyPr>
          <a:lstStyle/>
          <a:p>
            <a:r>
              <a:rPr lang="en-US" altLang="zh-TW" sz="2800" b="1" i="1" u="sng" dirty="0"/>
              <a:t>Generative</a:t>
            </a:r>
            <a:endParaRPr lang="zh-TW" altLang="en-US" sz="2800" b="1" i="1" u="sng" dirty="0"/>
          </a:p>
        </p:txBody>
      </p:sp>
      <p:sp>
        <p:nvSpPr>
          <p:cNvPr id="5" name="矩形 4"/>
          <p:cNvSpPr/>
          <p:nvPr/>
        </p:nvSpPr>
        <p:spPr>
          <a:xfrm>
            <a:off x="7136707" y="1846997"/>
            <a:ext cx="2316403" cy="523220"/>
          </a:xfrm>
          <a:prstGeom prst="rect">
            <a:avLst/>
          </a:prstGeom>
        </p:spPr>
        <p:txBody>
          <a:bodyPr wrap="none">
            <a:spAutoFit/>
          </a:bodyPr>
          <a:lstStyle/>
          <a:p>
            <a:r>
              <a:rPr lang="en-US" altLang="zh-TW" sz="2800" b="1" i="1" u="sng" dirty="0"/>
              <a:t>Discriminative</a:t>
            </a:r>
            <a:endParaRPr lang="zh-TW" altLang="en-US" sz="2800" b="1" i="1" u="sng" dirty="0"/>
          </a:p>
        </p:txBody>
      </p:sp>
    </p:spTree>
    <p:extLst>
      <p:ext uri="{BB962C8B-B14F-4D97-AF65-F5344CB8AC3E}">
        <p14:creationId xmlns:p14="http://schemas.microsoft.com/office/powerpoint/2010/main" val="169950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Generative </a:t>
            </a:r>
            <a:r>
              <a:rPr lang="en-US" altLang="zh-TW" dirty="0" err="1"/>
              <a:t>v.s</a:t>
            </a:r>
            <a:r>
              <a:rPr lang="en-US" altLang="zh-TW" dirty="0"/>
              <a:t>. Discriminative</a:t>
            </a: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1" y="2494042"/>
            <a:ext cx="3666005" cy="2543001"/>
          </a:xfrm>
          <a:prstGeom prst="rect">
            <a:avLst/>
          </a:prstGeom>
        </p:spPr>
      </p:pic>
      <p:pic>
        <p:nvPicPr>
          <p:cNvPr id="7" name="內容版面配置區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22313" y="2547400"/>
            <a:ext cx="3651695" cy="2509951"/>
          </a:xfrm>
        </p:spPr>
      </p:pic>
      <p:sp>
        <p:nvSpPr>
          <p:cNvPr id="8" name="文字方塊 7"/>
          <p:cNvSpPr txBox="1"/>
          <p:nvPr/>
        </p:nvSpPr>
        <p:spPr>
          <a:xfrm>
            <a:off x="2532612" y="4972922"/>
            <a:ext cx="7085493" cy="523220"/>
          </a:xfrm>
          <a:prstGeom prst="rect">
            <a:avLst/>
          </a:prstGeom>
          <a:noFill/>
        </p:spPr>
        <p:txBody>
          <a:bodyPr wrap="square" rtlCol="0">
            <a:spAutoFit/>
          </a:bodyPr>
          <a:lstStyle/>
          <a:p>
            <a:pPr algn="ctr"/>
            <a:r>
              <a:rPr lang="en-US" altLang="zh-TW" sz="2800" dirty="0">
                <a:solidFill>
                  <a:srgbClr val="FF0000"/>
                </a:solidFill>
              </a:rPr>
              <a:t>All: </a:t>
            </a:r>
            <a:r>
              <a:rPr lang="en-US" altLang="zh-TW" sz="2800" dirty="0" err="1">
                <a:solidFill>
                  <a:srgbClr val="FF0000"/>
                </a:solidFill>
              </a:rPr>
              <a:t>hp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a:t>
            </a:r>
            <a:r>
              <a:rPr lang="en-US" altLang="zh-TW" sz="2800" dirty="0" err="1">
                <a:solidFill>
                  <a:srgbClr val="FF0000"/>
                </a:solidFill>
              </a:rPr>
              <a:t>sp</a:t>
            </a:r>
            <a:r>
              <a:rPr lang="en-US" altLang="zh-TW" sz="2800" dirty="0">
                <a:solidFill>
                  <a:srgbClr val="FF0000"/>
                </a:solidFill>
              </a:rPr>
              <a:t> </a:t>
            </a:r>
            <a:r>
              <a:rPr lang="en-US" altLang="zh-TW" sz="2800" dirty="0" err="1">
                <a:solidFill>
                  <a:srgbClr val="FF0000"/>
                </a:solidFill>
              </a:rPr>
              <a:t>att</a:t>
            </a:r>
            <a:r>
              <a:rPr lang="en-US" altLang="zh-TW" sz="2800" dirty="0">
                <a:solidFill>
                  <a:srgbClr val="FF0000"/>
                </a:solidFill>
              </a:rPr>
              <a:t>, de, </a:t>
            </a:r>
            <a:r>
              <a:rPr lang="en-US" altLang="zh-TW" sz="2800" dirty="0" err="1">
                <a:solidFill>
                  <a:srgbClr val="FF0000"/>
                </a:solidFill>
              </a:rPr>
              <a:t>sp</a:t>
            </a:r>
            <a:r>
              <a:rPr lang="en-US" altLang="zh-TW" sz="2800" dirty="0">
                <a:solidFill>
                  <a:srgbClr val="FF0000"/>
                </a:solidFill>
              </a:rPr>
              <a:t> de, speed</a:t>
            </a:r>
            <a:endParaRPr lang="zh-TW" altLang="en-US" sz="2800" dirty="0">
              <a:solidFill>
                <a:srgbClr val="FF0000"/>
              </a:solidFill>
            </a:endParaRPr>
          </a:p>
        </p:txBody>
      </p:sp>
      <p:sp>
        <p:nvSpPr>
          <p:cNvPr id="11" name="文字方塊 10"/>
          <p:cNvSpPr txBox="1"/>
          <p:nvPr/>
        </p:nvSpPr>
        <p:spPr>
          <a:xfrm>
            <a:off x="2998065" y="5578784"/>
            <a:ext cx="2475902" cy="523220"/>
          </a:xfrm>
          <a:prstGeom prst="rect">
            <a:avLst/>
          </a:prstGeom>
          <a:noFill/>
        </p:spPr>
        <p:txBody>
          <a:bodyPr wrap="square" rtlCol="0">
            <a:spAutoFit/>
          </a:bodyPr>
          <a:lstStyle/>
          <a:p>
            <a:r>
              <a:rPr lang="en-US" altLang="zh-TW" sz="2800" dirty="0">
                <a:solidFill>
                  <a:srgbClr val="0070C0"/>
                </a:solidFill>
              </a:rPr>
              <a:t>73% accuracy</a:t>
            </a:r>
            <a:endParaRPr lang="zh-TW" altLang="en-US" sz="2800" dirty="0">
              <a:solidFill>
                <a:srgbClr val="0070C0"/>
              </a:solidFill>
            </a:endParaRPr>
          </a:p>
        </p:txBody>
      </p:sp>
      <p:sp>
        <p:nvSpPr>
          <p:cNvPr id="12" name="文字方塊 11"/>
          <p:cNvSpPr txBox="1"/>
          <p:nvPr/>
        </p:nvSpPr>
        <p:spPr>
          <a:xfrm>
            <a:off x="6977207" y="5578784"/>
            <a:ext cx="2475902" cy="523220"/>
          </a:xfrm>
          <a:prstGeom prst="rect">
            <a:avLst/>
          </a:prstGeom>
          <a:noFill/>
        </p:spPr>
        <p:txBody>
          <a:bodyPr wrap="square" rtlCol="0">
            <a:spAutoFit/>
          </a:bodyPr>
          <a:lstStyle/>
          <a:p>
            <a:pPr algn="ctr"/>
            <a:r>
              <a:rPr lang="en-US" altLang="zh-TW" sz="2800" dirty="0">
                <a:solidFill>
                  <a:srgbClr val="0070C0"/>
                </a:solidFill>
              </a:rPr>
              <a:t>79% accuracy</a:t>
            </a:r>
            <a:endParaRPr lang="zh-TW" altLang="en-US" sz="2800" dirty="0">
              <a:solidFill>
                <a:srgbClr val="0070C0"/>
              </a:solidFill>
            </a:endParaRPr>
          </a:p>
        </p:txBody>
      </p:sp>
      <p:sp>
        <p:nvSpPr>
          <p:cNvPr id="3" name="矩形 2"/>
          <p:cNvSpPr/>
          <p:nvPr/>
        </p:nvSpPr>
        <p:spPr>
          <a:xfrm>
            <a:off x="3323811" y="1846997"/>
            <a:ext cx="1824410" cy="523220"/>
          </a:xfrm>
          <a:prstGeom prst="rect">
            <a:avLst/>
          </a:prstGeom>
        </p:spPr>
        <p:txBody>
          <a:bodyPr wrap="none">
            <a:spAutoFit/>
          </a:bodyPr>
          <a:lstStyle/>
          <a:p>
            <a:r>
              <a:rPr lang="en-US" altLang="zh-TW" sz="2800" b="1" i="1" u="sng" dirty="0"/>
              <a:t>Generative</a:t>
            </a:r>
            <a:endParaRPr lang="zh-TW" altLang="en-US" sz="2800" b="1" i="1" u="sng" dirty="0"/>
          </a:p>
        </p:txBody>
      </p:sp>
      <p:sp>
        <p:nvSpPr>
          <p:cNvPr id="5" name="矩形 4"/>
          <p:cNvSpPr/>
          <p:nvPr/>
        </p:nvSpPr>
        <p:spPr>
          <a:xfrm>
            <a:off x="7136707" y="1846997"/>
            <a:ext cx="2316403" cy="523220"/>
          </a:xfrm>
          <a:prstGeom prst="rect">
            <a:avLst/>
          </a:prstGeom>
        </p:spPr>
        <p:txBody>
          <a:bodyPr wrap="none">
            <a:spAutoFit/>
          </a:bodyPr>
          <a:lstStyle/>
          <a:p>
            <a:r>
              <a:rPr lang="en-US" altLang="zh-TW" sz="2800" b="1" i="1" u="sng" dirty="0"/>
              <a:t>Discriminative</a:t>
            </a:r>
            <a:endParaRPr lang="zh-TW" altLang="en-US" sz="2800" b="1" i="1" u="sng" dirty="0"/>
          </a:p>
        </p:txBody>
      </p:sp>
    </p:spTree>
    <p:extLst>
      <p:ext uri="{BB962C8B-B14F-4D97-AF65-F5344CB8AC3E}">
        <p14:creationId xmlns:p14="http://schemas.microsoft.com/office/powerpoint/2010/main" val="412001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50764" y="196335"/>
            <a:ext cx="4359078" cy="584775"/>
          </a:xfrm>
          <a:prstGeom prst="rect">
            <a:avLst/>
          </a:prstGeom>
        </p:spPr>
        <p:txBody>
          <a:bodyPr wrap="none">
            <a:spAutoFit/>
          </a:bodyPr>
          <a:lstStyle/>
          <a:p>
            <a:r>
              <a:rPr lang="en-US" altLang="zh-TW" sz="3200" b="1" i="1" u="sng" dirty="0"/>
              <a:t>Multi-class Classification</a:t>
            </a:r>
            <a:endParaRPr lang="zh-TW" altLang="en-US" sz="3200" b="1" i="1" u="sng" dirty="0"/>
          </a:p>
        </p:txBody>
      </p:sp>
      <p:sp>
        <p:nvSpPr>
          <p:cNvPr id="5" name="文字方塊 4"/>
          <p:cNvSpPr txBox="1"/>
          <p:nvPr/>
        </p:nvSpPr>
        <p:spPr>
          <a:xfrm>
            <a:off x="2033338" y="998622"/>
            <a:ext cx="545431" cy="461665"/>
          </a:xfrm>
          <a:prstGeom prst="rect">
            <a:avLst/>
          </a:prstGeom>
          <a:noFill/>
        </p:spPr>
        <p:txBody>
          <a:bodyPr wrap="square" rtlCol="0">
            <a:spAutoFit/>
          </a:bodyPr>
          <a:lstStyle/>
          <a:p>
            <a:r>
              <a:rPr lang="en-US" altLang="zh-TW" sz="2400" dirty="0"/>
              <a:t>C</a:t>
            </a:r>
            <a:r>
              <a:rPr lang="en-US" altLang="zh-TW" sz="2400" baseline="-25000" dirty="0"/>
              <a:t>1</a:t>
            </a:r>
            <a:r>
              <a:rPr lang="en-US" altLang="zh-TW" sz="2400" dirty="0"/>
              <a:t>:</a:t>
            </a:r>
            <a:endParaRPr lang="zh-TW" altLang="en-US" sz="2400" dirty="0"/>
          </a:p>
        </p:txBody>
      </p:sp>
      <p:sp>
        <p:nvSpPr>
          <p:cNvPr id="6" name="文字方塊 5"/>
          <p:cNvSpPr txBox="1"/>
          <p:nvPr/>
        </p:nvSpPr>
        <p:spPr>
          <a:xfrm>
            <a:off x="2020637" y="1484397"/>
            <a:ext cx="545431" cy="461665"/>
          </a:xfrm>
          <a:prstGeom prst="rect">
            <a:avLst/>
          </a:prstGeom>
          <a:noFill/>
        </p:spPr>
        <p:txBody>
          <a:bodyPr wrap="square" rtlCol="0">
            <a:spAutoFit/>
          </a:bodyPr>
          <a:lstStyle/>
          <a:p>
            <a:r>
              <a:rPr lang="en-US" altLang="zh-TW" sz="2400" dirty="0"/>
              <a:t>C</a:t>
            </a:r>
            <a:r>
              <a:rPr lang="en-US" altLang="zh-TW" sz="2400" baseline="-25000" dirty="0"/>
              <a:t>2</a:t>
            </a:r>
            <a:r>
              <a:rPr lang="en-US" altLang="zh-TW" sz="2400" dirty="0"/>
              <a:t>:</a:t>
            </a:r>
            <a:endParaRPr lang="zh-TW" altLang="en-US" sz="2400" dirty="0"/>
          </a:p>
        </p:txBody>
      </p:sp>
      <p:sp>
        <p:nvSpPr>
          <p:cNvPr id="7" name="文字方塊 6"/>
          <p:cNvSpPr txBox="1"/>
          <p:nvPr/>
        </p:nvSpPr>
        <p:spPr>
          <a:xfrm>
            <a:off x="2021657" y="1962170"/>
            <a:ext cx="545431" cy="461665"/>
          </a:xfrm>
          <a:prstGeom prst="rect">
            <a:avLst/>
          </a:prstGeom>
          <a:noFill/>
        </p:spPr>
        <p:txBody>
          <a:bodyPr wrap="square" rtlCol="0">
            <a:spAutoFit/>
          </a:bodyPr>
          <a:lstStyle/>
          <a:p>
            <a:r>
              <a:rPr lang="en-US" altLang="zh-TW" sz="2400" dirty="0"/>
              <a:t>C</a:t>
            </a:r>
            <a:r>
              <a:rPr lang="en-US" altLang="zh-TW" sz="2400" baseline="-25000" dirty="0"/>
              <a:t>3</a:t>
            </a: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1" name="文字方塊 10"/>
              <p:cNvSpPr txBox="1"/>
              <p:nvPr/>
            </p:nvSpPr>
            <p:spPr>
              <a:xfrm>
                <a:off x="2578767" y="1041386"/>
                <a:ext cx="857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2578767" y="1041386"/>
                <a:ext cx="857607" cy="369332"/>
              </a:xfrm>
              <a:prstGeom prst="rect">
                <a:avLst/>
              </a:prstGeom>
              <a:blipFill>
                <a:blip r:embed="rId4"/>
                <a:stretch>
                  <a:fillRect l="-4255" r="-2128"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2566067" y="1527161"/>
                <a:ext cx="8713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2566067" y="1527161"/>
                <a:ext cx="871329" cy="369332"/>
              </a:xfrm>
              <a:prstGeom prst="rect">
                <a:avLst/>
              </a:prstGeom>
              <a:blipFill>
                <a:blip r:embed="rId5"/>
                <a:stretch>
                  <a:fillRect l="-4895" t="-1667" r="-2098"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2553366" y="2003932"/>
                <a:ext cx="871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3</m:t>
                          </m:r>
                        </m:sup>
                      </m:sSup>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2553366" y="2003932"/>
                <a:ext cx="871328" cy="369332"/>
              </a:xfrm>
              <a:prstGeom prst="rect">
                <a:avLst/>
              </a:prstGeom>
              <a:blipFill>
                <a:blip r:embed="rId6"/>
                <a:stretch>
                  <a:fillRect l="-4895" t="-1667" r="-2098"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3777615" y="1020699"/>
                <a:ext cx="22090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3777615" y="1020699"/>
                <a:ext cx="2209066" cy="369332"/>
              </a:xfrm>
              <a:prstGeom prst="rect">
                <a:avLst/>
              </a:prstGeom>
              <a:blipFill>
                <a:blip r:embed="rId7"/>
                <a:stretch>
                  <a:fillRect l="-1105"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3777615" y="1535196"/>
                <a:ext cx="22299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3777615" y="1535196"/>
                <a:ext cx="2229906" cy="369332"/>
              </a:xfrm>
              <a:prstGeom prst="rect">
                <a:avLst/>
              </a:prstGeom>
              <a:blipFill>
                <a:blip r:embed="rId8"/>
                <a:stretch>
                  <a:fillRect l="-1096" r="-274"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3782784" y="2005653"/>
                <a:ext cx="22299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3</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3782784" y="2005653"/>
                <a:ext cx="2229906" cy="369332"/>
              </a:xfrm>
              <a:prstGeom prst="rect">
                <a:avLst/>
              </a:prstGeom>
              <a:blipFill>
                <a:blip r:embed="rId9"/>
                <a:stretch>
                  <a:fillRect l="-1096" r="-274" b="-13115"/>
                </a:stretch>
              </a:blipFill>
            </p:spPr>
            <p:txBody>
              <a:bodyPr/>
              <a:lstStyle/>
              <a:p>
                <a:r>
                  <a:rPr lang="zh-TW" altLang="en-US">
                    <a:noFill/>
                  </a:rPr>
                  <a:t> </a:t>
                </a:r>
              </a:p>
            </p:txBody>
          </p:sp>
        </mc:Fallback>
      </mc:AlternateContent>
      <p:sp>
        <p:nvSpPr>
          <p:cNvPr id="19" name="文字方塊 18"/>
          <p:cNvSpPr txBox="1"/>
          <p:nvPr/>
        </p:nvSpPr>
        <p:spPr>
          <a:xfrm>
            <a:off x="5882190" y="357250"/>
            <a:ext cx="2588711" cy="369332"/>
          </a:xfrm>
          <a:prstGeom prst="rect">
            <a:avLst/>
          </a:prstGeom>
          <a:noFill/>
        </p:spPr>
        <p:txBody>
          <a:bodyPr wrap="square" rtlCol="0">
            <a:spAutoFit/>
          </a:bodyPr>
          <a:lstStyle/>
          <a:p>
            <a:pPr algn="ctr"/>
            <a:r>
              <a:rPr lang="en-US" altLang="zh-TW" dirty="0"/>
              <a:t>(3 classes as example)</a:t>
            </a:r>
            <a:endParaRPr lang="zh-TW" altLang="en-US" dirty="0"/>
          </a:p>
        </p:txBody>
      </p:sp>
      <p:sp>
        <p:nvSpPr>
          <p:cNvPr id="20" name="矩形 19"/>
          <p:cNvSpPr/>
          <p:nvPr/>
        </p:nvSpPr>
        <p:spPr>
          <a:xfrm>
            <a:off x="2520848" y="2705870"/>
            <a:ext cx="5556352" cy="3860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單箭頭接點 20"/>
          <p:cNvCxnSpPr/>
          <p:nvPr/>
        </p:nvCxnSpPr>
        <p:spPr>
          <a:xfrm>
            <a:off x="2212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2212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2212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2846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橢圓 24"/>
          <p:cNvSpPr/>
          <p:nvPr/>
        </p:nvSpPr>
        <p:spPr>
          <a:xfrm>
            <a:off x="2846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6" name="橢圓 25"/>
          <p:cNvSpPr/>
          <p:nvPr/>
        </p:nvSpPr>
        <p:spPr>
          <a:xfrm>
            <a:off x="2846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1887539" y="3267076"/>
          <a:ext cx="352425" cy="487363"/>
        </p:xfrm>
        <a:graphic>
          <a:graphicData uri="http://schemas.openxmlformats.org/presentationml/2006/ole">
            <mc:AlternateContent xmlns:mc="http://schemas.openxmlformats.org/markup-compatibility/2006">
              <mc:Choice xmlns:v="urn:schemas-microsoft-com:vml" Requires="v">
                <p:oleObj spid="_x0000_s5212" name="方程式" r:id="rId10" imgW="164880" imgH="228600" progId="Equation.3">
                  <p:embed/>
                </p:oleObj>
              </mc:Choice>
              <mc:Fallback>
                <p:oleObj name="方程式" r:id="rId10" imgW="164880" imgH="228600" progId="Equation.3">
                  <p:embed/>
                  <p:pic>
                    <p:nvPicPr>
                      <p:cNvPr id="27" name="Object 12"/>
                      <p:cNvPicPr>
                        <a:picLocks noChangeAspect="1" noChangeArrowheads="1"/>
                      </p:cNvPicPr>
                      <p:nvPr/>
                    </p:nvPicPr>
                    <p:blipFill>
                      <a:blip r:embed="rId11"/>
                      <a:srcRect/>
                      <a:stretch>
                        <a:fillRect/>
                      </a:stretch>
                    </p:blipFill>
                    <p:spPr bwMode="auto">
                      <a:xfrm>
                        <a:off x="1887539" y="326707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nvPr>
        </p:nvGraphicFramePr>
        <p:xfrm>
          <a:off x="1852614" y="4154488"/>
          <a:ext cx="352425" cy="487362"/>
        </p:xfrm>
        <a:graphic>
          <a:graphicData uri="http://schemas.openxmlformats.org/presentationml/2006/ole">
            <mc:AlternateContent xmlns:mc="http://schemas.openxmlformats.org/markup-compatibility/2006">
              <mc:Choice xmlns:v="urn:schemas-microsoft-com:vml" Requires="v">
                <p:oleObj spid="_x0000_s5213" name="方程式" r:id="rId12" imgW="164880" imgH="228600" progId="Equation.3">
                  <p:embed/>
                </p:oleObj>
              </mc:Choice>
              <mc:Fallback>
                <p:oleObj name="方程式" r:id="rId12" imgW="164880" imgH="228600" progId="Equation.3">
                  <p:embed/>
                  <p:pic>
                    <p:nvPicPr>
                      <p:cNvPr id="28" name="Object 12"/>
                      <p:cNvPicPr>
                        <a:picLocks noChangeAspect="1" noChangeArrowheads="1"/>
                      </p:cNvPicPr>
                      <p:nvPr/>
                    </p:nvPicPr>
                    <p:blipFill>
                      <a:blip r:embed="rId13"/>
                      <a:srcRect/>
                      <a:stretch>
                        <a:fillRect/>
                      </a:stretch>
                    </p:blipFill>
                    <p:spPr bwMode="auto">
                      <a:xfrm>
                        <a:off x="1852614"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extLst/>
          </p:nvPr>
        </p:nvGraphicFramePr>
        <p:xfrm>
          <a:off x="1885951" y="5002213"/>
          <a:ext cx="352425" cy="514350"/>
        </p:xfrm>
        <a:graphic>
          <a:graphicData uri="http://schemas.openxmlformats.org/presentationml/2006/ole">
            <mc:AlternateContent xmlns:mc="http://schemas.openxmlformats.org/markup-compatibility/2006">
              <mc:Choice xmlns:v="urn:schemas-microsoft-com:vml" Requires="v">
                <p:oleObj spid="_x0000_s5214" name="方程式" r:id="rId14" imgW="164880" imgH="241200" progId="Equation.3">
                  <p:embed/>
                </p:oleObj>
              </mc:Choice>
              <mc:Fallback>
                <p:oleObj name="方程式" r:id="rId14" imgW="164880" imgH="241200" progId="Equation.3">
                  <p:embed/>
                  <p:pic>
                    <p:nvPicPr>
                      <p:cNvPr id="29" name="Object 12"/>
                      <p:cNvPicPr>
                        <a:picLocks noChangeAspect="1" noChangeArrowheads="1"/>
                      </p:cNvPicPr>
                      <p:nvPr/>
                    </p:nvPicPr>
                    <p:blipFill>
                      <a:blip r:embed="rId15"/>
                      <a:srcRect/>
                      <a:stretch>
                        <a:fillRect/>
                      </a:stretch>
                    </p:blipFill>
                    <p:spPr bwMode="auto">
                      <a:xfrm>
                        <a:off x="1885951"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字方塊 29"/>
          <p:cNvSpPr txBox="1"/>
          <p:nvPr/>
        </p:nvSpPr>
        <p:spPr>
          <a:xfrm>
            <a:off x="3274799" y="2629708"/>
            <a:ext cx="3614559" cy="461665"/>
          </a:xfrm>
          <a:prstGeom prst="rect">
            <a:avLst/>
          </a:prstGeom>
          <a:noFill/>
        </p:spPr>
        <p:txBody>
          <a:bodyPr wrap="square" rtlCol="0">
            <a:spAutoFit/>
          </a:bodyPr>
          <a:lstStyle/>
          <a:p>
            <a:pPr algn="ctr"/>
            <a:r>
              <a:rPr lang="en-US" altLang="zh-TW" sz="2400" b="1" i="1" u="sng" dirty="0" err="1"/>
              <a:t>Softmax</a:t>
            </a:r>
            <a:endParaRPr lang="zh-TW" altLang="en-US" sz="2400" b="1" i="1" u="sng" dirty="0"/>
          </a:p>
        </p:txBody>
      </p:sp>
      <p:graphicFrame>
        <p:nvGraphicFramePr>
          <p:cNvPr id="31" name="Object 12"/>
          <p:cNvGraphicFramePr>
            <a:graphicFrameLocks noChangeAspect="1"/>
          </p:cNvGraphicFramePr>
          <p:nvPr>
            <p:extLst/>
          </p:nvPr>
        </p:nvGraphicFramePr>
        <p:xfrm>
          <a:off x="3031910" y="3395699"/>
          <a:ext cx="242888" cy="298450"/>
        </p:xfrm>
        <a:graphic>
          <a:graphicData uri="http://schemas.openxmlformats.org/presentationml/2006/ole">
            <mc:AlternateContent xmlns:mc="http://schemas.openxmlformats.org/markup-compatibility/2006">
              <mc:Choice xmlns:v="urn:schemas-microsoft-com:vml" Requires="v">
                <p:oleObj spid="_x0000_s5215" name="方程式" r:id="rId16" imgW="114120" imgH="139680" progId="Equation.3">
                  <p:embed/>
                </p:oleObj>
              </mc:Choice>
              <mc:Fallback>
                <p:oleObj name="方程式" r:id="rId16" imgW="114120" imgH="139680" progId="Equation.3">
                  <p:embed/>
                  <p:pic>
                    <p:nvPicPr>
                      <p:cNvPr id="31" name="Object 12"/>
                      <p:cNvPicPr>
                        <a:picLocks noChangeAspect="1" noChangeArrowheads="1"/>
                      </p:cNvPicPr>
                      <p:nvPr/>
                    </p:nvPicPr>
                    <p:blipFill>
                      <a:blip r:embed="rId17"/>
                      <a:srcRect/>
                      <a:stretch>
                        <a:fillRect/>
                      </a:stretch>
                    </p:blipFill>
                    <p:spPr bwMode="auto">
                      <a:xfrm>
                        <a:off x="3031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2"/>
          <p:cNvGraphicFramePr>
            <a:graphicFrameLocks noChangeAspect="1"/>
          </p:cNvGraphicFramePr>
          <p:nvPr>
            <p:extLst/>
          </p:nvPr>
        </p:nvGraphicFramePr>
        <p:xfrm>
          <a:off x="3022386" y="4286286"/>
          <a:ext cx="244475" cy="298450"/>
        </p:xfrm>
        <a:graphic>
          <a:graphicData uri="http://schemas.openxmlformats.org/presentationml/2006/ole">
            <mc:AlternateContent xmlns:mc="http://schemas.openxmlformats.org/markup-compatibility/2006">
              <mc:Choice xmlns:v="urn:schemas-microsoft-com:vml" Requires="v">
                <p:oleObj spid="_x0000_s5216" name="方程式" r:id="rId18" imgW="114120" imgH="139680" progId="Equation.3">
                  <p:embed/>
                </p:oleObj>
              </mc:Choice>
              <mc:Fallback>
                <p:oleObj name="方程式" r:id="rId18" imgW="114120" imgH="139680" progId="Equation.3">
                  <p:embed/>
                  <p:pic>
                    <p:nvPicPr>
                      <p:cNvPr id="32" name="Object 12"/>
                      <p:cNvPicPr>
                        <a:picLocks noChangeAspect="1" noChangeArrowheads="1"/>
                      </p:cNvPicPr>
                      <p:nvPr/>
                    </p:nvPicPr>
                    <p:blipFill>
                      <a:blip r:embed="rId19"/>
                      <a:srcRect/>
                      <a:stretch>
                        <a:fillRect/>
                      </a:stretch>
                    </p:blipFill>
                    <p:spPr bwMode="auto">
                      <a:xfrm>
                        <a:off x="3022386"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p:cNvGraphicFramePr>
            <a:graphicFrameLocks noChangeAspect="1"/>
          </p:cNvGraphicFramePr>
          <p:nvPr>
            <p:extLst/>
          </p:nvPr>
        </p:nvGraphicFramePr>
        <p:xfrm>
          <a:off x="3054136" y="5159411"/>
          <a:ext cx="244475" cy="298450"/>
        </p:xfrm>
        <a:graphic>
          <a:graphicData uri="http://schemas.openxmlformats.org/presentationml/2006/ole">
            <mc:AlternateContent xmlns:mc="http://schemas.openxmlformats.org/markup-compatibility/2006">
              <mc:Choice xmlns:v="urn:schemas-microsoft-com:vml" Requires="v">
                <p:oleObj spid="_x0000_s5217" name="方程式" r:id="rId20" imgW="114120" imgH="139680" progId="Equation.3">
                  <p:embed/>
                </p:oleObj>
              </mc:Choice>
              <mc:Fallback>
                <p:oleObj name="方程式" r:id="rId20" imgW="114120" imgH="139680" progId="Equation.3">
                  <p:embed/>
                  <p:pic>
                    <p:nvPicPr>
                      <p:cNvPr id="33" name="Object 12"/>
                      <p:cNvPicPr>
                        <a:picLocks noChangeAspect="1" noChangeArrowheads="1"/>
                      </p:cNvPicPr>
                      <p:nvPr/>
                    </p:nvPicPr>
                    <p:blipFill>
                      <a:blip r:embed="rId21"/>
                      <a:srcRect/>
                      <a:stretch>
                        <a:fillRect/>
                      </a:stretch>
                    </p:blipFill>
                    <p:spPr bwMode="auto">
                      <a:xfrm>
                        <a:off x="3054136"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直線單箭頭接點 33"/>
          <p:cNvCxnSpPr/>
          <p:nvPr/>
        </p:nvCxnSpPr>
        <p:spPr>
          <a:xfrm flipV="1">
            <a:off x="3441940" y="4414083"/>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3441940"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3441940"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12"/>
          <p:cNvGraphicFramePr>
            <a:graphicFrameLocks noChangeAspect="1"/>
          </p:cNvGraphicFramePr>
          <p:nvPr>
            <p:extLst/>
          </p:nvPr>
        </p:nvGraphicFramePr>
        <p:xfrm>
          <a:off x="4011614" y="3186113"/>
          <a:ext cx="433387" cy="487362"/>
        </p:xfrm>
        <a:graphic>
          <a:graphicData uri="http://schemas.openxmlformats.org/presentationml/2006/ole">
            <mc:AlternateContent xmlns:mc="http://schemas.openxmlformats.org/markup-compatibility/2006">
              <mc:Choice xmlns:v="urn:schemas-microsoft-com:vml" Requires="v">
                <p:oleObj spid="_x0000_s5218" name="方程式" r:id="rId22" imgW="203040" imgH="228600" progId="Equation.3">
                  <p:embed/>
                </p:oleObj>
              </mc:Choice>
              <mc:Fallback>
                <p:oleObj name="方程式" r:id="rId22" imgW="203040" imgH="228600" progId="Equation.3">
                  <p:embed/>
                  <p:pic>
                    <p:nvPicPr>
                      <p:cNvPr id="37" name="Object 12"/>
                      <p:cNvPicPr>
                        <a:picLocks noChangeAspect="1" noChangeArrowheads="1"/>
                      </p:cNvPicPr>
                      <p:nvPr/>
                    </p:nvPicPr>
                    <p:blipFill>
                      <a:blip r:embed="rId23"/>
                      <a:srcRect/>
                      <a:stretch>
                        <a:fillRect/>
                      </a:stretch>
                    </p:blipFill>
                    <p:spPr bwMode="auto">
                      <a:xfrm>
                        <a:off x="4011614"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extLst/>
          </p:nvPr>
        </p:nvGraphicFramePr>
        <p:xfrm>
          <a:off x="4729164" y="4127501"/>
          <a:ext cx="433387" cy="487363"/>
        </p:xfrm>
        <a:graphic>
          <a:graphicData uri="http://schemas.openxmlformats.org/presentationml/2006/ole">
            <mc:AlternateContent xmlns:mc="http://schemas.openxmlformats.org/markup-compatibility/2006">
              <mc:Choice xmlns:v="urn:schemas-microsoft-com:vml" Requires="v">
                <p:oleObj spid="_x0000_s5219" name="方程式" r:id="rId24" imgW="203040" imgH="228600" progId="Equation.3">
                  <p:embed/>
                </p:oleObj>
              </mc:Choice>
              <mc:Fallback>
                <p:oleObj name="方程式" r:id="rId24" imgW="203040" imgH="228600" progId="Equation.3">
                  <p:embed/>
                  <p:pic>
                    <p:nvPicPr>
                      <p:cNvPr id="38" name="Object 12"/>
                      <p:cNvPicPr>
                        <a:picLocks noChangeAspect="1" noChangeArrowheads="1"/>
                      </p:cNvPicPr>
                      <p:nvPr/>
                    </p:nvPicPr>
                    <p:blipFill>
                      <a:blip r:embed="rId25"/>
                      <a:srcRect/>
                      <a:stretch>
                        <a:fillRect/>
                      </a:stretch>
                    </p:blipFill>
                    <p:spPr bwMode="auto">
                      <a:xfrm>
                        <a:off x="4729164" y="4127501"/>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nvPr>
        </p:nvGraphicFramePr>
        <p:xfrm>
          <a:off x="5272089" y="5011738"/>
          <a:ext cx="433387" cy="487362"/>
        </p:xfrm>
        <a:graphic>
          <a:graphicData uri="http://schemas.openxmlformats.org/presentationml/2006/ole">
            <mc:AlternateContent xmlns:mc="http://schemas.openxmlformats.org/markup-compatibility/2006">
              <mc:Choice xmlns:v="urn:schemas-microsoft-com:vml" Requires="v">
                <p:oleObj spid="_x0000_s5220" name="方程式" r:id="rId26" imgW="203040" imgH="228600" progId="Equation.3">
                  <p:embed/>
                </p:oleObj>
              </mc:Choice>
              <mc:Fallback>
                <p:oleObj name="方程式" r:id="rId26" imgW="203040" imgH="228600" progId="Equation.3">
                  <p:embed/>
                  <p:pic>
                    <p:nvPicPr>
                      <p:cNvPr id="39" name="Object 12"/>
                      <p:cNvPicPr>
                        <a:picLocks noChangeAspect="1" noChangeArrowheads="1"/>
                      </p:cNvPicPr>
                      <p:nvPr/>
                    </p:nvPicPr>
                    <p:blipFill>
                      <a:blip r:embed="rId27"/>
                      <a:srcRect/>
                      <a:stretch>
                        <a:fillRect/>
                      </a:stretch>
                    </p:blipFill>
                    <p:spPr bwMode="auto">
                      <a:xfrm>
                        <a:off x="5272089"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579804" y="5833132"/>
            <a:ext cx="520319" cy="520319"/>
            <a:chOff x="3342651" y="3507082"/>
            <a:chExt cx="520319" cy="520319"/>
          </a:xfrm>
        </p:grpSpPr>
        <p:sp>
          <p:nvSpPr>
            <p:cNvPr id="41" name="矩形 40"/>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5221" name="方程式" r:id="rId28" imgW="139680" imgH="139680" progId="Equation.3">
                    <p:embed/>
                  </p:oleObj>
                </mc:Choice>
                <mc:Fallback>
                  <p:oleObj name="方程式" r:id="rId28" imgW="139680" imgH="139680" progId="Equation.3">
                    <p:embed/>
                    <p:pic>
                      <p:nvPicPr>
                        <p:cNvPr id="42" name="Object 12"/>
                        <p:cNvPicPr>
                          <a:picLocks noChangeAspect="1" noChangeArrowheads="1"/>
                        </p:cNvPicPr>
                        <p:nvPr/>
                      </p:nvPicPr>
                      <p:blipFill>
                        <a:blip r:embed="rId29"/>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43" name="Object 12"/>
          <p:cNvGraphicFramePr>
            <a:graphicFrameLocks noChangeAspect="1"/>
          </p:cNvGraphicFramePr>
          <p:nvPr>
            <p:extLst/>
          </p:nvPr>
        </p:nvGraphicFramePr>
        <p:xfrm>
          <a:off x="8510588" y="3065464"/>
          <a:ext cx="2032000" cy="947737"/>
        </p:xfrm>
        <a:graphic>
          <a:graphicData uri="http://schemas.openxmlformats.org/presentationml/2006/ole">
            <mc:AlternateContent xmlns:mc="http://schemas.openxmlformats.org/markup-compatibility/2006">
              <mc:Choice xmlns:v="urn:schemas-microsoft-com:vml" Requires="v">
                <p:oleObj spid="_x0000_s5222" name="方程式" r:id="rId30" imgW="952200" imgH="444240" progId="Equation.3">
                  <p:embed/>
                </p:oleObj>
              </mc:Choice>
              <mc:Fallback>
                <p:oleObj name="方程式" r:id="rId30" imgW="952200" imgH="444240" progId="Equation.3">
                  <p:embed/>
                  <p:pic>
                    <p:nvPicPr>
                      <p:cNvPr id="43" name="Object 12"/>
                      <p:cNvPicPr>
                        <a:picLocks noChangeAspect="1" noChangeArrowheads="1"/>
                      </p:cNvPicPr>
                      <p:nvPr/>
                    </p:nvPicPr>
                    <p:blipFill>
                      <a:blip r:embed="rId31"/>
                      <a:srcRect/>
                      <a:stretch>
                        <a:fillRect/>
                      </a:stretch>
                    </p:blipFill>
                    <p:spPr bwMode="auto">
                      <a:xfrm>
                        <a:off x="8510588" y="3065464"/>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extLst/>
          </p:nvPr>
        </p:nvGraphicFramePr>
        <p:xfrm>
          <a:off x="5160963" y="5624514"/>
          <a:ext cx="868362" cy="949325"/>
        </p:xfrm>
        <a:graphic>
          <a:graphicData uri="http://schemas.openxmlformats.org/presentationml/2006/ole">
            <mc:AlternateContent xmlns:mc="http://schemas.openxmlformats.org/markup-compatibility/2006">
              <mc:Choice xmlns:v="urn:schemas-microsoft-com:vml" Requires="v">
                <p:oleObj spid="_x0000_s5223" name="方程式" r:id="rId32" imgW="406080" imgH="444240" progId="Equation.3">
                  <p:embed/>
                </p:oleObj>
              </mc:Choice>
              <mc:Fallback>
                <p:oleObj name="方程式" r:id="rId32" imgW="406080" imgH="444240" progId="Equation.3">
                  <p:embed/>
                  <p:pic>
                    <p:nvPicPr>
                      <p:cNvPr id="44" name="Object 12"/>
                      <p:cNvPicPr>
                        <a:picLocks noChangeAspect="1" noChangeArrowheads="1"/>
                      </p:cNvPicPr>
                      <p:nvPr/>
                    </p:nvPicPr>
                    <p:blipFill>
                      <a:blip r:embed="rId33"/>
                      <a:srcRect/>
                      <a:stretch>
                        <a:fillRect/>
                      </a:stretch>
                    </p:blipFill>
                    <p:spPr bwMode="auto">
                      <a:xfrm>
                        <a:off x="5160963" y="5624514"/>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 name="群組 44"/>
          <p:cNvGrpSpPr/>
          <p:nvPr/>
        </p:nvGrpSpPr>
        <p:grpSpPr>
          <a:xfrm>
            <a:off x="6128782" y="3290495"/>
            <a:ext cx="520319" cy="520319"/>
            <a:chOff x="3342651" y="3507082"/>
            <a:chExt cx="520319" cy="520319"/>
          </a:xfrm>
        </p:grpSpPr>
        <p:sp>
          <p:nvSpPr>
            <p:cNvPr id="46" name="矩形 4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7"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5224" name="方程式" r:id="rId34" imgW="126720" imgH="126720" progId="Equation.3">
                    <p:embed/>
                  </p:oleObj>
                </mc:Choice>
                <mc:Fallback>
                  <p:oleObj name="方程式" r:id="rId34" imgW="126720" imgH="126720" progId="Equation.3">
                    <p:embed/>
                    <p:pic>
                      <p:nvPicPr>
                        <p:cNvPr id="47" name="Object 12"/>
                        <p:cNvPicPr>
                          <a:picLocks noChangeAspect="1" noChangeArrowheads="1"/>
                        </p:cNvPicPr>
                        <p:nvPr/>
                      </p:nvPicPr>
                      <p:blipFill>
                        <a:blip r:embed="rId35"/>
                        <a:srcRect/>
                        <a:stretch>
                          <a:fillRect/>
                        </a:stretch>
                      </p:blipFill>
                      <p:spPr bwMode="auto">
                        <a:xfrm>
                          <a:off x="3452214" y="3562455"/>
                          <a:ext cx="350837" cy="352425"/>
                        </a:xfrm>
                        <a:prstGeom prst="rect">
                          <a:avLst/>
                        </a:prstGeom>
                        <a:noFill/>
                        <a:extLst/>
                      </p:spPr>
                    </p:pic>
                  </p:oleObj>
                </mc:Fallback>
              </mc:AlternateContent>
            </a:graphicData>
          </a:graphic>
        </p:graphicFrame>
      </p:grpSp>
      <p:grpSp>
        <p:nvGrpSpPr>
          <p:cNvPr id="48" name="群組 47"/>
          <p:cNvGrpSpPr/>
          <p:nvPr/>
        </p:nvGrpSpPr>
        <p:grpSpPr>
          <a:xfrm>
            <a:off x="6777395" y="4193275"/>
            <a:ext cx="520319" cy="520319"/>
            <a:chOff x="3342651" y="3507082"/>
            <a:chExt cx="520319" cy="520319"/>
          </a:xfrm>
        </p:grpSpPr>
        <p:sp>
          <p:nvSpPr>
            <p:cNvPr id="49" name="矩形 4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0"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5225" name="方程式" r:id="rId36" imgW="126720" imgH="126720" progId="Equation.3">
                    <p:embed/>
                  </p:oleObj>
                </mc:Choice>
                <mc:Fallback>
                  <p:oleObj name="方程式" r:id="rId36" imgW="126720" imgH="126720" progId="Equation.3">
                    <p:embed/>
                    <p:pic>
                      <p:nvPicPr>
                        <p:cNvPr id="50" name="Object 12"/>
                        <p:cNvPicPr>
                          <a:picLocks noChangeAspect="1" noChangeArrowheads="1"/>
                        </p:cNvPicPr>
                        <p:nvPr/>
                      </p:nvPicPr>
                      <p:blipFill>
                        <a:blip r:embed="rId37"/>
                        <a:srcRect/>
                        <a:stretch>
                          <a:fillRect/>
                        </a:stretch>
                      </p:blipFill>
                      <p:spPr bwMode="auto">
                        <a:xfrm>
                          <a:off x="3452978" y="3563248"/>
                          <a:ext cx="349250" cy="352425"/>
                        </a:xfrm>
                        <a:prstGeom prst="rect">
                          <a:avLst/>
                        </a:prstGeom>
                        <a:noFill/>
                        <a:extLst/>
                      </p:spPr>
                    </p:pic>
                  </p:oleObj>
                </mc:Fallback>
              </mc:AlternateContent>
            </a:graphicData>
          </a:graphic>
        </p:graphicFrame>
      </p:grpSp>
      <p:grpSp>
        <p:nvGrpSpPr>
          <p:cNvPr id="51" name="群組 50"/>
          <p:cNvGrpSpPr/>
          <p:nvPr/>
        </p:nvGrpSpPr>
        <p:grpSpPr>
          <a:xfrm>
            <a:off x="7433506" y="5095716"/>
            <a:ext cx="520319" cy="520319"/>
            <a:chOff x="3342651" y="3507082"/>
            <a:chExt cx="520319" cy="520319"/>
          </a:xfrm>
        </p:grpSpPr>
        <p:sp>
          <p:nvSpPr>
            <p:cNvPr id="52" name="矩形 5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5226" name="方程式" r:id="rId38" imgW="126720" imgH="126720" progId="Equation.3">
                    <p:embed/>
                  </p:oleObj>
                </mc:Choice>
                <mc:Fallback>
                  <p:oleObj name="方程式" r:id="rId38" imgW="126720" imgH="126720" progId="Equation.3">
                    <p:embed/>
                    <p:pic>
                      <p:nvPicPr>
                        <p:cNvPr id="53" name="Object 12"/>
                        <p:cNvPicPr>
                          <a:picLocks noChangeAspect="1" noChangeArrowheads="1"/>
                        </p:cNvPicPr>
                        <p:nvPr/>
                      </p:nvPicPr>
                      <p:blipFill>
                        <a:blip r:embed="rId39"/>
                        <a:srcRect/>
                        <a:stretch>
                          <a:fillRect/>
                        </a:stretch>
                      </p:blipFill>
                      <p:spPr bwMode="auto">
                        <a:xfrm>
                          <a:off x="3452002" y="3562263"/>
                          <a:ext cx="350837" cy="352425"/>
                        </a:xfrm>
                        <a:prstGeom prst="rect">
                          <a:avLst/>
                        </a:prstGeom>
                        <a:noFill/>
                        <a:extLst/>
                      </p:spPr>
                    </p:pic>
                  </p:oleObj>
                </mc:Fallback>
              </mc:AlternateContent>
            </a:graphicData>
          </a:graphic>
        </p:graphicFrame>
      </p:grpSp>
      <p:cxnSp>
        <p:nvCxnSpPr>
          <p:cNvPr id="54" name="直線單箭頭接點 53"/>
          <p:cNvCxnSpPr/>
          <p:nvPr/>
        </p:nvCxnSpPr>
        <p:spPr>
          <a:xfrm>
            <a:off x="3627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3627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3946310" y="4435512"/>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4229558" y="5300007"/>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4523139"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5177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659521"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7339741"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7934691"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6413762" y="3825245"/>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037553" y="4687346"/>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7680090" y="5575576"/>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5988198"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52" idx="1"/>
          </p:cNvCxnSpPr>
          <p:nvPr/>
        </p:nvCxnSpPr>
        <p:spPr>
          <a:xfrm>
            <a:off x="5682585" y="5336675"/>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207976" y="3083153"/>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69" name="矩形 68"/>
          <p:cNvSpPr/>
          <p:nvPr/>
        </p:nvSpPr>
        <p:spPr>
          <a:xfrm>
            <a:off x="2207704" y="4873350"/>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70" name="矩形 69"/>
          <p:cNvSpPr/>
          <p:nvPr/>
        </p:nvSpPr>
        <p:spPr>
          <a:xfrm>
            <a:off x="2191417" y="3999479"/>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71" name="矩形 70"/>
          <p:cNvSpPr/>
          <p:nvPr/>
        </p:nvSpPr>
        <p:spPr>
          <a:xfrm>
            <a:off x="5085227" y="4030728"/>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72" name="矩形 71"/>
          <p:cNvSpPr/>
          <p:nvPr/>
        </p:nvSpPr>
        <p:spPr>
          <a:xfrm>
            <a:off x="4488738" y="3091373"/>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73" name="矩形 72"/>
          <p:cNvSpPr/>
          <p:nvPr/>
        </p:nvSpPr>
        <p:spPr>
          <a:xfrm>
            <a:off x="5628192" y="4844656"/>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74" name="矩形 73"/>
          <p:cNvSpPr/>
          <p:nvPr/>
        </p:nvSpPr>
        <p:spPr>
          <a:xfrm>
            <a:off x="8074147" y="3036239"/>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75" name="矩形 74"/>
          <p:cNvSpPr/>
          <p:nvPr/>
        </p:nvSpPr>
        <p:spPr>
          <a:xfrm>
            <a:off x="8097942" y="3922106"/>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76" name="矩形 75"/>
          <p:cNvSpPr/>
          <p:nvPr/>
        </p:nvSpPr>
        <p:spPr>
          <a:xfrm>
            <a:off x="8162582" y="4759045"/>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aphicFrame>
        <p:nvGraphicFramePr>
          <p:cNvPr id="77" name="Object 12"/>
          <p:cNvGraphicFramePr>
            <a:graphicFrameLocks noChangeAspect="1"/>
          </p:cNvGraphicFramePr>
          <p:nvPr>
            <p:extLst/>
          </p:nvPr>
        </p:nvGraphicFramePr>
        <p:xfrm>
          <a:off x="8477251" y="3997325"/>
          <a:ext cx="2085975" cy="947738"/>
        </p:xfrm>
        <a:graphic>
          <a:graphicData uri="http://schemas.openxmlformats.org/presentationml/2006/ole">
            <mc:AlternateContent xmlns:mc="http://schemas.openxmlformats.org/markup-compatibility/2006">
              <mc:Choice xmlns:v="urn:schemas-microsoft-com:vml" Requires="v">
                <p:oleObj spid="_x0000_s5227" name="方程式" r:id="rId40" imgW="977760" imgH="444240" progId="Equation.3">
                  <p:embed/>
                </p:oleObj>
              </mc:Choice>
              <mc:Fallback>
                <p:oleObj name="方程式" r:id="rId40" imgW="977760" imgH="444240" progId="Equation.3">
                  <p:embed/>
                  <p:pic>
                    <p:nvPicPr>
                      <p:cNvPr id="77" name="Object 12"/>
                      <p:cNvPicPr>
                        <a:picLocks noChangeAspect="1" noChangeArrowheads="1"/>
                      </p:cNvPicPr>
                      <p:nvPr/>
                    </p:nvPicPr>
                    <p:blipFill>
                      <a:blip r:embed="rId41"/>
                      <a:srcRect/>
                      <a:stretch>
                        <a:fillRect/>
                      </a:stretch>
                    </p:blipFill>
                    <p:spPr bwMode="auto">
                      <a:xfrm>
                        <a:off x="8477251"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 name="Object 12"/>
          <p:cNvGraphicFramePr>
            <a:graphicFrameLocks noChangeAspect="1"/>
          </p:cNvGraphicFramePr>
          <p:nvPr>
            <p:extLst/>
          </p:nvPr>
        </p:nvGraphicFramePr>
        <p:xfrm>
          <a:off x="8467726" y="4926014"/>
          <a:ext cx="2060575" cy="947737"/>
        </p:xfrm>
        <a:graphic>
          <a:graphicData uri="http://schemas.openxmlformats.org/presentationml/2006/ole">
            <mc:AlternateContent xmlns:mc="http://schemas.openxmlformats.org/markup-compatibility/2006">
              <mc:Choice xmlns:v="urn:schemas-microsoft-com:vml" Requires="v">
                <p:oleObj spid="_x0000_s5228" name="方程式" r:id="rId42" imgW="965160" imgH="444240" progId="Equation.3">
                  <p:embed/>
                </p:oleObj>
              </mc:Choice>
              <mc:Fallback>
                <p:oleObj name="方程式" r:id="rId42" imgW="965160" imgH="444240" progId="Equation.3">
                  <p:embed/>
                  <p:pic>
                    <p:nvPicPr>
                      <p:cNvPr id="78" name="Object 12"/>
                      <p:cNvPicPr>
                        <a:picLocks noChangeAspect="1" noChangeArrowheads="1"/>
                      </p:cNvPicPr>
                      <p:nvPr/>
                    </p:nvPicPr>
                    <p:blipFill>
                      <a:blip r:embed="rId43"/>
                      <a:srcRect/>
                      <a:stretch>
                        <a:fillRect/>
                      </a:stretch>
                    </p:blipFill>
                    <p:spPr bwMode="auto">
                      <a:xfrm>
                        <a:off x="8467726" y="4926014"/>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79" name="文字方塊 78"/>
              <p:cNvSpPr txBox="1"/>
              <p:nvPr/>
            </p:nvSpPr>
            <p:spPr>
              <a:xfrm>
                <a:off x="6470886" y="893989"/>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i="1">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i="1">
                            <a:latin typeface="Cambria Math" panose="02040503050406030204" pitchFamily="18" charset="0"/>
                          </a:rPr>
                          <m:t>=1</m:t>
                        </m:r>
                      </m:e>
                    </m:nary>
                  </m:oMath>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6470886" y="893989"/>
                <a:ext cx="2221716" cy="1200650"/>
              </a:xfrm>
              <a:prstGeom prst="rect">
                <a:avLst/>
              </a:prstGeom>
              <a:blipFill>
                <a:blip r:embed="rId44"/>
                <a:stretch>
                  <a:fillRect l="-5753" t="-4061" b="-74619"/>
                </a:stretch>
              </a:blipFill>
            </p:spPr>
            <p:txBody>
              <a:bodyPr/>
              <a:lstStyle/>
              <a:p>
                <a:r>
                  <a:rPr lang="zh-TW" altLang="en-US">
                    <a:noFill/>
                  </a:rPr>
                  <a:t> </a:t>
                </a:r>
              </a:p>
            </p:txBody>
          </p:sp>
        </mc:Fallback>
      </mc:AlternateContent>
      <p:graphicFrame>
        <p:nvGraphicFramePr>
          <p:cNvPr id="80" name="Object 12"/>
          <p:cNvGraphicFramePr>
            <a:graphicFrameLocks noChangeAspect="1"/>
          </p:cNvGraphicFramePr>
          <p:nvPr>
            <p:extLst/>
          </p:nvPr>
        </p:nvGraphicFramePr>
        <p:xfrm>
          <a:off x="8435783" y="2031479"/>
          <a:ext cx="1760538" cy="487362"/>
        </p:xfrm>
        <a:graphic>
          <a:graphicData uri="http://schemas.openxmlformats.org/presentationml/2006/ole">
            <mc:AlternateContent xmlns:mc="http://schemas.openxmlformats.org/markup-compatibility/2006">
              <mc:Choice xmlns:v="urn:schemas-microsoft-com:vml" Requires="v">
                <p:oleObj spid="_x0000_s5229" name="方程式" r:id="rId45" imgW="825480" imgH="228600" progId="Equation.3">
                  <p:embed/>
                </p:oleObj>
              </mc:Choice>
              <mc:Fallback>
                <p:oleObj name="方程式" r:id="rId45" imgW="825480" imgH="228600" progId="Equation.3">
                  <p:embed/>
                  <p:pic>
                    <p:nvPicPr>
                      <p:cNvPr id="80" name="Object 12"/>
                      <p:cNvPicPr>
                        <a:picLocks noChangeAspect="1" noChangeArrowheads="1"/>
                      </p:cNvPicPr>
                      <p:nvPr/>
                    </p:nvPicPr>
                    <p:blipFill>
                      <a:blip r:embed="rId46"/>
                      <a:srcRect/>
                      <a:stretch>
                        <a:fillRect/>
                      </a:stretch>
                    </p:blipFill>
                    <p:spPr bwMode="auto">
                      <a:xfrm>
                        <a:off x="8435783" y="2031479"/>
                        <a:ext cx="17605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9421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P spid="13" grpId="0"/>
      <p:bldP spid="15" grpId="0"/>
      <p:bldP spid="16" grpId="0"/>
      <p:bldP spid="17" grpId="0"/>
      <p:bldP spid="20" grpId="0" animBg="1"/>
      <p:bldP spid="24" grpId="0" animBg="1"/>
      <p:bldP spid="25" grpId="0" animBg="1"/>
      <p:bldP spid="26" grpId="0" animBg="1"/>
      <p:bldP spid="30" grpId="0"/>
      <p:bldP spid="68" grpId="0"/>
      <p:bldP spid="69" grpId="0"/>
      <p:bldP spid="70" grpId="0"/>
      <p:bldP spid="71" grpId="0"/>
      <p:bldP spid="72" grpId="0"/>
      <p:bldP spid="73" grpId="0"/>
      <p:bldP spid="74" grpId="0"/>
      <p:bldP spid="75" grpId="0"/>
      <p:bldP spid="76" grpId="0"/>
      <p:bldP spid="7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613948" y="1408803"/>
            <a:ext cx="445761" cy="24071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3" name="矩形 52"/>
          <p:cNvSpPr/>
          <p:nvPr/>
        </p:nvSpPr>
        <p:spPr>
          <a:xfrm>
            <a:off x="6591147" y="1443407"/>
            <a:ext cx="445761" cy="24071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矩形 3"/>
          <p:cNvSpPr/>
          <p:nvPr/>
        </p:nvSpPr>
        <p:spPr>
          <a:xfrm>
            <a:off x="1750764" y="196335"/>
            <a:ext cx="4359078" cy="584775"/>
          </a:xfrm>
          <a:prstGeom prst="rect">
            <a:avLst/>
          </a:prstGeom>
        </p:spPr>
        <p:txBody>
          <a:bodyPr wrap="none">
            <a:spAutoFit/>
          </a:bodyPr>
          <a:lstStyle/>
          <a:p>
            <a:r>
              <a:rPr lang="en-US" altLang="zh-TW" sz="3200" b="1" i="1" u="sng" dirty="0"/>
              <a:t>Multi-class Classification</a:t>
            </a:r>
            <a:endParaRPr lang="zh-TW" altLang="en-US" sz="3200" b="1" i="1" u="sng" dirty="0"/>
          </a:p>
        </p:txBody>
      </p:sp>
      <p:sp>
        <p:nvSpPr>
          <p:cNvPr id="5" name="文字方塊 4"/>
          <p:cNvSpPr txBox="1"/>
          <p:nvPr/>
        </p:nvSpPr>
        <p:spPr>
          <a:xfrm>
            <a:off x="5882190" y="357250"/>
            <a:ext cx="2588711" cy="369332"/>
          </a:xfrm>
          <a:prstGeom prst="rect">
            <a:avLst/>
          </a:prstGeom>
          <a:noFill/>
        </p:spPr>
        <p:txBody>
          <a:bodyPr wrap="square" rtlCol="0">
            <a:spAutoFit/>
          </a:bodyPr>
          <a:lstStyle/>
          <a:p>
            <a:pPr algn="ctr"/>
            <a:r>
              <a:rPr lang="en-US" altLang="zh-TW" dirty="0"/>
              <a:t>(3 classes as example)</a:t>
            </a:r>
            <a:endParaRPr lang="zh-TW" altLang="en-US" dirty="0"/>
          </a:p>
        </p:txBody>
      </p:sp>
      <mc:AlternateContent xmlns:mc="http://schemas.openxmlformats.org/markup-compatibility/2006">
        <mc:Choice xmlns:a14="http://schemas.microsoft.com/office/drawing/2010/main" Requires="a14">
          <p:sp>
            <p:nvSpPr>
              <p:cNvPr id="9" name="文字方塊 8"/>
              <p:cNvSpPr txBox="1"/>
              <p:nvPr/>
            </p:nvSpPr>
            <p:spPr>
              <a:xfrm>
                <a:off x="3057832" y="5224684"/>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3057832" y="5224684"/>
                <a:ext cx="560410" cy="369332"/>
              </a:xfrm>
              <a:prstGeom prst="rect">
                <a:avLst/>
              </a:prstGeom>
              <a:blipFill>
                <a:blip r:embed="rId3"/>
                <a:stretch>
                  <a:fillRect l="-13043" t="-16393" r="-25000"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3659711" y="4848835"/>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1</m:t>
                              </m:r>
                            </m:e>
                            <m:e>
                              <m:r>
                                <a:rPr lang="en-US" altLang="zh-TW" sz="2800" i="1">
                                  <a:latin typeface="Cambria Math" panose="02040503050406030204" pitchFamily="18" charset="0"/>
                                </a:rPr>
                                <m:t>0</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15" name="文字方塊 14"/>
              <p:cNvSpPr txBox="1">
                <a:spLocks noRot="1" noChangeAspect="1" noMove="1" noResize="1" noEditPoints="1" noAdjustHandles="1" noChangeArrowheads="1" noChangeShapeType="1" noTextEdit="1"/>
              </p:cNvSpPr>
              <p:nvPr/>
            </p:nvSpPr>
            <p:spPr>
              <a:xfrm>
                <a:off x="3659711" y="4848835"/>
                <a:ext cx="567015" cy="1139414"/>
              </a:xfrm>
              <a:prstGeom prst="rect">
                <a:avLst/>
              </a:prstGeom>
              <a:blipFill>
                <a:blip r:embed="rId4"/>
                <a:stretch>
                  <a:fillRect/>
                </a:stretch>
              </a:blipFill>
            </p:spPr>
            <p:txBody>
              <a:bodyPr/>
              <a:lstStyle/>
              <a:p>
                <a:r>
                  <a:rPr lang="zh-TW" altLang="en-US">
                    <a:noFill/>
                  </a:rPr>
                  <a:t> </a:t>
                </a:r>
              </a:p>
            </p:txBody>
          </p:sp>
        </mc:Fallback>
      </mc:AlternateContent>
      <p:sp>
        <p:nvSpPr>
          <p:cNvPr id="22" name="矩形 21"/>
          <p:cNvSpPr/>
          <p:nvPr/>
        </p:nvSpPr>
        <p:spPr>
          <a:xfrm>
            <a:off x="5308121" y="1408803"/>
            <a:ext cx="672857" cy="244176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a:off x="4689004" y="1690924"/>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4689004" y="2629687"/>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4689004" y="3537461"/>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rot="5400000">
            <a:off x="4907125" y="2408492"/>
            <a:ext cx="1497496" cy="523220"/>
          </a:xfrm>
          <a:prstGeom prst="rect">
            <a:avLst/>
          </a:prstGeom>
          <a:noFill/>
        </p:spPr>
        <p:txBody>
          <a:bodyPr wrap="square" rtlCol="0">
            <a:spAutoFit/>
          </a:bodyPr>
          <a:lstStyle/>
          <a:p>
            <a:pPr algn="ctr"/>
            <a:r>
              <a:rPr lang="en-US" altLang="zh-TW" sz="2800" dirty="0" err="1"/>
              <a:t>Softmax</a:t>
            </a:r>
            <a:endParaRPr lang="zh-TW" altLang="en-US" sz="2800" dirty="0"/>
          </a:p>
        </p:txBody>
      </p:sp>
      <p:graphicFrame>
        <p:nvGraphicFramePr>
          <p:cNvPr id="29" name="Object 12"/>
          <p:cNvGraphicFramePr>
            <a:graphicFrameLocks noChangeAspect="1"/>
          </p:cNvGraphicFramePr>
          <p:nvPr>
            <p:extLst/>
          </p:nvPr>
        </p:nvGraphicFramePr>
        <p:xfrm>
          <a:off x="6657495" y="1433991"/>
          <a:ext cx="379412" cy="487362"/>
        </p:xfrm>
        <a:graphic>
          <a:graphicData uri="http://schemas.openxmlformats.org/presentationml/2006/ole">
            <mc:AlternateContent xmlns:mc="http://schemas.openxmlformats.org/markup-compatibility/2006">
              <mc:Choice xmlns:v="urn:schemas-microsoft-com:vml" Requires="v">
                <p:oleObj spid="_x0000_s6186" name="方程式" r:id="rId5" imgW="177480" imgH="228600" progId="Equation.3">
                  <p:embed/>
                </p:oleObj>
              </mc:Choice>
              <mc:Fallback>
                <p:oleObj name="方程式" r:id="rId5" imgW="177480" imgH="228600" progId="Equation.3">
                  <p:embed/>
                  <p:pic>
                    <p:nvPicPr>
                      <p:cNvPr id="29" name="Object 12"/>
                      <p:cNvPicPr>
                        <a:picLocks noChangeAspect="1" noChangeArrowheads="1"/>
                      </p:cNvPicPr>
                      <p:nvPr/>
                    </p:nvPicPr>
                    <p:blipFill>
                      <a:blip r:embed="rId6"/>
                      <a:srcRect/>
                      <a:stretch>
                        <a:fillRect/>
                      </a:stretch>
                    </p:blipFill>
                    <p:spPr bwMode="auto">
                      <a:xfrm>
                        <a:off x="6657495" y="1433991"/>
                        <a:ext cx="379412"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p:cNvGraphicFramePr>
            <a:graphicFrameLocks noChangeAspect="1"/>
          </p:cNvGraphicFramePr>
          <p:nvPr>
            <p:extLst/>
          </p:nvPr>
        </p:nvGraphicFramePr>
        <p:xfrm>
          <a:off x="6615464" y="2317444"/>
          <a:ext cx="379413" cy="487363"/>
        </p:xfrm>
        <a:graphic>
          <a:graphicData uri="http://schemas.openxmlformats.org/presentationml/2006/ole">
            <mc:AlternateContent xmlns:mc="http://schemas.openxmlformats.org/markup-compatibility/2006">
              <mc:Choice xmlns:v="urn:schemas-microsoft-com:vml" Requires="v">
                <p:oleObj spid="_x0000_s6187" name="方程式" r:id="rId7" imgW="177480" imgH="228600" progId="Equation.3">
                  <p:embed/>
                </p:oleObj>
              </mc:Choice>
              <mc:Fallback>
                <p:oleObj name="方程式" r:id="rId7" imgW="177480" imgH="228600" progId="Equation.3">
                  <p:embed/>
                  <p:pic>
                    <p:nvPicPr>
                      <p:cNvPr id="30" name="Object 12"/>
                      <p:cNvPicPr>
                        <a:picLocks noChangeAspect="1" noChangeArrowheads="1"/>
                      </p:cNvPicPr>
                      <p:nvPr/>
                    </p:nvPicPr>
                    <p:blipFill>
                      <a:blip r:embed="rId8"/>
                      <a:srcRect/>
                      <a:stretch>
                        <a:fillRect/>
                      </a:stretch>
                    </p:blipFill>
                    <p:spPr bwMode="auto">
                      <a:xfrm>
                        <a:off x="6615464" y="2317444"/>
                        <a:ext cx="379413" cy="487363"/>
                      </a:xfrm>
                      <a:prstGeom prst="rect">
                        <a:avLst/>
                      </a:prstGeom>
                      <a:noFill/>
                      <a:extLst/>
                    </p:spPr>
                  </p:pic>
                </p:oleObj>
              </mc:Fallback>
            </mc:AlternateContent>
          </a:graphicData>
        </a:graphic>
      </p:graphicFrame>
      <p:graphicFrame>
        <p:nvGraphicFramePr>
          <p:cNvPr id="31" name="Object 12"/>
          <p:cNvGraphicFramePr>
            <a:graphicFrameLocks noChangeAspect="1"/>
          </p:cNvGraphicFramePr>
          <p:nvPr>
            <p:extLst/>
          </p:nvPr>
        </p:nvGraphicFramePr>
        <p:xfrm>
          <a:off x="6613539" y="3229400"/>
          <a:ext cx="379413" cy="514350"/>
        </p:xfrm>
        <a:graphic>
          <a:graphicData uri="http://schemas.openxmlformats.org/presentationml/2006/ole">
            <mc:AlternateContent xmlns:mc="http://schemas.openxmlformats.org/markup-compatibility/2006">
              <mc:Choice xmlns:v="urn:schemas-microsoft-com:vml" Requires="v">
                <p:oleObj spid="_x0000_s6188" name="方程式" r:id="rId9" imgW="177480" imgH="241200" progId="Equation.3">
                  <p:embed/>
                </p:oleObj>
              </mc:Choice>
              <mc:Fallback>
                <p:oleObj name="方程式" r:id="rId9" imgW="177480" imgH="241200" progId="Equation.3">
                  <p:embed/>
                  <p:pic>
                    <p:nvPicPr>
                      <p:cNvPr id="31" name="Object 12"/>
                      <p:cNvPicPr>
                        <a:picLocks noChangeAspect="1" noChangeArrowheads="1"/>
                      </p:cNvPicPr>
                      <p:nvPr/>
                    </p:nvPicPr>
                    <p:blipFill>
                      <a:blip r:embed="rId10"/>
                      <a:srcRect/>
                      <a:stretch>
                        <a:fillRect/>
                      </a:stretch>
                    </p:blipFill>
                    <p:spPr bwMode="auto">
                      <a:xfrm>
                        <a:off x="6613539" y="3229400"/>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線單箭頭接點 31"/>
          <p:cNvCxnSpPr/>
          <p:nvPr/>
        </p:nvCxnSpPr>
        <p:spPr>
          <a:xfrm>
            <a:off x="6047326" y="1690924"/>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6047326" y="2629687"/>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6047326" y="3537461"/>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p:cNvSpPr txBox="1"/>
              <p:nvPr/>
            </p:nvSpPr>
            <p:spPr>
              <a:xfrm>
                <a:off x="2569169" y="1443407"/>
                <a:ext cx="22090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2569169" y="1443407"/>
                <a:ext cx="2209066" cy="369332"/>
              </a:xfrm>
              <a:prstGeom prst="rect">
                <a:avLst/>
              </a:prstGeom>
              <a:blipFill>
                <a:blip r:embed="rId11"/>
                <a:stretch>
                  <a:fillRect l="-826"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文字方塊 35"/>
              <p:cNvSpPr txBox="1"/>
              <p:nvPr/>
            </p:nvSpPr>
            <p:spPr>
              <a:xfrm>
                <a:off x="2599982" y="2353406"/>
                <a:ext cx="2081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2</m:t>
                          </m:r>
                        </m:sup>
                      </m:sSup>
                      <m:r>
                        <m:rPr>
                          <m:nor/>
                        </m:rPr>
                        <a:rPr lang="en-US" altLang="zh-TW" sz="240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2599982" y="2353406"/>
                <a:ext cx="2081724" cy="369332"/>
              </a:xfrm>
              <a:prstGeom prst="rect">
                <a:avLst/>
              </a:prstGeom>
              <a:blipFill>
                <a:blip r:embed="rId12"/>
                <a:stretch>
                  <a:fillRect l="-1466" r="-293"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7" name="文字方塊 36"/>
              <p:cNvSpPr txBox="1"/>
              <p:nvPr/>
            </p:nvSpPr>
            <p:spPr>
              <a:xfrm>
                <a:off x="2617168" y="3301909"/>
                <a:ext cx="2081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3</m:t>
                          </m:r>
                        </m:sup>
                      </m:sSup>
                      <m:r>
                        <m:rPr>
                          <m:nor/>
                        </m:rPr>
                        <a:rPr lang="en-US" altLang="zh-TW" sz="2400">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𝑥</m:t>
                      </m:r>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2617168" y="3301909"/>
                <a:ext cx="2081724" cy="369332"/>
              </a:xfrm>
              <a:prstGeom prst="rect">
                <a:avLst/>
              </a:prstGeom>
              <a:blipFill>
                <a:blip r:embed="rId13"/>
                <a:stretch>
                  <a:fillRect l="-1170" t="-166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1811165" y="2343471"/>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𝑥</m:t>
                      </m:r>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1811165" y="2343471"/>
                <a:ext cx="283411" cy="430887"/>
              </a:xfrm>
              <a:prstGeom prst="rect">
                <a:avLst/>
              </a:prstGeom>
              <a:blipFill>
                <a:blip r:embed="rId14"/>
                <a:stretch>
                  <a:fillRect/>
                </a:stretch>
              </a:blipFill>
            </p:spPr>
            <p:txBody>
              <a:bodyPr/>
              <a:lstStyle/>
              <a:p>
                <a:r>
                  <a:rPr lang="zh-TW" altLang="en-US">
                    <a:noFill/>
                  </a:rPr>
                  <a:t> </a:t>
                </a:r>
              </a:p>
            </p:txBody>
          </p:sp>
        </mc:Fallback>
      </mc:AlternateContent>
      <p:cxnSp>
        <p:nvCxnSpPr>
          <p:cNvPr id="40" name="直線單箭頭接點 39"/>
          <p:cNvCxnSpPr>
            <a:endCxn id="35" idx="1"/>
          </p:cNvCxnSpPr>
          <p:nvPr/>
        </p:nvCxnSpPr>
        <p:spPr>
          <a:xfrm flipV="1">
            <a:off x="2094575" y="1628073"/>
            <a:ext cx="474594" cy="72533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079170" y="2561124"/>
            <a:ext cx="5054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2079170" y="2768843"/>
            <a:ext cx="500201" cy="71773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12"/>
          <p:cNvGraphicFramePr>
            <a:graphicFrameLocks noChangeAspect="1"/>
          </p:cNvGraphicFramePr>
          <p:nvPr>
            <p:extLst/>
          </p:nvPr>
        </p:nvGraphicFramePr>
        <p:xfrm>
          <a:off x="6653322" y="1005388"/>
          <a:ext cx="296862" cy="352425"/>
        </p:xfrm>
        <a:graphic>
          <a:graphicData uri="http://schemas.openxmlformats.org/presentationml/2006/ole">
            <mc:AlternateContent xmlns:mc="http://schemas.openxmlformats.org/markup-compatibility/2006">
              <mc:Choice xmlns:v="urn:schemas-microsoft-com:vml" Requires="v">
                <p:oleObj spid="_x0000_s6189" name="方程式" r:id="rId15" imgW="139680" imgH="164880" progId="Equation.3">
                  <p:embed/>
                </p:oleObj>
              </mc:Choice>
              <mc:Fallback>
                <p:oleObj name="方程式" r:id="rId15" imgW="139680" imgH="164880" progId="Equation.3">
                  <p:embed/>
                  <p:pic>
                    <p:nvPicPr>
                      <p:cNvPr id="48" name="Object 12"/>
                      <p:cNvPicPr>
                        <a:picLocks noChangeAspect="1" noChangeArrowheads="1"/>
                      </p:cNvPicPr>
                      <p:nvPr/>
                    </p:nvPicPr>
                    <p:blipFill>
                      <a:blip r:embed="rId16"/>
                      <a:srcRect/>
                      <a:stretch>
                        <a:fillRect/>
                      </a:stretch>
                    </p:blipFill>
                    <p:spPr bwMode="auto">
                      <a:xfrm>
                        <a:off x="6653322" y="1005388"/>
                        <a:ext cx="296862"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nvPr>
        </p:nvGraphicFramePr>
        <p:xfrm>
          <a:off x="9692387" y="1447243"/>
          <a:ext cx="379412" cy="487362"/>
        </p:xfrm>
        <a:graphic>
          <a:graphicData uri="http://schemas.openxmlformats.org/presentationml/2006/ole">
            <mc:AlternateContent xmlns:mc="http://schemas.openxmlformats.org/markup-compatibility/2006">
              <mc:Choice xmlns:v="urn:schemas-microsoft-com:vml" Requires="v">
                <p:oleObj spid="_x0000_s6190" name="方程式" r:id="rId17" imgW="177480" imgH="228600" progId="Equation.3">
                  <p:embed/>
                </p:oleObj>
              </mc:Choice>
              <mc:Fallback>
                <p:oleObj name="方程式" r:id="rId17" imgW="177480" imgH="228600" progId="Equation.3">
                  <p:embed/>
                  <p:pic>
                    <p:nvPicPr>
                      <p:cNvPr id="49" name="Object 12"/>
                      <p:cNvPicPr>
                        <a:picLocks noChangeAspect="1" noChangeArrowheads="1"/>
                      </p:cNvPicPr>
                      <p:nvPr/>
                    </p:nvPicPr>
                    <p:blipFill>
                      <a:blip r:embed="rId18"/>
                      <a:srcRect/>
                      <a:stretch>
                        <a:fillRect/>
                      </a:stretch>
                    </p:blipFill>
                    <p:spPr bwMode="auto">
                      <a:xfrm>
                        <a:off x="9692387" y="1447243"/>
                        <a:ext cx="379412" cy="487362"/>
                      </a:xfrm>
                      <a:prstGeom prst="rect">
                        <a:avLst/>
                      </a:prstGeom>
                      <a:noFill/>
                      <a:extLst/>
                    </p:spPr>
                  </p:pic>
                </p:oleObj>
              </mc:Fallback>
            </mc:AlternateContent>
          </a:graphicData>
        </a:graphic>
      </p:graphicFrame>
      <p:graphicFrame>
        <p:nvGraphicFramePr>
          <p:cNvPr id="50" name="Object 12"/>
          <p:cNvGraphicFramePr>
            <a:graphicFrameLocks noChangeAspect="1"/>
          </p:cNvGraphicFramePr>
          <p:nvPr>
            <p:extLst/>
          </p:nvPr>
        </p:nvGraphicFramePr>
        <p:xfrm>
          <a:off x="9692387" y="946375"/>
          <a:ext cx="298450" cy="433387"/>
        </p:xfrm>
        <a:graphic>
          <a:graphicData uri="http://schemas.openxmlformats.org/presentationml/2006/ole">
            <mc:AlternateContent xmlns:mc="http://schemas.openxmlformats.org/markup-compatibility/2006">
              <mc:Choice xmlns:v="urn:schemas-microsoft-com:vml" Requires="v">
                <p:oleObj spid="_x0000_s6191" name="方程式" r:id="rId19" imgW="139680" imgH="203040" progId="Equation.3">
                  <p:embed/>
                </p:oleObj>
              </mc:Choice>
              <mc:Fallback>
                <p:oleObj name="方程式" r:id="rId19" imgW="139680" imgH="203040" progId="Equation.3">
                  <p:embed/>
                  <p:pic>
                    <p:nvPicPr>
                      <p:cNvPr id="50" name="Object 12"/>
                      <p:cNvPicPr>
                        <a:picLocks noChangeAspect="1" noChangeArrowheads="1"/>
                      </p:cNvPicPr>
                      <p:nvPr/>
                    </p:nvPicPr>
                    <p:blipFill>
                      <a:blip r:embed="rId20"/>
                      <a:srcRect/>
                      <a:stretch>
                        <a:fillRect/>
                      </a:stretch>
                    </p:blipFill>
                    <p:spPr bwMode="auto">
                      <a:xfrm>
                        <a:off x="9692387" y="946375"/>
                        <a:ext cx="298450" cy="433387"/>
                      </a:xfrm>
                      <a:prstGeom prst="rect">
                        <a:avLst/>
                      </a:prstGeom>
                      <a:noFill/>
                      <a:extLst/>
                    </p:spPr>
                  </p:pic>
                </p:oleObj>
              </mc:Fallback>
            </mc:AlternateContent>
          </a:graphicData>
        </a:graphic>
      </p:graphicFrame>
      <p:graphicFrame>
        <p:nvGraphicFramePr>
          <p:cNvPr id="51" name="Object 12"/>
          <p:cNvGraphicFramePr>
            <a:graphicFrameLocks noChangeAspect="1"/>
          </p:cNvGraphicFramePr>
          <p:nvPr>
            <p:extLst/>
          </p:nvPr>
        </p:nvGraphicFramePr>
        <p:xfrm>
          <a:off x="9692387" y="2343470"/>
          <a:ext cx="379412" cy="487362"/>
        </p:xfrm>
        <a:graphic>
          <a:graphicData uri="http://schemas.openxmlformats.org/presentationml/2006/ole">
            <mc:AlternateContent xmlns:mc="http://schemas.openxmlformats.org/markup-compatibility/2006">
              <mc:Choice xmlns:v="urn:schemas-microsoft-com:vml" Requires="v">
                <p:oleObj spid="_x0000_s6192" name="方程式" r:id="rId21" imgW="177480" imgH="228600" progId="Equation.3">
                  <p:embed/>
                </p:oleObj>
              </mc:Choice>
              <mc:Fallback>
                <p:oleObj name="方程式" r:id="rId21" imgW="177480" imgH="228600" progId="Equation.3">
                  <p:embed/>
                  <p:pic>
                    <p:nvPicPr>
                      <p:cNvPr id="51" name="Object 12"/>
                      <p:cNvPicPr>
                        <a:picLocks noChangeAspect="1" noChangeArrowheads="1"/>
                      </p:cNvPicPr>
                      <p:nvPr/>
                    </p:nvPicPr>
                    <p:blipFill>
                      <a:blip r:embed="rId22"/>
                      <a:srcRect/>
                      <a:stretch>
                        <a:fillRect/>
                      </a:stretch>
                    </p:blipFill>
                    <p:spPr bwMode="auto">
                      <a:xfrm>
                        <a:off x="9692387" y="2343470"/>
                        <a:ext cx="379412" cy="487362"/>
                      </a:xfrm>
                      <a:prstGeom prst="rect">
                        <a:avLst/>
                      </a:prstGeom>
                      <a:noFill/>
                      <a:extLst/>
                    </p:spPr>
                  </p:pic>
                </p:oleObj>
              </mc:Fallback>
            </mc:AlternateContent>
          </a:graphicData>
        </a:graphic>
      </p:graphicFrame>
      <p:graphicFrame>
        <p:nvGraphicFramePr>
          <p:cNvPr id="52" name="Object 12"/>
          <p:cNvGraphicFramePr>
            <a:graphicFrameLocks noChangeAspect="1"/>
          </p:cNvGraphicFramePr>
          <p:nvPr>
            <p:extLst/>
          </p:nvPr>
        </p:nvGraphicFramePr>
        <p:xfrm>
          <a:off x="9653175" y="3336221"/>
          <a:ext cx="379413" cy="514350"/>
        </p:xfrm>
        <a:graphic>
          <a:graphicData uri="http://schemas.openxmlformats.org/presentationml/2006/ole">
            <mc:AlternateContent xmlns:mc="http://schemas.openxmlformats.org/markup-compatibility/2006">
              <mc:Choice xmlns:v="urn:schemas-microsoft-com:vml" Requires="v">
                <p:oleObj spid="_x0000_s6193" name="方程式" r:id="rId23" imgW="177480" imgH="241200" progId="Equation.3">
                  <p:embed/>
                </p:oleObj>
              </mc:Choice>
              <mc:Fallback>
                <p:oleObj name="方程式" r:id="rId23" imgW="177480" imgH="241200" progId="Equation.3">
                  <p:embed/>
                  <p:pic>
                    <p:nvPicPr>
                      <p:cNvPr id="52" name="Object 12"/>
                      <p:cNvPicPr>
                        <a:picLocks noChangeAspect="1" noChangeArrowheads="1"/>
                      </p:cNvPicPr>
                      <p:nvPr/>
                    </p:nvPicPr>
                    <p:blipFill>
                      <a:blip r:embed="rId24"/>
                      <a:srcRect/>
                      <a:stretch>
                        <a:fillRect/>
                      </a:stretch>
                    </p:blipFill>
                    <p:spPr bwMode="auto">
                      <a:xfrm>
                        <a:off x="9653175" y="3336221"/>
                        <a:ext cx="379413" cy="514350"/>
                      </a:xfrm>
                      <a:prstGeom prst="rect">
                        <a:avLst/>
                      </a:prstGeom>
                      <a:noFill/>
                      <a:extLst/>
                    </p:spPr>
                  </p:pic>
                </p:oleObj>
              </mc:Fallback>
            </mc:AlternateContent>
          </a:graphicData>
        </a:graphic>
      </p:graphicFrame>
      <p:sp>
        <p:nvSpPr>
          <p:cNvPr id="55" name="箭號: 左-右雙向 54"/>
          <p:cNvSpPr/>
          <p:nvPr/>
        </p:nvSpPr>
        <p:spPr>
          <a:xfrm>
            <a:off x="7174670" y="2099928"/>
            <a:ext cx="2301514" cy="4381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文字方塊 55"/>
          <p:cNvSpPr txBox="1"/>
          <p:nvPr/>
        </p:nvSpPr>
        <p:spPr>
          <a:xfrm>
            <a:off x="7404137" y="1638262"/>
            <a:ext cx="1881809" cy="461665"/>
          </a:xfrm>
          <a:prstGeom prst="rect">
            <a:avLst/>
          </a:prstGeom>
          <a:noFill/>
        </p:spPr>
        <p:txBody>
          <a:bodyPr wrap="square" rtlCol="0">
            <a:spAutoFit/>
          </a:bodyPr>
          <a:lstStyle/>
          <a:p>
            <a:pPr algn="ctr"/>
            <a:r>
              <a:rPr lang="en-US" altLang="zh-TW" sz="2400" dirty="0"/>
              <a:t>Cross Entropy</a:t>
            </a:r>
            <a:endParaRPr lang="zh-TW" altLang="en-US" sz="2400" dirty="0"/>
          </a:p>
        </p:txBody>
      </p:sp>
      <mc:AlternateContent xmlns:mc="http://schemas.openxmlformats.org/markup-compatibility/2006">
        <mc:Choice xmlns:a14="http://schemas.microsoft.com/office/drawing/2010/main" Requires="a14">
          <p:sp>
            <p:nvSpPr>
              <p:cNvPr id="57" name="文字方塊 56"/>
              <p:cNvSpPr txBox="1"/>
              <p:nvPr/>
            </p:nvSpPr>
            <p:spPr>
              <a:xfrm>
                <a:off x="7420657" y="2548903"/>
                <a:ext cx="1881156"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nary>
                        <m:naryPr>
                          <m:chr m:val="∑"/>
                          <m:ctrlPr>
                            <a:rPr lang="zh-TW" altLang="en-US" sz="2800" i="1">
                              <a:latin typeface="Cambria Math" panose="02040503050406030204" pitchFamily="18" charset="0"/>
                            </a:rPr>
                          </m:ctrlPr>
                        </m:naryPr>
                        <m:sub>
                          <m:r>
                            <m:rPr>
                              <m:brk m:alnAt="23"/>
                            </m:rPr>
                            <a:rPr lang="en-US" altLang="zh-TW" sz="2800" i="1">
                              <a:latin typeface="Cambria Math" panose="02040503050406030204" pitchFamily="18" charset="0"/>
                            </a:rPr>
                            <m:t>𝑖</m:t>
                          </m:r>
                          <m:r>
                            <a:rPr lang="en-US" altLang="zh-TW" sz="2800" i="1">
                              <a:latin typeface="Cambria Math" panose="02040503050406030204" pitchFamily="18" charset="0"/>
                            </a:rPr>
                            <m:t>=1</m:t>
                          </m:r>
                        </m:sub>
                        <m:sup>
                          <m:r>
                            <a:rPr lang="en-US" altLang="zh-TW" sz="2800" i="1">
                              <a:latin typeface="Cambria Math" panose="02040503050406030204" pitchFamily="18" charset="0"/>
                            </a:rPr>
                            <m:t>3</m:t>
                          </m:r>
                        </m:sup>
                        <m:e>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p:sp>
            <p:nvSpPr>
              <p:cNvPr id="57" name="文字方塊 56"/>
              <p:cNvSpPr txBox="1">
                <a:spLocks noRot="1" noChangeAspect="1" noMove="1" noResize="1" noEditPoints="1" noAdjustHandles="1" noChangeArrowheads="1" noChangeShapeType="1" noTextEdit="1"/>
              </p:cNvSpPr>
              <p:nvPr/>
            </p:nvSpPr>
            <p:spPr>
              <a:xfrm>
                <a:off x="7420657" y="2548903"/>
                <a:ext cx="1881156" cy="1211294"/>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8" name="文字方塊 57"/>
              <p:cNvSpPr txBox="1"/>
              <p:nvPr/>
            </p:nvSpPr>
            <p:spPr>
              <a:xfrm>
                <a:off x="5793137" y="5224684"/>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a:latin typeface="Cambria Math" panose="02040503050406030204" pitchFamily="18" charset="0"/>
                        </a:rPr>
                        <m:t>=</m:t>
                      </m:r>
                    </m:oMath>
                  </m:oMathPara>
                </a14:m>
                <a:endParaRPr lang="zh-TW" altLang="en-US" sz="2400" dirty="0"/>
              </a:p>
            </p:txBody>
          </p:sp>
        </mc:Choice>
        <mc:Fallback>
          <p:sp>
            <p:nvSpPr>
              <p:cNvPr id="58" name="文字方塊 57"/>
              <p:cNvSpPr txBox="1">
                <a:spLocks noRot="1" noChangeAspect="1" noMove="1" noResize="1" noEditPoints="1" noAdjustHandles="1" noChangeArrowheads="1" noChangeShapeType="1" noTextEdit="1"/>
              </p:cNvSpPr>
              <p:nvPr/>
            </p:nvSpPr>
            <p:spPr>
              <a:xfrm>
                <a:off x="5793137" y="5224684"/>
                <a:ext cx="560410" cy="369332"/>
              </a:xfrm>
              <a:prstGeom prst="rect">
                <a:avLst/>
              </a:prstGeom>
              <a:blipFill>
                <a:blip r:embed="rId26"/>
                <a:stretch>
                  <a:fillRect l="-13043" t="-16393" r="-2608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9" name="文字方塊 58"/>
              <p:cNvSpPr txBox="1"/>
              <p:nvPr/>
            </p:nvSpPr>
            <p:spPr>
              <a:xfrm>
                <a:off x="6364768" y="4812414"/>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1</m:t>
                              </m:r>
                            </m:e>
                            <m:e>
                              <m:r>
                                <a:rPr lang="en-US" altLang="zh-TW" sz="2800" i="1">
                                  <a:latin typeface="Cambria Math" panose="02040503050406030204" pitchFamily="18" charset="0"/>
                                </a:rPr>
                                <m:t>0</m:t>
                              </m:r>
                            </m:e>
                          </m:eqArr>
                        </m:e>
                      </m:d>
                    </m:oMath>
                  </m:oMathPara>
                </a14:m>
                <a:endParaRPr lang="zh-TW" altLang="en-US" sz="2800" dirty="0"/>
              </a:p>
            </p:txBody>
          </p:sp>
        </mc:Choice>
        <mc:Fallback>
          <p:sp>
            <p:nvSpPr>
              <p:cNvPr id="59" name="文字方塊 58"/>
              <p:cNvSpPr txBox="1">
                <a:spLocks noRot="1" noChangeAspect="1" noMove="1" noResize="1" noEditPoints="1" noAdjustHandles="1" noChangeArrowheads="1" noChangeShapeType="1" noTextEdit="1"/>
              </p:cNvSpPr>
              <p:nvPr/>
            </p:nvSpPr>
            <p:spPr>
              <a:xfrm>
                <a:off x="6364768" y="4812414"/>
                <a:ext cx="567015" cy="1139414"/>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p:cNvSpPr txBox="1"/>
              <p:nvPr/>
            </p:nvSpPr>
            <p:spPr>
              <a:xfrm>
                <a:off x="8492500" y="5197455"/>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a:latin typeface="Cambria Math" panose="02040503050406030204" pitchFamily="18" charset="0"/>
                        </a:rPr>
                        <m:t>=</m:t>
                      </m:r>
                    </m:oMath>
                  </m:oMathPara>
                </a14:m>
                <a:endParaRPr lang="zh-TW" altLang="en-US" sz="2400" dirty="0"/>
              </a:p>
            </p:txBody>
          </p:sp>
        </mc:Choice>
        <mc:Fallback>
          <p:sp>
            <p:nvSpPr>
              <p:cNvPr id="60" name="文字方塊 59"/>
              <p:cNvSpPr txBox="1">
                <a:spLocks noRot="1" noChangeAspect="1" noMove="1" noResize="1" noEditPoints="1" noAdjustHandles="1" noChangeArrowheads="1" noChangeShapeType="1" noTextEdit="1"/>
              </p:cNvSpPr>
              <p:nvPr/>
            </p:nvSpPr>
            <p:spPr>
              <a:xfrm>
                <a:off x="8492500" y="5197455"/>
                <a:ext cx="560410" cy="369332"/>
              </a:xfrm>
              <a:prstGeom prst="rect">
                <a:avLst/>
              </a:prstGeom>
              <a:blipFill>
                <a:blip r:embed="rId28"/>
                <a:stretch>
                  <a:fillRect l="-13043" t="-18333" r="-26087" b="-2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9100957" y="4812414"/>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r>
                                <a:rPr lang="en-US" altLang="zh-TW" sz="2800" i="1">
                                  <a:latin typeface="Cambria Math" panose="02040503050406030204" pitchFamily="18" charset="0"/>
                                </a:rPr>
                                <m:t>0</m:t>
                              </m:r>
                            </m:e>
                            <m:e>
                              <m:r>
                                <a:rPr lang="en-US" altLang="zh-TW" sz="2800" i="1">
                                  <a:latin typeface="Cambria Math" panose="02040503050406030204" pitchFamily="18" charset="0"/>
                                </a:rPr>
                                <m:t>0</m:t>
                              </m:r>
                            </m:e>
                            <m:e>
                              <m:r>
                                <a:rPr lang="en-US" altLang="zh-TW" sz="2800" i="1">
                                  <a:latin typeface="Cambria Math" panose="02040503050406030204" pitchFamily="18" charset="0"/>
                                </a:rPr>
                                <m:t>1</m:t>
                              </m:r>
                            </m:e>
                          </m:eqArr>
                        </m:e>
                      </m:d>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9100957" y="4812414"/>
                <a:ext cx="567015" cy="1139414"/>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2" name="文字方塊 61"/>
              <p:cNvSpPr txBox="1"/>
              <p:nvPr/>
            </p:nvSpPr>
            <p:spPr>
              <a:xfrm>
                <a:off x="2228056" y="4326831"/>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class 1</a:t>
                </a:r>
                <a:endParaRPr lang="zh-TW" altLang="en-US" sz="2400" dirty="0"/>
              </a:p>
            </p:txBody>
          </p:sp>
        </mc:Choice>
        <mc:Fallback>
          <p:sp>
            <p:nvSpPr>
              <p:cNvPr id="62" name="文字方塊 61"/>
              <p:cNvSpPr txBox="1">
                <a:spLocks noRot="1" noChangeAspect="1" noMove="1" noResize="1" noEditPoints="1" noAdjustHandles="1" noChangeArrowheads="1" noChangeShapeType="1" noTextEdit="1"/>
              </p:cNvSpPr>
              <p:nvPr/>
            </p:nvSpPr>
            <p:spPr>
              <a:xfrm>
                <a:off x="2228056" y="4326831"/>
                <a:ext cx="1873671" cy="461665"/>
              </a:xfrm>
              <a:prstGeom prst="rect">
                <a:avLst/>
              </a:prstGeom>
              <a:blipFill>
                <a:blip r:embed="rId30"/>
                <a:stretch>
                  <a:fillRect l="-4870"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4993585" y="4303846"/>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class 2</a:t>
                </a:r>
                <a:endParaRPr lang="zh-TW" altLang="en-US" sz="2400" dirty="0"/>
              </a:p>
            </p:txBody>
          </p:sp>
        </mc:Choice>
        <mc:Fallback>
          <p:sp>
            <p:nvSpPr>
              <p:cNvPr id="64" name="文字方塊 63"/>
              <p:cNvSpPr txBox="1">
                <a:spLocks noRot="1" noChangeAspect="1" noMove="1" noResize="1" noEditPoints="1" noAdjustHandles="1" noChangeArrowheads="1" noChangeShapeType="1" noTextEdit="1"/>
              </p:cNvSpPr>
              <p:nvPr/>
            </p:nvSpPr>
            <p:spPr>
              <a:xfrm>
                <a:off x="4993585" y="4303846"/>
                <a:ext cx="1873671" cy="461665"/>
              </a:xfrm>
              <a:prstGeom prst="rect">
                <a:avLst/>
              </a:prstGeom>
              <a:blipFill>
                <a:blip r:embed="rId31"/>
                <a:stretch>
                  <a:fillRect l="-4870" t="-10526" b="-289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5" name="文字方塊 64"/>
              <p:cNvSpPr txBox="1"/>
              <p:nvPr/>
            </p:nvSpPr>
            <p:spPr>
              <a:xfrm>
                <a:off x="7555665" y="4288193"/>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class 3</a:t>
                </a:r>
                <a:endParaRPr lang="zh-TW" altLang="en-US" sz="2400" dirty="0"/>
              </a:p>
            </p:txBody>
          </p:sp>
        </mc:Choice>
        <mc:Fallback>
          <p:sp>
            <p:nvSpPr>
              <p:cNvPr id="65" name="文字方塊 64"/>
              <p:cNvSpPr txBox="1">
                <a:spLocks noRot="1" noChangeAspect="1" noMove="1" noResize="1" noEditPoints="1" noAdjustHandles="1" noChangeArrowheads="1" noChangeShapeType="1" noTextEdit="1"/>
              </p:cNvSpPr>
              <p:nvPr/>
            </p:nvSpPr>
            <p:spPr>
              <a:xfrm>
                <a:off x="7555665" y="4288193"/>
                <a:ext cx="1873671" cy="461665"/>
              </a:xfrm>
              <a:prstGeom prst="rect">
                <a:avLst/>
              </a:prstGeom>
              <a:blipFill>
                <a:blip r:embed="rId32"/>
                <a:stretch>
                  <a:fillRect l="-4870" t="-10526" b="-28947"/>
                </a:stretch>
              </a:blipFill>
            </p:spPr>
            <p:txBody>
              <a:bodyPr/>
              <a:lstStyle/>
              <a:p>
                <a:r>
                  <a:rPr lang="zh-TW" altLang="en-US">
                    <a:noFill/>
                  </a:rPr>
                  <a:t> </a:t>
                </a:r>
              </a:p>
            </p:txBody>
          </p:sp>
        </mc:Fallback>
      </mc:AlternateContent>
      <p:sp>
        <p:nvSpPr>
          <p:cNvPr id="66" name="文字方塊 65"/>
          <p:cNvSpPr txBox="1"/>
          <p:nvPr/>
        </p:nvSpPr>
        <p:spPr>
          <a:xfrm>
            <a:off x="9394453" y="3813025"/>
            <a:ext cx="975281" cy="461665"/>
          </a:xfrm>
          <a:prstGeom prst="rect">
            <a:avLst/>
          </a:prstGeom>
          <a:noFill/>
        </p:spPr>
        <p:txBody>
          <a:bodyPr wrap="square" rtlCol="0">
            <a:spAutoFit/>
          </a:bodyPr>
          <a:lstStyle/>
          <a:p>
            <a:r>
              <a:rPr lang="en-US" altLang="zh-TW" sz="2400" dirty="0">
                <a:solidFill>
                  <a:srgbClr val="00B050"/>
                </a:solidFill>
              </a:rPr>
              <a:t>target</a:t>
            </a:r>
            <a:endParaRPr lang="zh-TW" altLang="en-US" sz="2400" dirty="0">
              <a:solidFill>
                <a:srgbClr val="00B050"/>
              </a:solidFill>
            </a:endParaRPr>
          </a:p>
        </p:txBody>
      </p:sp>
      <p:sp>
        <p:nvSpPr>
          <p:cNvPr id="43" name="文字方塊 42"/>
          <p:cNvSpPr txBox="1"/>
          <p:nvPr/>
        </p:nvSpPr>
        <p:spPr>
          <a:xfrm>
            <a:off x="8576574" y="100455"/>
            <a:ext cx="2091427" cy="369332"/>
          </a:xfrm>
          <a:prstGeom prst="rect">
            <a:avLst/>
          </a:prstGeom>
          <a:noFill/>
        </p:spPr>
        <p:txBody>
          <a:bodyPr wrap="square" rtlCol="0">
            <a:spAutoFit/>
          </a:bodyPr>
          <a:lstStyle/>
          <a:p>
            <a:pPr algn="ctr"/>
            <a:r>
              <a:rPr lang="en-US" altLang="zh-TW" dirty="0"/>
              <a:t>[Bishop, P209-210]</a:t>
            </a:r>
            <a:endParaRPr lang="zh-TW" altLang="en-US" dirty="0"/>
          </a:p>
        </p:txBody>
      </p:sp>
      <mc:AlternateContent xmlns:mc="http://schemas.openxmlformats.org/markup-compatibility/2006">
        <mc:Choice xmlns:a14="http://schemas.microsoft.com/office/drawing/2010/main" Requires="a14">
          <p:sp>
            <p:nvSpPr>
              <p:cNvPr id="44" name="文字方塊 43"/>
              <p:cNvSpPr txBox="1"/>
              <p:nvPr/>
            </p:nvSpPr>
            <p:spPr>
              <a:xfrm>
                <a:off x="3129460" y="6106330"/>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3129460" y="6106330"/>
                <a:ext cx="1024576" cy="430887"/>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5" name="文字方塊 44"/>
              <p:cNvSpPr txBox="1"/>
              <p:nvPr/>
            </p:nvSpPr>
            <p:spPr>
              <a:xfrm>
                <a:off x="5875985" y="6121323"/>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dirty="0"/>
              </a:p>
            </p:txBody>
          </p:sp>
        </mc:Choice>
        <mc:Fallback>
          <p:sp>
            <p:nvSpPr>
              <p:cNvPr id="45" name="文字方塊 44"/>
              <p:cNvSpPr txBox="1">
                <a:spLocks noRot="1" noChangeAspect="1" noMove="1" noResize="1" noEditPoints="1" noAdjustHandles="1" noChangeArrowheads="1" noChangeShapeType="1" noTextEdit="1"/>
              </p:cNvSpPr>
              <p:nvPr/>
            </p:nvSpPr>
            <p:spPr>
              <a:xfrm>
                <a:off x="5875985" y="6121323"/>
                <a:ext cx="1024576" cy="430887"/>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8622510" y="6088119"/>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3</m:t>
                          </m:r>
                        </m:sub>
                      </m:sSub>
                    </m:oMath>
                  </m:oMathPara>
                </a14:m>
                <a:endParaRPr lang="zh-TW" altLang="en-US" sz="2800" dirty="0"/>
              </a:p>
            </p:txBody>
          </p:sp>
        </mc:Choice>
        <mc:Fallback>
          <p:sp>
            <p:nvSpPr>
              <p:cNvPr id="46" name="文字方塊 45"/>
              <p:cNvSpPr txBox="1">
                <a:spLocks noRot="1" noChangeAspect="1" noMove="1" noResize="1" noEditPoints="1" noAdjustHandles="1" noChangeArrowheads="1" noChangeShapeType="1" noTextEdit="1"/>
              </p:cNvSpPr>
              <p:nvPr/>
            </p:nvSpPr>
            <p:spPr>
              <a:xfrm>
                <a:off x="8622510" y="6088119"/>
                <a:ext cx="1024576" cy="430887"/>
              </a:xfrm>
              <a:prstGeom prst="rect">
                <a:avLst/>
              </a:prstGeom>
              <a:blipFill>
                <a:blip r:embed="rId3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908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3" grpId="0" animBg="1"/>
      <p:bldP spid="9" grpId="0"/>
      <p:bldP spid="15" grpId="0"/>
      <p:bldP spid="22" grpId="0" animBg="1"/>
      <p:bldP spid="28" grpId="0"/>
      <p:bldP spid="35" grpId="0"/>
      <p:bldP spid="36" grpId="0"/>
      <p:bldP spid="37" grpId="0"/>
      <p:bldP spid="38" grpId="0"/>
      <p:bldP spid="55" grpId="0" animBg="1"/>
      <p:bldP spid="56" grpId="0"/>
      <p:bldP spid="57" grpId="0"/>
      <p:bldP spid="58" grpId="0"/>
      <p:bldP spid="59" grpId="0"/>
      <p:bldP spid="60" grpId="0"/>
      <p:bldP spid="61" grpId="0"/>
      <p:bldP spid="62" grpId="0"/>
      <p:bldP spid="64" grpId="0"/>
      <p:bldP spid="65" grpId="0"/>
      <p:bldP spid="66" grpId="0"/>
      <p:bldP spid="44" grpId="0"/>
      <p:bldP spid="45" grpId="0"/>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6486612" y="3516211"/>
            <a:ext cx="3561818" cy="3206261"/>
            <a:chOff x="4962612" y="3516210"/>
            <a:chExt cx="3561818" cy="3206261"/>
          </a:xfrm>
        </p:grpSpPr>
        <p:pic>
          <p:nvPicPr>
            <p:cNvPr id="4" name="圖片 3"/>
            <p:cNvPicPr>
              <a:picLocks noChangeAspect="1"/>
            </p:cNvPicPr>
            <p:nvPr/>
          </p:nvPicPr>
          <p:blipFill>
            <a:blip r:embed="rId4"/>
            <a:stretch>
              <a:fillRect/>
            </a:stretch>
          </p:blipFill>
          <p:spPr>
            <a:xfrm>
              <a:off x="5102840" y="3669596"/>
              <a:ext cx="3421590" cy="2970942"/>
            </a:xfrm>
            <a:prstGeom prst="rect">
              <a:avLst/>
            </a:prstGeom>
          </p:spPr>
        </p:pic>
        <p:graphicFrame>
          <p:nvGraphicFramePr>
            <p:cNvPr id="30" name="Object 12"/>
            <p:cNvGraphicFramePr>
              <a:graphicFrameLocks noChangeAspect="1"/>
            </p:cNvGraphicFramePr>
            <p:nvPr>
              <p:extLst/>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7230" name="方程式" r:id="rId5" imgW="152280" imgH="215640" progId="Equation.3">
                    <p:embed/>
                  </p:oleObj>
                </mc:Choice>
                <mc:Fallback>
                  <p:oleObj name="方程式" r:id="rId5" imgW="152280" imgH="215640" progId="Equation.3">
                    <p:embed/>
                    <p:pic>
                      <p:nvPicPr>
                        <p:cNvPr id="30" name="Object 12"/>
                        <p:cNvPicPr>
                          <a:picLocks noChangeAspect="1" noChangeArrowheads="1"/>
                        </p:cNvPicPr>
                        <p:nvPr/>
                      </p:nvPicPr>
                      <p:blipFill>
                        <a:blip r:embed="rId6"/>
                        <a:srcRect/>
                        <a:stretch>
                          <a:fillRect/>
                        </a:stretch>
                      </p:blipFill>
                      <p:spPr bwMode="auto">
                        <a:xfrm>
                          <a:off x="8019078" y="6127158"/>
                          <a:ext cx="425450" cy="595313"/>
                        </a:xfrm>
                        <a:prstGeom prst="rect">
                          <a:avLst/>
                        </a:prstGeom>
                        <a:solidFill>
                          <a:schemeClr val="bg1"/>
                        </a:solidFill>
                        <a:extLst/>
                      </p:spPr>
                    </p:pic>
                  </p:oleObj>
                </mc:Fallback>
              </mc:AlternateContent>
            </a:graphicData>
          </a:graphic>
        </p:graphicFrame>
        <p:graphicFrame>
          <p:nvGraphicFramePr>
            <p:cNvPr id="31" name="Object 12"/>
            <p:cNvGraphicFramePr>
              <a:graphicFrameLocks noChangeAspect="1"/>
            </p:cNvGraphicFramePr>
            <p:nvPr>
              <p:extLst/>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7231" name="方程式" r:id="rId7" imgW="164880" imgH="215640" progId="Equation.3">
                    <p:embed/>
                  </p:oleObj>
                </mc:Choice>
                <mc:Fallback>
                  <p:oleObj name="方程式" r:id="rId7" imgW="164880" imgH="215640" progId="Equation.3">
                    <p:embed/>
                    <p:pic>
                      <p:nvPicPr>
                        <p:cNvPr id="31" name="Object 12"/>
                        <p:cNvPicPr>
                          <a:picLocks noChangeAspect="1" noChangeArrowheads="1"/>
                        </p:cNvPicPr>
                        <p:nvPr/>
                      </p:nvPicPr>
                      <p:blipFill>
                        <a:blip r:embed="rId8"/>
                        <a:srcRect/>
                        <a:stretch>
                          <a:fillRect/>
                        </a:stretch>
                      </p:blipFill>
                      <p:spPr bwMode="auto">
                        <a:xfrm>
                          <a:off x="4962612" y="3516210"/>
                          <a:ext cx="457200" cy="595313"/>
                        </a:xfrm>
                        <a:prstGeom prst="rect">
                          <a:avLst/>
                        </a:prstGeom>
                        <a:solidFill>
                          <a:schemeClr val="bg1"/>
                        </a:solidFill>
                        <a:extLst/>
                      </p:spPr>
                    </p:pic>
                  </p:oleObj>
                </mc:Fallback>
              </mc:AlternateContent>
            </a:graphicData>
          </a:graphic>
        </p:graphicFrame>
      </p:grpSp>
      <p:sp>
        <p:nvSpPr>
          <p:cNvPr id="2" name="標題 1"/>
          <p:cNvSpPr>
            <a:spLocks noGrp="1"/>
          </p:cNvSpPr>
          <p:nvPr>
            <p:ph type="title"/>
          </p:nvPr>
        </p:nvSpPr>
        <p:spPr/>
        <p:txBody>
          <a:bodyPr/>
          <a:lstStyle/>
          <a:p>
            <a:r>
              <a:rPr lang="en-US" altLang="zh-TW" dirty="0"/>
              <a:t>Limitation of Logistic Regression</a:t>
            </a:r>
            <a:endParaRPr lang="zh-TW" altLang="en-US" dirty="0"/>
          </a:p>
        </p:txBody>
      </p:sp>
      <p:graphicFrame>
        <p:nvGraphicFramePr>
          <p:cNvPr id="47" name="表格 46"/>
          <p:cNvGraphicFramePr>
            <a:graphicFrameLocks noGrp="1"/>
          </p:cNvGraphicFramePr>
          <p:nvPr>
            <p:extLst/>
          </p:nvPr>
        </p:nvGraphicFramePr>
        <p:xfrm>
          <a:off x="2253402" y="3718925"/>
          <a:ext cx="3659532" cy="2743200"/>
        </p:xfrm>
        <a:graphic>
          <a:graphicData uri="http://schemas.openxmlformats.org/drawingml/2006/table">
            <a:tbl>
              <a:tblPr firstRow="1" bandRow="1">
                <a:tableStyleId>{775DCB02-9BB8-47FD-8907-85C794F793BA}</a:tableStyleId>
              </a:tblPr>
              <a:tblGrid>
                <a:gridCol w="1219844">
                  <a:extLst>
                    <a:ext uri="{9D8B030D-6E8A-4147-A177-3AD203B41FA5}">
                      <a16:colId xmlns:a16="http://schemas.microsoft.com/office/drawing/2014/main" val="20000"/>
                    </a:ext>
                  </a:extLst>
                </a:gridCol>
                <a:gridCol w="1219844">
                  <a:extLst>
                    <a:ext uri="{9D8B030D-6E8A-4147-A177-3AD203B41FA5}">
                      <a16:colId xmlns:a16="http://schemas.microsoft.com/office/drawing/2014/main" val="20001"/>
                    </a:ext>
                  </a:extLst>
                </a:gridCol>
                <a:gridCol w="1219844">
                  <a:extLst>
                    <a:ext uri="{9D8B030D-6E8A-4147-A177-3AD203B41FA5}">
                      <a16:colId xmlns:a16="http://schemas.microsoft.com/office/drawing/2014/main" val="20002"/>
                    </a:ext>
                  </a:extLst>
                </a:gridCol>
              </a:tblGrid>
              <a:tr h="370840">
                <a:tc gridSpan="2">
                  <a:txBody>
                    <a:bodyPr/>
                    <a:lstStyle/>
                    <a:p>
                      <a:pPr algn="ctr"/>
                      <a:r>
                        <a:rPr lang="en-US" altLang="zh-TW" sz="2400" dirty="0"/>
                        <a:t>Input Feature</a:t>
                      </a:r>
                      <a:endParaRPr lang="zh-TW" altLang="en-US" sz="2400" dirty="0"/>
                    </a:p>
                  </a:txBody>
                  <a:tcPr/>
                </a:tc>
                <a:tc hMerge="1">
                  <a:txBody>
                    <a:bodyPr/>
                    <a:lstStyle/>
                    <a:p>
                      <a:endParaRPr lang="zh-TW" altLang="en-US" dirty="0"/>
                    </a:p>
                  </a:txBody>
                  <a:tcPr/>
                </a:tc>
                <a:tc rowSpan="2">
                  <a:txBody>
                    <a:bodyPr/>
                    <a:lstStyle/>
                    <a:p>
                      <a:pPr algn="ctr"/>
                      <a:r>
                        <a:rPr lang="en-US" altLang="zh-TW" sz="2400" dirty="0"/>
                        <a:t>Label</a:t>
                      </a:r>
                      <a:endParaRPr lang="zh-TW" altLang="en-US" sz="2400" dirty="0"/>
                    </a:p>
                  </a:txBody>
                  <a:tcPr anchor="ctr"/>
                </a:tc>
                <a:extLst>
                  <a:ext uri="{0D108BD9-81ED-4DB2-BD59-A6C34878D82A}">
                    <a16:rowId xmlns:a16="http://schemas.microsoft.com/office/drawing/2014/main" val="10000"/>
                  </a:ext>
                </a:extLst>
              </a:tr>
              <a:tr h="370840">
                <a:tc>
                  <a:txBody>
                    <a:bodyPr/>
                    <a:lstStyle/>
                    <a:p>
                      <a:pPr algn="ctr"/>
                      <a:r>
                        <a:rPr lang="en-US" altLang="zh-TW" sz="2400" baseline="0" dirty="0"/>
                        <a:t>x</a:t>
                      </a:r>
                      <a:r>
                        <a:rPr lang="en-US" altLang="zh-TW" sz="2400" baseline="-25000" dirty="0"/>
                        <a:t>1</a:t>
                      </a:r>
                      <a:endParaRPr lang="zh-TW" altLang="en-US" sz="2400" dirty="0"/>
                    </a:p>
                  </a:txBody>
                  <a:tcPr/>
                </a:tc>
                <a:tc>
                  <a:txBody>
                    <a:bodyPr/>
                    <a:lstStyle/>
                    <a:p>
                      <a:pPr algn="ctr"/>
                      <a:r>
                        <a:rPr lang="en-US" altLang="zh-TW" sz="2400" baseline="0" dirty="0"/>
                        <a:t>x</a:t>
                      </a:r>
                      <a:r>
                        <a:rPr lang="en-US" altLang="zh-TW" sz="2400" baseline="-25000" dirty="0"/>
                        <a:t>2</a:t>
                      </a:r>
                      <a:endParaRPr lang="zh-TW" altLang="en-US" sz="2400" dirty="0"/>
                    </a:p>
                  </a:txBody>
                  <a:tcPr/>
                </a:tc>
                <a:tc vMerge="1">
                  <a:txBody>
                    <a:bodyPr/>
                    <a:lstStyle/>
                    <a:p>
                      <a:pPr algn="ct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extLst>
                  <a:ext uri="{0D108BD9-81ED-4DB2-BD59-A6C34878D82A}">
                    <a16:rowId xmlns:a16="http://schemas.microsoft.com/office/drawing/2014/main" val="10002"/>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FF0000"/>
                          </a:solidFill>
                        </a:rPr>
                        <a:t>Class 1</a:t>
                      </a:r>
                      <a:endParaRPr lang="zh-TW"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pPr algn="ctr"/>
                      <a:r>
                        <a:rPr lang="en-US" altLang="zh-TW" sz="2400" dirty="0"/>
                        <a:t>1</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FF0000"/>
                          </a:solidFill>
                        </a:rPr>
                        <a:t>Class</a:t>
                      </a:r>
                      <a:r>
                        <a:rPr lang="en-US" altLang="zh-TW" sz="2400" baseline="0" dirty="0">
                          <a:solidFill>
                            <a:srgbClr val="FF0000"/>
                          </a:solidFill>
                        </a:rPr>
                        <a:t> 1</a:t>
                      </a:r>
                      <a:endParaRPr lang="zh-TW" altLang="en-US" sz="2400" dirty="0">
                        <a:solidFill>
                          <a:srgbClr val="FF0000"/>
                        </a:solidFill>
                      </a:endParaRPr>
                    </a:p>
                  </a:txBody>
                  <a:tcPr/>
                </a:tc>
                <a:extLst>
                  <a:ext uri="{0D108BD9-81ED-4DB2-BD59-A6C34878D82A}">
                    <a16:rowId xmlns:a16="http://schemas.microsoft.com/office/drawing/2014/main" val="10004"/>
                  </a:ext>
                </a:extLst>
              </a:tr>
              <a:tr h="370840">
                <a:tc>
                  <a:txBody>
                    <a:bodyPr/>
                    <a:lstStyle/>
                    <a:p>
                      <a:pPr algn="ctr"/>
                      <a:r>
                        <a:rPr lang="en-US" altLang="zh-TW" sz="2400" dirty="0"/>
                        <a:t>1</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extLst>
                  <a:ext uri="{0D108BD9-81ED-4DB2-BD59-A6C34878D82A}">
                    <a16:rowId xmlns:a16="http://schemas.microsoft.com/office/drawing/2014/main" val="10005"/>
                  </a:ext>
                </a:extLst>
              </a:tr>
            </a:tbl>
          </a:graphicData>
        </a:graphic>
      </p:graphicFrame>
      <p:grpSp>
        <p:nvGrpSpPr>
          <p:cNvPr id="42" name="群組 41"/>
          <p:cNvGrpSpPr/>
          <p:nvPr/>
        </p:nvGrpSpPr>
        <p:grpSpPr>
          <a:xfrm>
            <a:off x="1855554" y="1599940"/>
            <a:ext cx="4384090" cy="1993608"/>
            <a:chOff x="4950833" y="25634"/>
            <a:chExt cx="4384090" cy="1993608"/>
          </a:xfrm>
        </p:grpSpPr>
        <p:sp>
          <p:nvSpPr>
            <p:cNvPr id="9" name="橢圓 8"/>
            <p:cNvSpPr/>
            <p:nvPr/>
          </p:nvSpPr>
          <p:spPr>
            <a:xfrm>
              <a:off x="7313925" y="590377"/>
              <a:ext cx="772783" cy="7727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10" name="Object 12"/>
            <p:cNvGraphicFramePr>
              <a:graphicFrameLocks noChangeAspect="1"/>
            </p:cNvGraphicFramePr>
            <p:nvPr>
              <p:extLst/>
            </p:nvPr>
          </p:nvGraphicFramePr>
          <p:xfrm>
            <a:off x="8982054" y="772456"/>
            <a:ext cx="352869" cy="414081"/>
          </p:xfrm>
          <a:graphic>
            <a:graphicData uri="http://schemas.openxmlformats.org/presentationml/2006/ole">
              <mc:AlternateContent xmlns:mc="http://schemas.openxmlformats.org/markup-compatibility/2006">
                <mc:Choice xmlns:v="urn:schemas-microsoft-com:vml" Requires="v">
                  <p:oleObj spid="_x0000_s7232" name="方程式" r:id="rId9" imgW="139680" imgH="164880" progId="Equation.3">
                    <p:embed/>
                  </p:oleObj>
                </mc:Choice>
                <mc:Fallback>
                  <p:oleObj name="方程式" r:id="rId9" imgW="139680" imgH="164880" progId="Equation.3">
                    <p:embed/>
                    <p:pic>
                      <p:nvPicPr>
                        <p:cNvPr id="10" name="Object 12"/>
                        <p:cNvPicPr>
                          <a:picLocks noChangeAspect="1" noChangeArrowheads="1"/>
                        </p:cNvPicPr>
                        <p:nvPr/>
                      </p:nvPicPr>
                      <p:blipFill>
                        <a:blip r:embed="rId10"/>
                        <a:srcRect/>
                        <a:stretch>
                          <a:fillRect/>
                        </a:stretch>
                      </p:blipFill>
                      <p:spPr bwMode="auto">
                        <a:xfrm>
                          <a:off x="8982054" y="772456"/>
                          <a:ext cx="352869" cy="414081"/>
                        </a:xfrm>
                        <a:prstGeom prst="rect">
                          <a:avLst/>
                        </a:prstGeom>
                        <a:noFill/>
                        <a:extLst/>
                      </p:spPr>
                    </p:pic>
                  </p:oleObj>
                </mc:Fallback>
              </mc:AlternateContent>
            </a:graphicData>
          </a:graphic>
        </p:graphicFrame>
        <p:grpSp>
          <p:nvGrpSpPr>
            <p:cNvPr id="11" name="群組 10"/>
            <p:cNvGrpSpPr/>
            <p:nvPr/>
          </p:nvGrpSpPr>
          <p:grpSpPr>
            <a:xfrm>
              <a:off x="6179997" y="730888"/>
              <a:ext cx="520319" cy="520319"/>
              <a:chOff x="3342651" y="3507082"/>
              <a:chExt cx="520319" cy="520319"/>
            </a:xfrm>
          </p:grpSpPr>
          <p:sp>
            <p:nvSpPr>
              <p:cNvPr id="12" name="矩形 1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33" name="方程式" r:id="rId11" imgW="139680" imgH="139680" progId="Equation.3">
                      <p:embed/>
                    </p:oleObj>
                  </mc:Choice>
                  <mc:Fallback>
                    <p:oleObj name="方程式" r:id="rId11" imgW="139680" imgH="139680" progId="Equation.3">
                      <p:embed/>
                      <p:pic>
                        <p:nvPicPr>
                          <p:cNvPr id="13" name="Object 12"/>
                          <p:cNvPicPr>
                            <a:picLocks noChangeAspect="1" noChangeArrowheads="1"/>
                          </p:cNvPicPr>
                          <p:nvPr/>
                        </p:nvPicPr>
                        <p:blipFill>
                          <a:blip r:embed="rId12"/>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4" name="Object 12"/>
            <p:cNvGraphicFramePr>
              <a:graphicFrameLocks noChangeAspect="1"/>
            </p:cNvGraphicFramePr>
            <p:nvPr>
              <p:extLst/>
            </p:nvPr>
          </p:nvGraphicFramePr>
          <p:xfrm>
            <a:off x="6844972" y="555469"/>
            <a:ext cx="352425" cy="350837"/>
          </p:xfrm>
          <a:graphic>
            <a:graphicData uri="http://schemas.openxmlformats.org/presentationml/2006/ole">
              <mc:AlternateContent xmlns:mc="http://schemas.openxmlformats.org/markup-compatibility/2006">
                <mc:Choice xmlns:v="urn:schemas-microsoft-com:vml" Requires="v">
                  <p:oleObj spid="_x0000_s7234" name="方程式" r:id="rId13" imgW="126720" imgH="126720" progId="Equation.3">
                    <p:embed/>
                  </p:oleObj>
                </mc:Choice>
                <mc:Fallback>
                  <p:oleObj name="方程式" r:id="rId13" imgW="126720" imgH="126720" progId="Equation.3">
                    <p:embed/>
                    <p:pic>
                      <p:nvPicPr>
                        <p:cNvPr id="14" name="Object 12"/>
                        <p:cNvPicPr>
                          <a:picLocks noChangeAspect="1" noChangeArrowheads="1"/>
                        </p:cNvPicPr>
                        <p:nvPr/>
                      </p:nvPicPr>
                      <p:blipFill>
                        <a:blip r:embed="rId14"/>
                        <a:srcRect/>
                        <a:stretch>
                          <a:fillRect/>
                        </a:stretch>
                      </p:blipFill>
                      <p:spPr bwMode="auto">
                        <a:xfrm>
                          <a:off x="6844972" y="555469"/>
                          <a:ext cx="352425" cy="350837"/>
                        </a:xfrm>
                        <a:prstGeom prst="rect">
                          <a:avLst/>
                        </a:prstGeom>
                        <a:noFill/>
                        <a:extLst/>
                      </p:spPr>
                    </p:pic>
                  </p:oleObj>
                </mc:Fallback>
              </mc:AlternateContent>
            </a:graphicData>
          </a:graphic>
        </p:graphicFrame>
        <p:graphicFrame>
          <p:nvGraphicFramePr>
            <p:cNvPr id="15" name="Object 12"/>
            <p:cNvGraphicFramePr>
              <a:graphicFrameLocks noChangeAspect="1"/>
            </p:cNvGraphicFramePr>
            <p:nvPr>
              <p:extLst/>
            </p:nvPr>
          </p:nvGraphicFramePr>
          <p:xfrm>
            <a:off x="5408033" y="25634"/>
            <a:ext cx="493713" cy="595313"/>
          </p:xfrm>
          <a:graphic>
            <a:graphicData uri="http://schemas.openxmlformats.org/presentationml/2006/ole">
              <mc:AlternateContent xmlns:mc="http://schemas.openxmlformats.org/markup-compatibility/2006">
                <mc:Choice xmlns:v="urn:schemas-microsoft-com:vml" Requires="v">
                  <p:oleObj spid="_x0000_s7235" name="方程式" r:id="rId15" imgW="177480" imgH="215640" progId="Equation.3">
                    <p:embed/>
                  </p:oleObj>
                </mc:Choice>
                <mc:Fallback>
                  <p:oleObj name="方程式" r:id="rId15" imgW="177480" imgH="215640" progId="Equation.3">
                    <p:embed/>
                    <p:pic>
                      <p:nvPicPr>
                        <p:cNvPr id="15" name="Object 12"/>
                        <p:cNvPicPr>
                          <a:picLocks noChangeAspect="1" noChangeArrowheads="1"/>
                        </p:cNvPicPr>
                        <p:nvPr/>
                      </p:nvPicPr>
                      <p:blipFill>
                        <a:blip r:embed="rId16"/>
                        <a:srcRect/>
                        <a:stretch>
                          <a:fillRect/>
                        </a:stretch>
                      </p:blipFill>
                      <p:spPr bwMode="auto">
                        <a:xfrm>
                          <a:off x="5408033" y="25634"/>
                          <a:ext cx="493713" cy="595313"/>
                        </a:xfrm>
                        <a:prstGeom prst="rect">
                          <a:avLst/>
                        </a:prstGeom>
                        <a:noFill/>
                        <a:extLst/>
                      </p:spPr>
                    </p:pic>
                  </p:oleObj>
                </mc:Fallback>
              </mc:AlternateContent>
            </a:graphicData>
          </a:graphic>
        </p:graphicFrame>
        <p:graphicFrame>
          <p:nvGraphicFramePr>
            <p:cNvPr id="16" name="Object 12"/>
            <p:cNvGraphicFramePr>
              <a:graphicFrameLocks noChangeAspect="1"/>
            </p:cNvGraphicFramePr>
            <p:nvPr>
              <p:extLst/>
            </p:nvPr>
          </p:nvGraphicFramePr>
          <p:xfrm>
            <a:off x="5355663" y="757683"/>
            <a:ext cx="528638" cy="595313"/>
          </p:xfrm>
          <a:graphic>
            <a:graphicData uri="http://schemas.openxmlformats.org/presentationml/2006/ole">
              <mc:AlternateContent xmlns:mc="http://schemas.openxmlformats.org/markup-compatibility/2006">
                <mc:Choice xmlns:v="urn:schemas-microsoft-com:vml" Requires="v">
                  <p:oleObj spid="_x0000_s7236" name="方程式" r:id="rId17" imgW="190440" imgH="215640" progId="Equation.3">
                    <p:embed/>
                  </p:oleObj>
                </mc:Choice>
                <mc:Fallback>
                  <p:oleObj name="方程式" r:id="rId17" imgW="190440" imgH="215640" progId="Equation.3">
                    <p:embed/>
                    <p:pic>
                      <p:nvPicPr>
                        <p:cNvPr id="16" name="Object 12"/>
                        <p:cNvPicPr>
                          <a:picLocks noChangeAspect="1" noChangeArrowheads="1"/>
                        </p:cNvPicPr>
                        <p:nvPr/>
                      </p:nvPicPr>
                      <p:blipFill>
                        <a:blip r:embed="rId18"/>
                        <a:srcRect/>
                        <a:stretch>
                          <a:fillRect/>
                        </a:stretch>
                      </p:blipFill>
                      <p:spPr bwMode="auto">
                        <a:xfrm>
                          <a:off x="5355663" y="757683"/>
                          <a:ext cx="528638" cy="595313"/>
                        </a:xfrm>
                        <a:prstGeom prst="rect">
                          <a:avLst/>
                        </a:prstGeom>
                        <a:noFill/>
                        <a:extLst/>
                      </p:spPr>
                    </p:pic>
                  </p:oleObj>
                </mc:Fallback>
              </mc:AlternateContent>
            </a:graphicData>
          </a:graphic>
        </p:graphicFrame>
        <p:cxnSp>
          <p:nvCxnSpPr>
            <p:cNvPr id="18" name="直線單箭頭接點 17"/>
            <p:cNvCxnSpPr>
              <a:stCxn id="9" idx="6"/>
            </p:cNvCxnSpPr>
            <p:nvPr/>
          </p:nvCxnSpPr>
          <p:spPr>
            <a:xfrm>
              <a:off x="8086708" y="976769"/>
              <a:ext cx="8632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712011" y="99854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1"/>
            </p:cNvCxnSpPr>
            <p:nvPr/>
          </p:nvCxnSpPr>
          <p:spPr>
            <a:xfrm>
              <a:off x="5389072" y="393260"/>
              <a:ext cx="790925" cy="5977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2" idx="1"/>
            </p:cNvCxnSpPr>
            <p:nvPr/>
          </p:nvCxnSpPr>
          <p:spPr>
            <a:xfrm flipV="1">
              <a:off x="5383680" y="991048"/>
              <a:ext cx="796317" cy="653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4982583" y="25634"/>
            <a:ext cx="425450" cy="595313"/>
          </p:xfrm>
          <a:graphic>
            <a:graphicData uri="http://schemas.openxmlformats.org/presentationml/2006/ole">
              <mc:AlternateContent xmlns:mc="http://schemas.openxmlformats.org/markup-compatibility/2006">
                <mc:Choice xmlns:v="urn:schemas-microsoft-com:vml" Requires="v">
                  <p:oleObj spid="_x0000_s7237" name="方程式" r:id="rId19" imgW="152280" imgH="215640" progId="Equation.3">
                    <p:embed/>
                  </p:oleObj>
                </mc:Choice>
                <mc:Fallback>
                  <p:oleObj name="方程式" r:id="rId19" imgW="152280" imgH="215640" progId="Equation.3">
                    <p:embed/>
                    <p:pic>
                      <p:nvPicPr>
                        <p:cNvPr id="24" name="Object 12"/>
                        <p:cNvPicPr>
                          <a:picLocks noChangeAspect="1" noChangeArrowheads="1"/>
                        </p:cNvPicPr>
                        <p:nvPr/>
                      </p:nvPicPr>
                      <p:blipFill>
                        <a:blip r:embed="rId6"/>
                        <a:srcRect/>
                        <a:stretch>
                          <a:fillRect/>
                        </a:stretch>
                      </p:blipFill>
                      <p:spPr bwMode="auto">
                        <a:xfrm>
                          <a:off x="4982583" y="25634"/>
                          <a:ext cx="425450" cy="595313"/>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4950833" y="1282830"/>
            <a:ext cx="457200" cy="595313"/>
          </p:xfrm>
          <a:graphic>
            <a:graphicData uri="http://schemas.openxmlformats.org/presentationml/2006/ole">
              <mc:AlternateContent xmlns:mc="http://schemas.openxmlformats.org/markup-compatibility/2006">
                <mc:Choice xmlns:v="urn:schemas-microsoft-com:vml" Requires="v">
                  <p:oleObj spid="_x0000_s7238" name="方程式" r:id="rId20" imgW="164880" imgH="215640" progId="Equation.3">
                    <p:embed/>
                  </p:oleObj>
                </mc:Choice>
                <mc:Fallback>
                  <p:oleObj name="方程式" r:id="rId20" imgW="164880" imgH="215640" progId="Equation.3">
                    <p:embed/>
                    <p:pic>
                      <p:nvPicPr>
                        <p:cNvPr id="25" name="Object 12"/>
                        <p:cNvPicPr>
                          <a:picLocks noChangeAspect="1" noChangeArrowheads="1"/>
                        </p:cNvPicPr>
                        <p:nvPr/>
                      </p:nvPicPr>
                      <p:blipFill>
                        <a:blip r:embed="rId8"/>
                        <a:srcRect/>
                        <a:stretch>
                          <a:fillRect/>
                        </a:stretch>
                      </p:blipFill>
                      <p:spPr bwMode="auto">
                        <a:xfrm>
                          <a:off x="4950833" y="1282830"/>
                          <a:ext cx="457200" cy="595313"/>
                        </a:xfrm>
                        <a:prstGeom prst="rect">
                          <a:avLst/>
                        </a:prstGeom>
                        <a:noFill/>
                        <a:extLst/>
                      </p:spPr>
                    </p:pic>
                  </p:oleObj>
                </mc:Fallback>
              </mc:AlternateContent>
            </a:graphicData>
          </a:graphic>
        </p:graphicFrame>
        <p:sp>
          <p:nvSpPr>
            <p:cNvPr id="5" name="手繪多邊形 4"/>
            <p:cNvSpPr/>
            <p:nvPr/>
          </p:nvSpPr>
          <p:spPr>
            <a:xfrm>
              <a:off x="7409391" y="786616"/>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6" name="Object 12"/>
            <p:cNvGraphicFramePr>
              <a:graphicFrameLocks noChangeAspect="1"/>
            </p:cNvGraphicFramePr>
            <p:nvPr>
              <p:extLst/>
            </p:nvPr>
          </p:nvGraphicFramePr>
          <p:xfrm>
            <a:off x="6256991" y="1528705"/>
            <a:ext cx="352425" cy="490537"/>
          </p:xfrm>
          <a:graphic>
            <a:graphicData uri="http://schemas.openxmlformats.org/presentationml/2006/ole">
              <mc:AlternateContent xmlns:mc="http://schemas.openxmlformats.org/markup-compatibility/2006">
                <mc:Choice xmlns:v="urn:schemas-microsoft-com:vml" Requires="v">
                  <p:oleObj spid="_x0000_s7239" name="方程式" r:id="rId21" imgW="126720" imgH="177480" progId="Equation.3">
                    <p:embed/>
                  </p:oleObj>
                </mc:Choice>
                <mc:Fallback>
                  <p:oleObj name="方程式" r:id="rId21" imgW="126720" imgH="177480" progId="Equation.3">
                    <p:embed/>
                    <p:pic>
                      <p:nvPicPr>
                        <p:cNvPr id="36" name="Object 12"/>
                        <p:cNvPicPr>
                          <a:picLocks noChangeAspect="1" noChangeArrowheads="1"/>
                        </p:cNvPicPr>
                        <p:nvPr/>
                      </p:nvPicPr>
                      <p:blipFill>
                        <a:blip r:embed="rId22"/>
                        <a:srcRect/>
                        <a:stretch>
                          <a:fillRect/>
                        </a:stretch>
                      </p:blipFill>
                      <p:spPr bwMode="auto">
                        <a:xfrm>
                          <a:off x="6256991" y="1528705"/>
                          <a:ext cx="352425" cy="490537"/>
                        </a:xfrm>
                        <a:prstGeom prst="rect">
                          <a:avLst/>
                        </a:prstGeom>
                        <a:noFill/>
                        <a:extLst/>
                      </p:spPr>
                    </p:pic>
                  </p:oleObj>
                </mc:Fallback>
              </mc:AlternateContent>
            </a:graphicData>
          </a:graphic>
        </p:graphicFrame>
        <p:cxnSp>
          <p:nvCxnSpPr>
            <p:cNvPr id="37" name="直線單箭頭接點 36"/>
            <p:cNvCxnSpPr/>
            <p:nvPr/>
          </p:nvCxnSpPr>
          <p:spPr>
            <a:xfrm flipV="1">
              <a:off x="6440156" y="1251207"/>
              <a:ext cx="0" cy="292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Object 12"/>
          <p:cNvGraphicFramePr>
            <a:graphicFrameLocks noChangeAspect="1"/>
          </p:cNvGraphicFramePr>
          <p:nvPr>
            <p:extLst/>
          </p:nvPr>
        </p:nvGraphicFramePr>
        <p:xfrm>
          <a:off x="6352111" y="1849665"/>
          <a:ext cx="2759075" cy="1133475"/>
        </p:xfrm>
        <a:graphic>
          <a:graphicData uri="http://schemas.openxmlformats.org/presentationml/2006/ole">
            <mc:AlternateContent xmlns:mc="http://schemas.openxmlformats.org/markup-compatibility/2006">
              <mc:Choice xmlns:v="urn:schemas-microsoft-com:vml" Requires="v">
                <p:oleObj spid="_x0000_s7240" name="方程式" r:id="rId23" imgW="1104840" imgH="457200" progId="Equation.3">
                  <p:embed/>
                </p:oleObj>
              </mc:Choice>
              <mc:Fallback>
                <p:oleObj name="方程式" r:id="rId23" imgW="1104840" imgH="457200" progId="Equation.3">
                  <p:embed/>
                  <p:pic>
                    <p:nvPicPr>
                      <p:cNvPr id="38" name="Object 12"/>
                      <p:cNvPicPr>
                        <a:picLocks noChangeAspect="1" noChangeArrowheads="1"/>
                      </p:cNvPicPr>
                      <p:nvPr/>
                    </p:nvPicPr>
                    <p:blipFill>
                      <a:blip r:embed="rId24"/>
                      <a:srcRect/>
                      <a:stretch>
                        <a:fillRect/>
                      </a:stretch>
                    </p:blipFill>
                    <p:spPr bwMode="auto">
                      <a:xfrm>
                        <a:off x="6352111" y="1849665"/>
                        <a:ext cx="2759075" cy="1133475"/>
                      </a:xfrm>
                      <a:prstGeom prst="rect">
                        <a:avLst/>
                      </a:prstGeom>
                      <a:noFill/>
                      <a:extLst/>
                    </p:spPr>
                  </p:pic>
                </p:oleObj>
              </mc:Fallback>
            </mc:AlternateContent>
          </a:graphicData>
        </a:graphic>
      </p:graphicFrame>
      <p:graphicFrame>
        <p:nvGraphicFramePr>
          <p:cNvPr id="39" name="Object 12"/>
          <p:cNvGraphicFramePr>
            <a:graphicFrameLocks noChangeAspect="1"/>
          </p:cNvGraphicFramePr>
          <p:nvPr>
            <p:extLst/>
          </p:nvPr>
        </p:nvGraphicFramePr>
        <p:xfrm>
          <a:off x="3170159" y="1433142"/>
          <a:ext cx="2998787" cy="552450"/>
        </p:xfrm>
        <a:graphic>
          <a:graphicData uri="http://schemas.openxmlformats.org/presentationml/2006/ole">
            <mc:AlternateContent xmlns:mc="http://schemas.openxmlformats.org/markup-compatibility/2006">
              <mc:Choice xmlns:v="urn:schemas-microsoft-com:vml" Requires="v">
                <p:oleObj spid="_x0000_s7241" name="方程式" r:id="rId25" imgW="1168200" imgH="215640" progId="Equation.3">
                  <p:embed/>
                </p:oleObj>
              </mc:Choice>
              <mc:Fallback>
                <p:oleObj name="方程式" r:id="rId25" imgW="1168200" imgH="215640" progId="Equation.3">
                  <p:embed/>
                  <p:pic>
                    <p:nvPicPr>
                      <p:cNvPr id="39" name="Object 12"/>
                      <p:cNvPicPr>
                        <a:picLocks noChangeAspect="1" noChangeArrowheads="1"/>
                      </p:cNvPicPr>
                      <p:nvPr/>
                    </p:nvPicPr>
                    <p:blipFill>
                      <a:blip r:embed="rId26"/>
                      <a:srcRect/>
                      <a:stretch>
                        <a:fillRect/>
                      </a:stretch>
                    </p:blipFill>
                    <p:spPr bwMode="auto">
                      <a:xfrm>
                        <a:off x="3170159" y="1433142"/>
                        <a:ext cx="2998787" cy="552450"/>
                      </a:xfrm>
                      <a:prstGeom prst="rect">
                        <a:avLst/>
                      </a:prstGeom>
                      <a:noFill/>
                      <a:extLst/>
                    </p:spPr>
                  </p:pic>
                </p:oleObj>
              </mc:Fallback>
            </mc:AlternateContent>
          </a:graphicData>
        </a:graphic>
      </p:graphicFrame>
      <p:sp>
        <p:nvSpPr>
          <p:cNvPr id="6" name="文字方塊 5"/>
          <p:cNvSpPr txBox="1"/>
          <p:nvPr/>
        </p:nvSpPr>
        <p:spPr>
          <a:xfrm>
            <a:off x="6943812" y="4269448"/>
            <a:ext cx="78404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35" name="文字方塊 34"/>
          <p:cNvSpPr txBox="1"/>
          <p:nvPr/>
        </p:nvSpPr>
        <p:spPr>
          <a:xfrm>
            <a:off x="8963788" y="5475379"/>
            <a:ext cx="82471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40" name="文字方塊 39"/>
          <p:cNvSpPr txBox="1"/>
          <p:nvPr/>
        </p:nvSpPr>
        <p:spPr>
          <a:xfrm>
            <a:off x="8982400" y="4276286"/>
            <a:ext cx="8061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41" name="文字方塊 40"/>
          <p:cNvSpPr txBox="1"/>
          <p:nvPr/>
        </p:nvSpPr>
        <p:spPr>
          <a:xfrm>
            <a:off x="6933496" y="5475380"/>
            <a:ext cx="794357"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7" name="矩形 6"/>
          <p:cNvSpPr/>
          <p:nvPr/>
        </p:nvSpPr>
        <p:spPr>
          <a:xfrm>
            <a:off x="7437749" y="3341269"/>
            <a:ext cx="1799772" cy="59465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800" dirty="0"/>
              <a:t>Can we?</a:t>
            </a:r>
            <a:endParaRPr lang="zh-TW" altLang="en-US" sz="2800" dirty="0"/>
          </a:p>
        </p:txBody>
      </p:sp>
      <mc:AlternateContent xmlns:mc="http://schemas.openxmlformats.org/markup-compatibility/2006">
        <mc:Choice xmlns:a14="http://schemas.microsoft.com/office/drawing/2010/main" Requires="a14">
          <p:sp>
            <p:nvSpPr>
              <p:cNvPr id="8" name="文字方塊 7"/>
              <p:cNvSpPr txBox="1"/>
              <p:nvPr/>
            </p:nvSpPr>
            <p:spPr>
              <a:xfrm>
                <a:off x="9262779" y="1936590"/>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𝑧</m:t>
                      </m:r>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9262779" y="1936590"/>
                <a:ext cx="1051442" cy="369332"/>
              </a:xfrm>
              <a:prstGeom prst="rect">
                <a:avLst/>
              </a:prstGeom>
              <a:blipFill>
                <a:blip r:embed="rId27"/>
                <a:stretch>
                  <a:fillRect l="-9827" r="-10405" b="-3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4" name="文字方塊 33"/>
              <p:cNvSpPr txBox="1"/>
              <p:nvPr/>
            </p:nvSpPr>
            <p:spPr>
              <a:xfrm>
                <a:off x="9262779" y="2495643"/>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𝑧</m:t>
                      </m:r>
                      <m:r>
                        <a:rPr lang="en-US" altLang="zh-TW" sz="2400" i="1">
                          <a:latin typeface="Cambria Math" panose="02040503050406030204" pitchFamily="18" charset="0"/>
                          <a:ea typeface="Cambria Math" panose="02040503050406030204" pitchFamily="18" charset="0"/>
                        </a:rPr>
                        <m:t>&lt;0)</m:t>
                      </m:r>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9262779" y="2495643"/>
                <a:ext cx="1051442" cy="369332"/>
              </a:xfrm>
              <a:prstGeom prst="rect">
                <a:avLst/>
              </a:prstGeom>
              <a:blipFill>
                <a:blip r:embed="rId28"/>
                <a:stretch>
                  <a:fillRect l="-9827" r="-10405" b="-34426"/>
                </a:stretch>
              </a:blipFill>
            </p:spPr>
            <p:txBody>
              <a:bodyPr/>
              <a:lstStyle/>
              <a:p>
                <a:r>
                  <a:rPr lang="zh-TW" altLang="en-US">
                    <a:noFill/>
                  </a:rPr>
                  <a:t> </a:t>
                </a:r>
              </a:p>
            </p:txBody>
          </p:sp>
        </mc:Fallback>
      </mc:AlternateContent>
      <p:cxnSp>
        <p:nvCxnSpPr>
          <p:cNvPr id="43" name="直線接點 42"/>
          <p:cNvCxnSpPr>
            <a:cxnSpLocks/>
          </p:cNvCxnSpPr>
          <p:nvPr/>
        </p:nvCxnSpPr>
        <p:spPr>
          <a:xfrm flipH="1">
            <a:off x="7446212" y="4370282"/>
            <a:ext cx="2662544" cy="20102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5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40" grpId="0" animBg="1"/>
      <p:bldP spid="41" grpId="0" animBg="1"/>
      <p:bldP spid="7" grpId="0" animBg="1"/>
      <p:bldP spid="8"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2: Goodness of Function</a:t>
            </a:r>
            <a:endParaRPr lang="zh-TW" altLang="en-US" dirty="0"/>
          </a:p>
        </p:txBody>
      </p:sp>
      <p:pic>
        <p:nvPicPr>
          <p:cNvPr id="9" name="內容版面配置區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1387" y="1761030"/>
            <a:ext cx="6204093" cy="4176711"/>
          </a:xfrm>
        </p:spPr>
      </p:pic>
      <p:sp>
        <p:nvSpPr>
          <p:cNvPr id="10" name="矩形 9"/>
          <p:cNvSpPr/>
          <p:nvPr/>
        </p:nvSpPr>
        <p:spPr>
          <a:xfrm>
            <a:off x="3236281" y="6308180"/>
            <a:ext cx="6094140" cy="369332"/>
          </a:xfrm>
          <a:prstGeom prst="rect">
            <a:avLst/>
          </a:prstGeom>
        </p:spPr>
        <p:txBody>
          <a:bodyPr wrap="square">
            <a:spAutoFit/>
          </a:bodyPr>
          <a:lstStyle/>
          <a:p>
            <a:r>
              <a:rPr lang="en-US" altLang="zh-TW" dirty="0"/>
              <a:t>Source: </a:t>
            </a:r>
            <a:r>
              <a:rPr lang="zh-TW" altLang="en-US" dirty="0"/>
              <a:t>https://www.openintro.org/stat/data/?data=pokemon</a:t>
            </a:r>
          </a:p>
        </p:txBody>
      </p:sp>
      <p:sp>
        <p:nvSpPr>
          <p:cNvPr id="11" name="文字方塊 10"/>
          <p:cNvSpPr txBox="1"/>
          <p:nvPr/>
        </p:nvSpPr>
        <p:spPr>
          <a:xfrm>
            <a:off x="2034665" y="1761030"/>
            <a:ext cx="1985670" cy="830997"/>
          </a:xfrm>
          <a:prstGeom prst="rect">
            <a:avLst/>
          </a:prstGeom>
          <a:noFill/>
        </p:spPr>
        <p:txBody>
          <a:bodyPr wrap="square" rtlCol="0">
            <a:spAutoFit/>
          </a:bodyPr>
          <a:lstStyle/>
          <a:p>
            <a:pPr algn="ctr"/>
            <a:r>
              <a:rPr lang="en-US" altLang="zh-TW" sz="2400" dirty="0"/>
              <a:t>Training Data: 10 </a:t>
            </a:r>
            <a:r>
              <a:rPr lang="en-US" altLang="zh-TW" sz="2400" dirty="0" err="1"/>
              <a:t>pokemons</a:t>
            </a:r>
            <a:endParaRPr lang="zh-TW" altLang="en-US" sz="2400" dirty="0"/>
          </a:p>
        </p:txBody>
      </p:sp>
      <mc:AlternateContent xmlns:mc="http://schemas.openxmlformats.org/markup-compatibility/2006">
        <mc:Choice xmlns:a14="http://schemas.microsoft.com/office/drawing/2010/main" Requires="a14">
          <p:sp>
            <p:nvSpPr>
              <p:cNvPr id="12" name="文字方塊 11"/>
              <p:cNvSpPr txBox="1"/>
              <p:nvPr/>
            </p:nvSpPr>
            <p:spPr>
              <a:xfrm>
                <a:off x="5959599" y="3264534"/>
                <a:ext cx="1239121" cy="43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𝑐𝑝</m:t>
                              </m:r>
                            </m:sub>
                            <m:sup>
                              <m:r>
                                <a:rPr lang="en-US" altLang="zh-TW" sz="2400" i="1">
                                  <a:latin typeface="Cambria Math" panose="02040503050406030204" pitchFamily="18" charset="0"/>
                                </a:rPr>
                                <m:t>𝑛</m:t>
                              </m:r>
                            </m:sup>
                          </m:sSub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5959599" y="3264534"/>
                <a:ext cx="1239121" cy="438005"/>
              </a:xfrm>
              <a:prstGeom prst="rect">
                <a:avLst/>
              </a:prstGeom>
              <a:blipFill>
                <a:blip r:embed="rId3"/>
                <a:stretch>
                  <a:fillRect/>
                </a:stretch>
              </a:blipFill>
            </p:spPr>
            <p:txBody>
              <a:bodyPr/>
              <a:lstStyle/>
              <a:p>
                <a:r>
                  <a:rPr lang="zh-TW" altLang="en-US">
                    <a:noFill/>
                  </a:rPr>
                  <a:t> </a:t>
                </a:r>
              </a:p>
            </p:txBody>
          </p:sp>
        </mc:Fallback>
      </mc:AlternateContent>
      <p:cxnSp>
        <p:nvCxnSpPr>
          <p:cNvPr id="14" name="直線單箭頭接點 13"/>
          <p:cNvCxnSpPr/>
          <p:nvPr/>
        </p:nvCxnSpPr>
        <p:spPr>
          <a:xfrm flipH="1" flipV="1">
            <a:off x="6579160" y="3725101"/>
            <a:ext cx="130627" cy="7512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2292297" y="2829538"/>
                <a:ext cx="1077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292297" y="2829538"/>
                <a:ext cx="1077025" cy="369332"/>
              </a:xfrm>
              <a:prstGeom prst="rect">
                <a:avLst/>
              </a:prstGeom>
              <a:blipFill>
                <a:blip r:embed="rId4"/>
                <a:stretch>
                  <a:fillRect t="-16393" r="-16949"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2292296" y="3373824"/>
                <a:ext cx="10902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e>
                      </m:d>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2292296" y="3373824"/>
                <a:ext cx="1090235" cy="369332"/>
              </a:xfrm>
              <a:prstGeom prst="rect">
                <a:avLst/>
              </a:prstGeom>
              <a:blipFill>
                <a:blip r:embed="rId5"/>
                <a:stretch>
                  <a:fillRect t="-16393" r="-16201"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2285691" y="4708815"/>
                <a:ext cx="13367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10</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10</m:t>
                              </m:r>
                            </m:sup>
                          </m:sSup>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2285691" y="4708815"/>
                <a:ext cx="1336713" cy="369332"/>
              </a:xfrm>
              <a:prstGeom prst="rect">
                <a:avLst/>
              </a:prstGeom>
              <a:blipFill>
                <a:blip r:embed="rId6"/>
                <a:stretch>
                  <a:fillRect t="-16393" r="-3653"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rot="5400000">
                <a:off x="2576451" y="4012444"/>
                <a:ext cx="6801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rot="5400000">
                <a:off x="2576451" y="4012444"/>
                <a:ext cx="680186"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8127913" y="5626898"/>
                <a:ext cx="49981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𝑐𝑝</m:t>
                          </m:r>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8127913" y="5626898"/>
                <a:ext cx="499816" cy="397866"/>
              </a:xfrm>
              <a:prstGeom prst="rect">
                <a:avLst/>
              </a:prstGeom>
              <a:blipFill>
                <a:blip r:embed="rId8"/>
                <a:stretch>
                  <a:fillRect l="-7317" r="-6098" b="-20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211386" y="4514890"/>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4211386" y="4514890"/>
                <a:ext cx="245708" cy="369332"/>
              </a:xfrm>
              <a:prstGeom prst="rect">
                <a:avLst/>
              </a:prstGeom>
              <a:blipFill>
                <a:blip r:embed="rId9"/>
                <a:stretch>
                  <a:fillRect l="-30000" t="-18333" r="-77500" b="-26667"/>
                </a:stretch>
              </a:blipFill>
            </p:spPr>
            <p:txBody>
              <a:bodyPr/>
              <a:lstStyle/>
              <a:p>
                <a:r>
                  <a:rPr lang="zh-TW" altLang="en-US">
                    <a:noFill/>
                  </a:rPr>
                  <a:t> </a:t>
                </a:r>
              </a:p>
            </p:txBody>
          </p:sp>
        </mc:Fallback>
      </mc:AlternateContent>
      <p:sp>
        <p:nvSpPr>
          <p:cNvPr id="20" name="文字方塊 19"/>
          <p:cNvSpPr txBox="1"/>
          <p:nvPr/>
        </p:nvSpPr>
        <p:spPr>
          <a:xfrm>
            <a:off x="2034665" y="5345888"/>
            <a:ext cx="2697028" cy="461665"/>
          </a:xfrm>
          <a:prstGeom prst="rect">
            <a:avLst/>
          </a:prstGeom>
          <a:noFill/>
        </p:spPr>
        <p:txBody>
          <a:bodyPr wrap="square" rtlCol="0">
            <a:spAutoFit/>
          </a:bodyPr>
          <a:lstStyle/>
          <a:p>
            <a:r>
              <a:rPr lang="en-US" altLang="zh-TW" sz="2400" dirty="0">
                <a:solidFill>
                  <a:srgbClr val="FF0000"/>
                </a:solidFill>
              </a:rPr>
              <a:t>This is real data.</a:t>
            </a:r>
            <a:endParaRPr lang="zh-TW" altLang="en-US" sz="2400" dirty="0">
              <a:solidFill>
                <a:srgbClr val="FF0000"/>
              </a:solidFill>
            </a:endParaRPr>
          </a:p>
        </p:txBody>
      </p:sp>
    </p:spTree>
    <p:extLst>
      <p:ext uri="{BB962C8B-B14F-4D97-AF65-F5344CB8AC3E}">
        <p14:creationId xmlns:p14="http://schemas.microsoft.com/office/powerpoint/2010/main" val="11427193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p:bldP spid="18" grpId="0"/>
      <p:bldP spid="13" grpId="0"/>
      <p:bldP spid="19" grpId="0"/>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Limitation of Logistic Regression</a:t>
            </a:r>
            <a:endParaRPr lang="zh-TW" altLang="en-US" dirty="0"/>
          </a:p>
        </p:txBody>
      </p:sp>
      <p:sp>
        <p:nvSpPr>
          <p:cNvPr id="3" name="內容版面配置區 2"/>
          <p:cNvSpPr>
            <a:spLocks noGrp="1"/>
          </p:cNvSpPr>
          <p:nvPr>
            <p:ph idx="1"/>
          </p:nvPr>
        </p:nvSpPr>
        <p:spPr/>
        <p:txBody>
          <a:bodyPr>
            <a:normAutofit/>
          </a:bodyPr>
          <a:lstStyle/>
          <a:p>
            <a:r>
              <a:rPr lang="en-US" altLang="zh-TW" b="1" i="1" u="sng" dirty="0"/>
              <a:t>Feature transformation</a:t>
            </a:r>
            <a:endParaRPr lang="zh-TW" altLang="en-US" b="1" i="1" u="sng" dirty="0"/>
          </a:p>
        </p:txBody>
      </p:sp>
      <p:grpSp>
        <p:nvGrpSpPr>
          <p:cNvPr id="13" name="群組 12"/>
          <p:cNvGrpSpPr/>
          <p:nvPr/>
        </p:nvGrpSpPr>
        <p:grpSpPr>
          <a:xfrm>
            <a:off x="2286532" y="3454568"/>
            <a:ext cx="3561818" cy="3206261"/>
            <a:chOff x="4962612" y="3516210"/>
            <a:chExt cx="3561818" cy="3206261"/>
          </a:xfrm>
        </p:grpSpPr>
        <p:pic>
          <p:nvPicPr>
            <p:cNvPr id="14" name="圖片 13"/>
            <p:cNvPicPr>
              <a:picLocks noChangeAspect="1"/>
            </p:cNvPicPr>
            <p:nvPr/>
          </p:nvPicPr>
          <p:blipFill>
            <a:blip r:embed="rId3"/>
            <a:stretch>
              <a:fillRect/>
            </a:stretch>
          </p:blipFill>
          <p:spPr>
            <a:xfrm>
              <a:off x="5102840" y="3669596"/>
              <a:ext cx="3421590" cy="2970942"/>
            </a:xfrm>
            <a:prstGeom prst="rect">
              <a:avLst/>
            </a:prstGeom>
          </p:spPr>
        </p:pic>
        <p:graphicFrame>
          <p:nvGraphicFramePr>
            <p:cNvPr id="15" name="Object 12"/>
            <p:cNvGraphicFramePr>
              <a:graphicFrameLocks noChangeAspect="1"/>
            </p:cNvGraphicFramePr>
            <p:nvPr>
              <p:extLst/>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8204" name="方程式" r:id="rId4" imgW="152280" imgH="215640" progId="Equation.3">
                    <p:embed/>
                  </p:oleObj>
                </mc:Choice>
                <mc:Fallback>
                  <p:oleObj name="方程式" r:id="rId4" imgW="152280" imgH="215640" progId="Equation.3">
                    <p:embed/>
                    <p:pic>
                      <p:nvPicPr>
                        <p:cNvPr id="15" name="Object 12"/>
                        <p:cNvPicPr>
                          <a:picLocks noChangeAspect="1" noChangeArrowheads="1"/>
                        </p:cNvPicPr>
                        <p:nvPr/>
                      </p:nvPicPr>
                      <p:blipFill>
                        <a:blip r:embed="rId5"/>
                        <a:srcRect/>
                        <a:stretch>
                          <a:fillRect/>
                        </a:stretch>
                      </p:blipFill>
                      <p:spPr bwMode="auto">
                        <a:xfrm>
                          <a:off x="8019078" y="6127158"/>
                          <a:ext cx="425450" cy="595313"/>
                        </a:xfrm>
                        <a:prstGeom prst="rect">
                          <a:avLst/>
                        </a:prstGeom>
                        <a:solidFill>
                          <a:schemeClr val="bg1"/>
                        </a:solidFill>
                        <a:extLst/>
                      </p:spPr>
                    </p:pic>
                  </p:oleObj>
                </mc:Fallback>
              </mc:AlternateContent>
            </a:graphicData>
          </a:graphic>
        </p:graphicFrame>
        <p:graphicFrame>
          <p:nvGraphicFramePr>
            <p:cNvPr id="16" name="Object 12"/>
            <p:cNvGraphicFramePr>
              <a:graphicFrameLocks noChangeAspect="1"/>
            </p:cNvGraphicFramePr>
            <p:nvPr>
              <p:extLst/>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8205" name="方程式" r:id="rId6" imgW="164880" imgH="215640" progId="Equation.3">
                    <p:embed/>
                  </p:oleObj>
                </mc:Choice>
                <mc:Fallback>
                  <p:oleObj name="方程式" r:id="rId6" imgW="164880" imgH="215640" progId="Equation.3">
                    <p:embed/>
                    <p:pic>
                      <p:nvPicPr>
                        <p:cNvPr id="16" name="Object 12"/>
                        <p:cNvPicPr>
                          <a:picLocks noChangeAspect="1" noChangeArrowheads="1"/>
                        </p:cNvPicPr>
                        <p:nvPr/>
                      </p:nvPicPr>
                      <p:blipFill>
                        <a:blip r:embed="rId7"/>
                        <a:srcRect/>
                        <a:stretch>
                          <a:fillRect/>
                        </a:stretch>
                      </p:blipFill>
                      <p:spPr bwMode="auto">
                        <a:xfrm>
                          <a:off x="4962612" y="3516210"/>
                          <a:ext cx="457200" cy="595313"/>
                        </a:xfrm>
                        <a:prstGeom prst="rect">
                          <a:avLst/>
                        </a:prstGeom>
                        <a:solidFill>
                          <a:schemeClr val="bg1"/>
                        </a:solidFill>
                        <a:extLst/>
                      </p:spPr>
                    </p:pic>
                  </p:oleObj>
                </mc:Fallback>
              </mc:AlternateContent>
            </a:graphicData>
          </a:graphic>
        </p:graphicFrame>
      </p:grpSp>
      <mc:AlternateContent xmlns:mc="http://schemas.openxmlformats.org/markup-compatibility/2006">
        <mc:Choice xmlns:a14="http://schemas.microsoft.com/office/drawing/2010/main" Requires="a14">
          <p:sp>
            <p:nvSpPr>
              <p:cNvPr id="9" name="文字方塊 8"/>
              <p:cNvSpPr txBox="1"/>
              <p:nvPr/>
            </p:nvSpPr>
            <p:spPr>
              <a:xfrm>
                <a:off x="2920757" y="5294215"/>
                <a:ext cx="472117"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0</m:t>
                              </m:r>
                            </m:e>
                          </m:eqArr>
                        </m:e>
                      </m:d>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920757" y="5294215"/>
                <a:ext cx="472117" cy="65729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4670906" y="4049880"/>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1</m:t>
                              </m:r>
                            </m:e>
                            <m:e>
                              <m:r>
                                <a:rPr lang="en-US" altLang="zh-TW" sz="2400" i="1">
                                  <a:latin typeface="Cambria Math" panose="02040503050406030204" pitchFamily="18" charset="0"/>
                                </a:rPr>
                                <m:t>1</m:t>
                              </m:r>
                            </m:e>
                          </m:eqArr>
                        </m:e>
                      </m:d>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4670906" y="4049880"/>
                <a:ext cx="463652" cy="61343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2920756" y="407252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1</m:t>
                              </m:r>
                            </m:e>
                          </m:eqArr>
                        </m:e>
                      </m:d>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2920756" y="4072521"/>
                <a:ext cx="463652" cy="6134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4670906" y="5296587"/>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1</m:t>
                              </m:r>
                            </m:e>
                          </m:eqArr>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4670906" y="5296587"/>
                <a:ext cx="463652" cy="61343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2416691" y="2867522"/>
                <a:ext cx="605294" cy="657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Sub>
                            </m:e>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Sub>
                            </m:e>
                          </m:eqAr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2416691" y="2867522"/>
                <a:ext cx="605294" cy="657296"/>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6328292" y="2800676"/>
                <a:ext cx="608243"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e>
                          </m:eqAr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6328292" y="2800676"/>
                <a:ext cx="608243" cy="821892"/>
              </a:xfrm>
              <a:prstGeom prst="rect">
                <a:avLst/>
              </a:prstGeom>
              <a:blipFill>
                <a:blip r:embed="rId13"/>
                <a:stretch>
                  <a:fillRect/>
                </a:stretch>
              </a:blipFill>
            </p:spPr>
            <p:txBody>
              <a:bodyPr/>
              <a:lstStyle/>
              <a:p>
                <a:r>
                  <a:rPr lang="zh-TW" altLang="en-US">
                    <a:noFill/>
                  </a:rPr>
                  <a:t> </a:t>
                </a:r>
              </a:p>
            </p:txBody>
          </p:sp>
        </mc:Fallback>
      </mc:AlternateContent>
      <p:sp>
        <p:nvSpPr>
          <p:cNvPr id="19" name="箭號: 向右 18"/>
          <p:cNvSpPr/>
          <p:nvPr/>
        </p:nvSpPr>
        <p:spPr>
          <a:xfrm>
            <a:off x="3057971" y="3101661"/>
            <a:ext cx="3225870" cy="19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0" name="文字方塊 19"/>
              <p:cNvSpPr txBox="1"/>
              <p:nvPr/>
            </p:nvSpPr>
            <p:spPr>
              <a:xfrm>
                <a:off x="7204270" y="1549857"/>
                <a:ext cx="2348224" cy="1270732"/>
              </a:xfrm>
              <a:prstGeom prst="rect">
                <a:avLst/>
              </a:prstGeom>
              <a:noFill/>
            </p:spPr>
            <p:txBody>
              <a:bodyPr wrap="square" lIns="0" tIns="0" rIns="0" bIns="0" rtlCol="0">
                <a:spAutoFit/>
              </a:bodyPr>
              <a:lstStyle/>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0</m:t>
                            </m:r>
                          </m:e>
                        </m:eqArr>
                      </m:e>
                    </m:d>
                  </m:oMath>
                </a14:m>
                <a:endParaRPr lang="zh-TW" altLang="en-US" sz="2400" dirty="0"/>
              </a:p>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2</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1</m:t>
                            </m:r>
                          </m:e>
                          <m:e>
                            <m:r>
                              <a:rPr lang="en-US" altLang="zh-TW" sz="2400" i="1">
                                <a:latin typeface="Cambria Math" panose="02040503050406030204" pitchFamily="18" charset="0"/>
                              </a:rPr>
                              <m:t>1</m:t>
                            </m:r>
                          </m:e>
                        </m:eqArr>
                      </m:e>
                    </m:d>
                  </m:oMath>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7204270" y="1549857"/>
                <a:ext cx="2348224" cy="1270732"/>
              </a:xfrm>
              <a:prstGeom prst="rect">
                <a:avLst/>
              </a:prstGeom>
              <a:blipFill>
                <a:blip r:embed="rId14"/>
                <a:stretch>
                  <a:fillRect b="-478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6967122" y="3863128"/>
                <a:ext cx="674224" cy="669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ad>
                                <m:radPr>
                                  <m:degHide m:val="on"/>
                                  <m:ctrlPr>
                                    <a:rPr lang="zh-TW" altLang="en-US" sz="2400" i="1">
                                      <a:latin typeface="Cambria Math" panose="02040503050406030204" pitchFamily="18" charset="0"/>
                                    </a:rPr>
                                  </m:ctrlPr>
                                </m:radPr>
                                <m:deg/>
                                <m:e>
                                  <m:r>
                                    <a:rPr lang="en-US" altLang="zh-TW" sz="2400" i="1">
                                      <a:latin typeface="Cambria Math" panose="02040503050406030204" pitchFamily="18" charset="0"/>
                                    </a:rPr>
                                    <m:t>2</m:t>
                                  </m:r>
                                </m:e>
                              </m:rad>
                            </m:e>
                          </m:eqArr>
                        </m:e>
                      </m:d>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6967122" y="3863128"/>
                <a:ext cx="674224" cy="669350"/>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7089808" y="532335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1</m:t>
                              </m:r>
                            </m:e>
                            <m:e>
                              <m:r>
                                <a:rPr lang="en-US" altLang="zh-TW" sz="2400" i="1">
                                  <a:latin typeface="Cambria Math" panose="02040503050406030204" pitchFamily="18" charset="0"/>
                                </a:rPr>
                                <m:t>1</m:t>
                              </m:r>
                            </m:e>
                          </m:eqArr>
                        </m:e>
                      </m:d>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7089808" y="5323351"/>
                <a:ext cx="463652"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9633326" y="606692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29" name="文字方塊 28"/>
              <p:cNvSpPr txBox="1">
                <a:spLocks noRot="1" noChangeAspect="1" noMove="1" noResize="1" noEditPoints="1" noAdjustHandles="1" noChangeArrowheads="1" noChangeShapeType="1" noTextEdit="1"/>
              </p:cNvSpPr>
              <p:nvPr/>
            </p:nvSpPr>
            <p:spPr>
              <a:xfrm>
                <a:off x="9633326" y="6066923"/>
                <a:ext cx="494548" cy="430887"/>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文字方塊 29"/>
              <p:cNvSpPr txBox="1"/>
              <p:nvPr/>
            </p:nvSpPr>
            <p:spPr>
              <a:xfrm>
                <a:off x="6212951" y="368597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0" name="文字方塊 29"/>
              <p:cNvSpPr txBox="1">
                <a:spLocks noRot="1" noChangeAspect="1" noMove="1" noResize="1" noEditPoints="1" noAdjustHandles="1" noChangeArrowheads="1" noChangeShapeType="1" noTextEdit="1"/>
              </p:cNvSpPr>
              <p:nvPr/>
            </p:nvSpPr>
            <p:spPr>
              <a:xfrm>
                <a:off x="6212951" y="3685973"/>
                <a:ext cx="494548" cy="430887"/>
              </a:xfrm>
              <a:prstGeom prst="rect">
                <a:avLst/>
              </a:prstGeom>
              <a:blipFill>
                <a:blip r:embed="rId18"/>
                <a:stretch>
                  <a:fillRect/>
                </a:stretch>
              </a:blipFill>
            </p:spPr>
            <p:txBody>
              <a:bodyPr/>
              <a:lstStyle/>
              <a:p>
                <a:r>
                  <a:rPr lang="zh-TW" altLang="en-US">
                    <a:noFill/>
                  </a:rPr>
                  <a:t> </a:t>
                </a:r>
              </a:p>
            </p:txBody>
          </p:sp>
        </mc:Fallback>
      </mc:AlternateContent>
      <p:cxnSp>
        <p:nvCxnSpPr>
          <p:cNvPr id="32" name="直線單箭頭接點 31"/>
          <p:cNvCxnSpPr/>
          <p:nvPr/>
        </p:nvCxnSpPr>
        <p:spPr>
          <a:xfrm>
            <a:off x="6521444" y="6004257"/>
            <a:ext cx="33591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flipV="1">
            <a:off x="6824081" y="3783636"/>
            <a:ext cx="0" cy="2664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6730537" y="4099572"/>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0" name="文字方塊 39"/>
              <p:cNvSpPr txBox="1"/>
              <p:nvPr/>
            </p:nvSpPr>
            <p:spPr>
              <a:xfrm>
                <a:off x="9175188" y="5194394"/>
                <a:ext cx="674224" cy="707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ad>
                                <m:radPr>
                                  <m:degHide m:val="on"/>
                                  <m:ctrlPr>
                                    <a:rPr lang="zh-TW" altLang="en-US" sz="2400" i="1">
                                      <a:latin typeface="Cambria Math" panose="02040503050406030204" pitchFamily="18" charset="0"/>
                                    </a:rPr>
                                  </m:ctrlPr>
                                </m:radPr>
                                <m:deg/>
                                <m:e>
                                  <m:r>
                                    <a:rPr lang="en-US" altLang="zh-TW" sz="2400" i="1">
                                      <a:latin typeface="Cambria Math" panose="02040503050406030204" pitchFamily="18" charset="0"/>
                                    </a:rPr>
                                    <m:t>2</m:t>
                                  </m:r>
                                </m:e>
                              </m:rad>
                            </m:e>
                            <m:e>
                              <m:r>
                                <a:rPr lang="en-US" altLang="zh-TW" sz="2400" i="1">
                                  <a:latin typeface="Cambria Math" panose="02040503050406030204" pitchFamily="18" charset="0"/>
                                </a:rPr>
                                <m:t>0</m:t>
                              </m:r>
                            </m:e>
                          </m:eqArr>
                        </m:e>
                      </m:d>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9175188" y="5194394"/>
                <a:ext cx="674224" cy="707694"/>
              </a:xfrm>
              <a:prstGeom prst="rect">
                <a:avLst/>
              </a:prstGeom>
              <a:blipFill>
                <a:blip r:embed="rId19"/>
                <a:stretch>
                  <a:fillRect/>
                </a:stretch>
              </a:blipFill>
            </p:spPr>
            <p:txBody>
              <a:bodyPr/>
              <a:lstStyle/>
              <a:p>
                <a:r>
                  <a:rPr lang="zh-TW" altLang="en-US">
                    <a:noFill/>
                  </a:rPr>
                  <a:t> </a:t>
                </a:r>
              </a:p>
            </p:txBody>
          </p:sp>
        </mc:Fallback>
      </mc:AlternateContent>
      <p:sp>
        <p:nvSpPr>
          <p:cNvPr id="41" name="橢圓 40"/>
          <p:cNvSpPr/>
          <p:nvPr/>
        </p:nvSpPr>
        <p:spPr>
          <a:xfrm>
            <a:off x="8900586" y="5900415"/>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2" name="橢圓 41"/>
          <p:cNvSpPr/>
          <p:nvPr/>
        </p:nvSpPr>
        <p:spPr>
          <a:xfrm>
            <a:off x="7540760" y="5212407"/>
            <a:ext cx="189016" cy="189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p:cNvCxnSpPr/>
          <p:nvPr/>
        </p:nvCxnSpPr>
        <p:spPr>
          <a:xfrm>
            <a:off x="6649656" y="4264673"/>
            <a:ext cx="2343532" cy="1938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7775525" y="3007789"/>
            <a:ext cx="258725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t>Not always easy ….. domain knowledge can be helpful</a:t>
            </a:r>
            <a:endParaRPr lang="zh-TW" altLang="en-US" sz="2400" dirty="0"/>
          </a:p>
        </p:txBody>
      </p:sp>
    </p:spTree>
    <p:extLst>
      <p:ext uri="{BB962C8B-B14F-4D97-AF65-F5344CB8AC3E}">
        <p14:creationId xmlns:p14="http://schemas.microsoft.com/office/powerpoint/2010/main" val="84656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5" grpId="0"/>
      <p:bldP spid="28" grpId="0"/>
      <p:bldP spid="29" grpId="0" animBg="1"/>
      <p:bldP spid="30" grpId="0" animBg="1"/>
      <p:bldP spid="38" grpId="0" animBg="1"/>
      <p:bldP spid="40" grpId="0"/>
      <p:bldP spid="41" grpId="0" animBg="1"/>
      <p:bldP spid="42" grpId="0" animBg="1"/>
      <p:bldP spid="4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線單箭頭接點 59"/>
          <p:cNvCxnSpPr/>
          <p:nvPr/>
        </p:nvCxnSpPr>
        <p:spPr>
          <a:xfrm>
            <a:off x="5503613"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Limitation of Logistic Regression</a:t>
            </a:r>
            <a:endParaRPr lang="zh-TW" altLang="en-US" dirty="0"/>
          </a:p>
        </p:txBody>
      </p:sp>
      <p:sp>
        <p:nvSpPr>
          <p:cNvPr id="3" name="內容版面配置區 2"/>
          <p:cNvSpPr>
            <a:spLocks noGrp="1"/>
          </p:cNvSpPr>
          <p:nvPr>
            <p:ph idx="1"/>
          </p:nvPr>
        </p:nvSpPr>
        <p:spPr/>
        <p:txBody>
          <a:bodyPr/>
          <a:lstStyle/>
          <a:p>
            <a:r>
              <a:rPr lang="en-US" altLang="zh-TW" dirty="0"/>
              <a:t>Cascading logistic regression models</a:t>
            </a:r>
            <a:endParaRPr lang="zh-TW" altLang="en-US" dirty="0"/>
          </a:p>
        </p:txBody>
      </p:sp>
      <p:cxnSp>
        <p:nvCxnSpPr>
          <p:cNvPr id="4" name="直線單箭頭接點 3"/>
          <p:cNvCxnSpPr/>
          <p:nvPr/>
        </p:nvCxnSpPr>
        <p:spPr>
          <a:xfrm>
            <a:off x="9140570" y="4127857"/>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5519442"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978750" y="2914072"/>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9" name="群組 8"/>
          <p:cNvGrpSpPr/>
          <p:nvPr/>
        </p:nvGrpSpPr>
        <p:grpSpPr>
          <a:xfrm>
            <a:off x="3794023" y="3054583"/>
            <a:ext cx="520319" cy="520319"/>
            <a:chOff x="3342651" y="3507082"/>
            <a:chExt cx="520319" cy="520319"/>
          </a:xfrm>
        </p:grpSpPr>
        <p:sp>
          <p:nvSpPr>
            <p:cNvPr id="10" name="矩形 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63" name="方程式" r:id="rId3" imgW="139680" imgH="139680" progId="Equation.3">
                    <p:embed/>
                  </p:oleObj>
                </mc:Choice>
                <mc:Fallback>
                  <p:oleObj name="方程式" r:id="rId3" imgW="139680" imgH="139680" progId="Equation.3">
                    <p:embed/>
                    <p:pic>
                      <p:nvPicPr>
                        <p:cNvPr id="11"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2" name="Object 12"/>
          <p:cNvGraphicFramePr>
            <a:graphicFrameLocks noChangeAspect="1"/>
          </p:cNvGraphicFramePr>
          <p:nvPr>
            <p:extLst/>
          </p:nvPr>
        </p:nvGraphicFramePr>
        <p:xfrm>
          <a:off x="4423727" y="2757486"/>
          <a:ext cx="422275" cy="596900"/>
        </p:xfrm>
        <a:graphic>
          <a:graphicData uri="http://schemas.openxmlformats.org/presentationml/2006/ole">
            <mc:AlternateContent xmlns:mc="http://schemas.openxmlformats.org/markup-compatibility/2006">
              <mc:Choice xmlns:v="urn:schemas-microsoft-com:vml" Requires="v">
                <p:oleObj spid="_x0000_s9264"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4423727" y="2757486"/>
                        <a:ext cx="422275" cy="596900"/>
                      </a:xfrm>
                      <a:prstGeom prst="rect">
                        <a:avLst/>
                      </a:prstGeom>
                      <a:noFill/>
                      <a:extLst/>
                    </p:spPr>
                  </p:pic>
                </p:oleObj>
              </mc:Fallback>
            </mc:AlternateContent>
          </a:graphicData>
        </a:graphic>
      </p:graphicFrame>
      <p:cxnSp>
        <p:nvCxnSpPr>
          <p:cNvPr id="13" name="直線單箭頭接點 12"/>
          <p:cNvCxnSpPr/>
          <p:nvPr/>
        </p:nvCxnSpPr>
        <p:spPr>
          <a:xfrm flipV="1">
            <a:off x="4326037" y="3322242"/>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0" idx="1"/>
          </p:cNvCxnSpPr>
          <p:nvPr/>
        </p:nvCxnSpPr>
        <p:spPr>
          <a:xfrm flipV="1">
            <a:off x="2630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0" idx="1"/>
          </p:cNvCxnSpPr>
          <p:nvPr/>
        </p:nvCxnSpPr>
        <p:spPr>
          <a:xfrm flipV="1">
            <a:off x="2563884" y="3314743"/>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5009169" y="4601370"/>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17" name="群組 16"/>
          <p:cNvGrpSpPr/>
          <p:nvPr/>
        </p:nvGrpSpPr>
        <p:grpSpPr>
          <a:xfrm>
            <a:off x="3858745" y="4737036"/>
            <a:ext cx="520319" cy="520319"/>
            <a:chOff x="3342651" y="3507082"/>
            <a:chExt cx="520319" cy="520319"/>
          </a:xfrm>
        </p:grpSpPr>
        <p:sp>
          <p:nvSpPr>
            <p:cNvPr id="18" name="矩形 1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65" name="方程式" r:id="rId7" imgW="139680" imgH="139680" progId="Equation.3">
                    <p:embed/>
                  </p:oleObj>
                </mc:Choice>
                <mc:Fallback>
                  <p:oleObj name="方程式" r:id="rId7" imgW="139680" imgH="139680" progId="Equation.3">
                    <p:embed/>
                    <p:pic>
                      <p:nvPicPr>
                        <p:cNvPr id="19"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0" name="Object 12"/>
          <p:cNvGraphicFramePr>
            <a:graphicFrameLocks noChangeAspect="1"/>
          </p:cNvGraphicFramePr>
          <p:nvPr>
            <p:extLst/>
          </p:nvPr>
        </p:nvGraphicFramePr>
        <p:xfrm>
          <a:off x="4487918" y="4422097"/>
          <a:ext cx="458788" cy="596900"/>
        </p:xfrm>
        <a:graphic>
          <a:graphicData uri="http://schemas.openxmlformats.org/presentationml/2006/ole">
            <mc:AlternateContent xmlns:mc="http://schemas.openxmlformats.org/markup-compatibility/2006">
              <mc:Choice xmlns:v="urn:schemas-microsoft-com:vml" Requires="v">
                <p:oleObj spid="_x0000_s9266" name="方程式" r:id="rId8" imgW="164880" imgH="215640" progId="Equation.3">
                  <p:embed/>
                </p:oleObj>
              </mc:Choice>
              <mc:Fallback>
                <p:oleObj name="方程式" r:id="rId8" imgW="164880" imgH="215640" progId="Equation.3">
                  <p:embed/>
                  <p:pic>
                    <p:nvPicPr>
                      <p:cNvPr id="20" name="Object 12"/>
                      <p:cNvPicPr>
                        <a:picLocks noChangeAspect="1" noChangeArrowheads="1"/>
                      </p:cNvPicPr>
                      <p:nvPr/>
                    </p:nvPicPr>
                    <p:blipFill>
                      <a:blip r:embed="rId9"/>
                      <a:srcRect/>
                      <a:stretch>
                        <a:fillRect/>
                      </a:stretch>
                    </p:blipFill>
                    <p:spPr bwMode="auto">
                      <a:xfrm>
                        <a:off x="4487918" y="4422097"/>
                        <a:ext cx="458788" cy="596900"/>
                      </a:xfrm>
                      <a:prstGeom prst="rect">
                        <a:avLst/>
                      </a:prstGeom>
                      <a:noFill/>
                      <a:extLst/>
                    </p:spPr>
                  </p:pic>
                </p:oleObj>
              </mc:Fallback>
            </mc:AlternateContent>
          </a:graphicData>
        </a:graphic>
      </p:graphicFrame>
      <p:cxnSp>
        <p:nvCxnSpPr>
          <p:cNvPr id="21" name="直線單箭頭接點 20"/>
          <p:cNvCxnSpPr/>
          <p:nvPr/>
        </p:nvCxnSpPr>
        <p:spPr>
          <a:xfrm flipV="1">
            <a:off x="4390820" y="502053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25" idx="3"/>
            <a:endCxn id="18" idx="1"/>
          </p:cNvCxnSpPr>
          <p:nvPr/>
        </p:nvCxnSpPr>
        <p:spPr>
          <a:xfrm flipV="1">
            <a:off x="2605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8" idx="1"/>
          </p:cNvCxnSpPr>
          <p:nvPr/>
        </p:nvCxnSpPr>
        <p:spPr>
          <a:xfrm>
            <a:off x="2563884"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183323" y="2914113"/>
          <a:ext cx="423862" cy="596900"/>
        </p:xfrm>
        <a:graphic>
          <a:graphicData uri="http://schemas.openxmlformats.org/presentationml/2006/ole">
            <mc:AlternateContent xmlns:mc="http://schemas.openxmlformats.org/markup-compatibility/2006">
              <mc:Choice xmlns:v="urn:schemas-microsoft-com:vml" Requires="v">
                <p:oleObj spid="_x0000_s9267" name="方程式" r:id="rId10" imgW="152280" imgH="215640" progId="Equation.3">
                  <p:embed/>
                </p:oleObj>
              </mc:Choice>
              <mc:Fallback>
                <p:oleObj name="方程式" r:id="rId10" imgW="152280" imgH="215640" progId="Equation.3">
                  <p:embed/>
                  <p:pic>
                    <p:nvPicPr>
                      <p:cNvPr id="24" name="Object 12"/>
                      <p:cNvPicPr>
                        <a:picLocks noChangeAspect="1" noChangeArrowheads="1"/>
                      </p:cNvPicPr>
                      <p:nvPr/>
                    </p:nvPicPr>
                    <p:blipFill>
                      <a:blip r:embed="rId11"/>
                      <a:srcRect/>
                      <a:stretch>
                        <a:fillRect/>
                      </a:stretch>
                    </p:blipFill>
                    <p:spPr bwMode="auto">
                      <a:xfrm>
                        <a:off x="2183323" y="2914113"/>
                        <a:ext cx="423862" cy="59690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2148762" y="4723586"/>
          <a:ext cx="457200" cy="595313"/>
        </p:xfrm>
        <a:graphic>
          <a:graphicData uri="http://schemas.openxmlformats.org/presentationml/2006/ole">
            <mc:AlternateContent xmlns:mc="http://schemas.openxmlformats.org/markup-compatibility/2006">
              <mc:Choice xmlns:v="urn:schemas-microsoft-com:vml" Requires="v">
                <p:oleObj spid="_x0000_s9268" name="方程式" r:id="rId12" imgW="164880" imgH="215640" progId="Equation.3">
                  <p:embed/>
                </p:oleObj>
              </mc:Choice>
              <mc:Fallback>
                <p:oleObj name="方程式" r:id="rId12" imgW="164880" imgH="215640" progId="Equation.3">
                  <p:embed/>
                  <p:pic>
                    <p:nvPicPr>
                      <p:cNvPr id="25" name="Object 12"/>
                      <p:cNvPicPr>
                        <a:picLocks noChangeAspect="1" noChangeArrowheads="1"/>
                      </p:cNvPicPr>
                      <p:nvPr/>
                    </p:nvPicPr>
                    <p:blipFill>
                      <a:blip r:embed="rId13"/>
                      <a:srcRect/>
                      <a:stretch>
                        <a:fillRect/>
                      </a:stretch>
                    </p:blipFill>
                    <p:spPr bwMode="auto">
                      <a:xfrm>
                        <a:off x="2148762" y="4723586"/>
                        <a:ext cx="457200" cy="595313"/>
                      </a:xfrm>
                      <a:prstGeom prst="rect">
                        <a:avLst/>
                      </a:prstGeom>
                      <a:noFill/>
                      <a:extLst/>
                    </p:spPr>
                  </p:pic>
                </p:oleObj>
              </mc:Fallback>
            </mc:AlternateContent>
          </a:graphicData>
        </a:graphic>
      </p:graphicFrame>
      <p:sp>
        <p:nvSpPr>
          <p:cNvPr id="26" name="橢圓 25"/>
          <p:cNvSpPr/>
          <p:nvPr/>
        </p:nvSpPr>
        <p:spPr>
          <a:xfrm>
            <a:off x="8575586" y="3719686"/>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27" name="Object 12"/>
          <p:cNvGraphicFramePr>
            <a:graphicFrameLocks noChangeAspect="1"/>
          </p:cNvGraphicFramePr>
          <p:nvPr>
            <p:extLst/>
          </p:nvPr>
        </p:nvGraphicFramePr>
        <p:xfrm>
          <a:off x="9782175" y="3898900"/>
          <a:ext cx="387350" cy="457200"/>
        </p:xfrm>
        <a:graphic>
          <a:graphicData uri="http://schemas.openxmlformats.org/presentationml/2006/ole">
            <mc:AlternateContent xmlns:mc="http://schemas.openxmlformats.org/markup-compatibility/2006">
              <mc:Choice xmlns:v="urn:schemas-microsoft-com:vml" Requires="v">
                <p:oleObj spid="_x0000_s9269" name="方程式" r:id="rId14" imgW="139680" imgH="164880" progId="Equation.3">
                  <p:embed/>
                </p:oleObj>
              </mc:Choice>
              <mc:Fallback>
                <p:oleObj name="方程式" r:id="rId14" imgW="139680" imgH="164880" progId="Equation.3">
                  <p:embed/>
                  <p:pic>
                    <p:nvPicPr>
                      <p:cNvPr id="27" name="Object 12"/>
                      <p:cNvPicPr>
                        <a:picLocks noChangeAspect="1" noChangeArrowheads="1"/>
                      </p:cNvPicPr>
                      <p:nvPr/>
                    </p:nvPicPr>
                    <p:blipFill>
                      <a:blip r:embed="rId15"/>
                      <a:srcRect/>
                      <a:stretch>
                        <a:fillRect/>
                      </a:stretch>
                    </p:blipFill>
                    <p:spPr bwMode="auto">
                      <a:xfrm>
                        <a:off x="9782175" y="3898900"/>
                        <a:ext cx="387350" cy="457200"/>
                      </a:xfrm>
                      <a:prstGeom prst="rect">
                        <a:avLst/>
                      </a:prstGeom>
                      <a:noFill/>
                      <a:extLst/>
                    </p:spPr>
                  </p:pic>
                </p:oleObj>
              </mc:Fallback>
            </mc:AlternateContent>
          </a:graphicData>
        </a:graphic>
      </p:graphicFrame>
      <p:grpSp>
        <p:nvGrpSpPr>
          <p:cNvPr id="28" name="群組 27"/>
          <p:cNvGrpSpPr/>
          <p:nvPr/>
        </p:nvGrpSpPr>
        <p:grpSpPr>
          <a:xfrm>
            <a:off x="7441658" y="3860197"/>
            <a:ext cx="520319" cy="520320"/>
            <a:chOff x="3342651" y="3507082"/>
            <a:chExt cx="520319" cy="520319"/>
          </a:xfrm>
        </p:grpSpPr>
        <p:sp>
          <p:nvSpPr>
            <p:cNvPr id="29" name="矩形 2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70" name="方程式" r:id="rId16" imgW="139680" imgH="139680" progId="Equation.3">
                    <p:embed/>
                  </p:oleObj>
                </mc:Choice>
                <mc:Fallback>
                  <p:oleObj name="方程式" r:id="rId16" imgW="139680" imgH="139680" progId="Equation.3">
                    <p:embed/>
                    <p:pic>
                      <p:nvPicPr>
                        <p:cNvPr id="3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1" name="Object 12"/>
          <p:cNvGraphicFramePr>
            <a:graphicFrameLocks noChangeAspect="1"/>
          </p:cNvGraphicFramePr>
          <p:nvPr>
            <p:extLst/>
          </p:nvPr>
        </p:nvGraphicFramePr>
        <p:xfrm>
          <a:off x="8106633" y="3684778"/>
          <a:ext cx="352425" cy="350838"/>
        </p:xfrm>
        <a:graphic>
          <a:graphicData uri="http://schemas.openxmlformats.org/presentationml/2006/ole">
            <mc:AlternateContent xmlns:mc="http://schemas.openxmlformats.org/markup-compatibility/2006">
              <mc:Choice xmlns:v="urn:schemas-microsoft-com:vml" Requires="v">
                <p:oleObj spid="_x0000_s9271" name="方程式" r:id="rId17" imgW="126720" imgH="126720" progId="Equation.3">
                  <p:embed/>
                </p:oleObj>
              </mc:Choice>
              <mc:Fallback>
                <p:oleObj name="方程式" r:id="rId17" imgW="126720" imgH="126720" progId="Equation.3">
                  <p:embed/>
                  <p:pic>
                    <p:nvPicPr>
                      <p:cNvPr id="31" name="Object 12"/>
                      <p:cNvPicPr>
                        <a:picLocks noChangeAspect="1" noChangeArrowheads="1"/>
                      </p:cNvPicPr>
                      <p:nvPr/>
                    </p:nvPicPr>
                    <p:blipFill>
                      <a:blip r:embed="rId18"/>
                      <a:srcRect/>
                      <a:stretch>
                        <a:fillRect/>
                      </a:stretch>
                    </p:blipFill>
                    <p:spPr bwMode="auto">
                      <a:xfrm>
                        <a:off x="8106633" y="3684778"/>
                        <a:ext cx="352425" cy="350838"/>
                      </a:xfrm>
                      <a:prstGeom prst="rect">
                        <a:avLst/>
                      </a:prstGeom>
                      <a:noFill/>
                      <a:extLst/>
                    </p:spPr>
                  </p:pic>
                </p:oleObj>
              </mc:Fallback>
            </mc:AlternateContent>
          </a:graphicData>
        </a:graphic>
      </p:graphicFrame>
      <p:cxnSp>
        <p:nvCxnSpPr>
          <p:cNvPr id="32" name="直線單箭頭接點 31"/>
          <p:cNvCxnSpPr/>
          <p:nvPr/>
        </p:nvCxnSpPr>
        <p:spPr>
          <a:xfrm flipV="1">
            <a:off x="7973672" y="4127858"/>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54" idx="3"/>
            <a:endCxn id="29" idx="1"/>
          </p:cNvCxnSpPr>
          <p:nvPr/>
        </p:nvCxnSpPr>
        <p:spPr>
          <a:xfrm>
            <a:off x="6757797" y="3311923"/>
            <a:ext cx="683860" cy="808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手繪多邊形 54"/>
          <p:cNvSpPr/>
          <p:nvPr/>
        </p:nvSpPr>
        <p:spPr>
          <a:xfrm>
            <a:off x="5016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55"/>
          <p:cNvSpPr/>
          <p:nvPr/>
        </p:nvSpPr>
        <p:spPr>
          <a:xfrm>
            <a:off x="5087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p:cNvCxnSpPr>
            <a:stCxn id="55" idx="3"/>
            <a:endCxn id="29" idx="1"/>
          </p:cNvCxnSpPr>
          <p:nvPr/>
        </p:nvCxnSpPr>
        <p:spPr>
          <a:xfrm flipV="1">
            <a:off x="6742337" y="4120357"/>
            <a:ext cx="699321" cy="8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手繪多邊形 82"/>
          <p:cNvSpPr/>
          <p:nvPr/>
        </p:nvSpPr>
        <p:spPr>
          <a:xfrm>
            <a:off x="8678926" y="38887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8079290" y="6446703"/>
            <a:ext cx="2588711" cy="369332"/>
          </a:xfrm>
          <a:prstGeom prst="rect">
            <a:avLst/>
          </a:prstGeom>
          <a:noFill/>
        </p:spPr>
        <p:txBody>
          <a:bodyPr wrap="square" rtlCol="0">
            <a:spAutoFit/>
          </a:bodyPr>
          <a:lstStyle/>
          <a:p>
            <a:r>
              <a:rPr lang="en-US" altLang="zh-TW" dirty="0"/>
              <a:t>(ignore bias in this figure)</a:t>
            </a:r>
            <a:endParaRPr lang="zh-TW" altLang="en-US" dirty="0"/>
          </a:p>
        </p:txBody>
      </p:sp>
      <mc:AlternateContent xmlns:mc="http://schemas.openxmlformats.org/markup-compatibility/2006">
        <mc:Choice xmlns:a14="http://schemas.microsoft.com/office/drawing/2010/main" Requires="a14">
          <p:sp>
            <p:nvSpPr>
              <p:cNvPr id="54" name="文字方塊 53"/>
              <p:cNvSpPr txBox="1"/>
              <p:nvPr/>
            </p:nvSpPr>
            <p:spPr>
              <a:xfrm>
                <a:off x="6263249" y="3096479"/>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54" name="文字方塊 53"/>
              <p:cNvSpPr txBox="1">
                <a:spLocks noRot="1" noChangeAspect="1" noMove="1" noResize="1" noEditPoints="1" noAdjustHandles="1" noChangeArrowheads="1" noChangeShapeType="1" noTextEdit="1"/>
              </p:cNvSpPr>
              <p:nvPr/>
            </p:nvSpPr>
            <p:spPr>
              <a:xfrm>
                <a:off x="6263249" y="3096479"/>
                <a:ext cx="494548" cy="43088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6247788" y="4753194"/>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55" name="文字方塊 54"/>
              <p:cNvSpPr txBox="1">
                <a:spLocks noRot="1" noChangeAspect="1" noMove="1" noResize="1" noEditPoints="1" noAdjustHandles="1" noChangeArrowheads="1" noChangeShapeType="1" noTextEdit="1"/>
              </p:cNvSpPr>
              <p:nvPr/>
            </p:nvSpPr>
            <p:spPr>
              <a:xfrm>
                <a:off x="6247788" y="4753194"/>
                <a:ext cx="494548" cy="430887"/>
              </a:xfrm>
              <a:prstGeom prst="rect">
                <a:avLst/>
              </a:prstGeom>
              <a:blipFill>
                <a:blip r:embed="rId20"/>
                <a:stretch>
                  <a:fillRect/>
                </a:stretch>
              </a:blipFill>
            </p:spPr>
            <p:txBody>
              <a:bodyPr/>
              <a:lstStyle/>
              <a:p>
                <a:r>
                  <a:rPr lang="zh-TW" altLang="en-US">
                    <a:noFill/>
                  </a:rPr>
                  <a:t> </a:t>
                </a:r>
              </a:p>
            </p:txBody>
          </p:sp>
        </mc:Fallback>
      </mc:AlternateContent>
      <p:sp>
        <p:nvSpPr>
          <p:cNvPr id="64" name="矩形 63"/>
          <p:cNvSpPr/>
          <p:nvPr/>
        </p:nvSpPr>
        <p:spPr>
          <a:xfrm>
            <a:off x="2750619" y="2766956"/>
            <a:ext cx="3228623"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6940903" y="2766956"/>
            <a:ext cx="2545998"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p:cNvSpPr txBox="1"/>
          <p:nvPr/>
        </p:nvSpPr>
        <p:spPr>
          <a:xfrm>
            <a:off x="2645513" y="5574728"/>
            <a:ext cx="3467100" cy="461665"/>
          </a:xfrm>
          <a:prstGeom prst="rect">
            <a:avLst/>
          </a:prstGeom>
          <a:noFill/>
        </p:spPr>
        <p:txBody>
          <a:bodyPr wrap="square" rtlCol="0">
            <a:spAutoFit/>
          </a:bodyPr>
          <a:lstStyle/>
          <a:p>
            <a:pPr algn="ctr"/>
            <a:r>
              <a:rPr lang="en-US" altLang="zh-TW" sz="2400" dirty="0">
                <a:solidFill>
                  <a:srgbClr val="FF0000"/>
                </a:solidFill>
              </a:rPr>
              <a:t>Feature Transformation </a:t>
            </a:r>
            <a:endParaRPr lang="zh-TW" altLang="en-US" sz="2400" dirty="0">
              <a:solidFill>
                <a:srgbClr val="FF0000"/>
              </a:solidFill>
            </a:endParaRPr>
          </a:p>
        </p:txBody>
      </p:sp>
      <p:sp>
        <p:nvSpPr>
          <p:cNvPr id="67" name="文字方塊 66"/>
          <p:cNvSpPr txBox="1"/>
          <p:nvPr/>
        </p:nvSpPr>
        <p:spPr>
          <a:xfrm>
            <a:off x="6510523" y="5570865"/>
            <a:ext cx="3467100" cy="461665"/>
          </a:xfrm>
          <a:prstGeom prst="rect">
            <a:avLst/>
          </a:prstGeom>
          <a:noFill/>
        </p:spPr>
        <p:txBody>
          <a:bodyPr wrap="square" rtlCol="0">
            <a:spAutoFit/>
          </a:bodyPr>
          <a:lstStyle/>
          <a:p>
            <a:pPr algn="ctr"/>
            <a:r>
              <a:rPr lang="en-US" altLang="zh-TW" sz="2400" dirty="0">
                <a:solidFill>
                  <a:srgbClr val="FF0000"/>
                </a:solidFill>
              </a:rPr>
              <a:t>Classification</a:t>
            </a:r>
            <a:endParaRPr lang="zh-TW" altLang="en-US" sz="2400" dirty="0">
              <a:solidFill>
                <a:srgbClr val="FF0000"/>
              </a:solidFill>
            </a:endParaRPr>
          </a:p>
        </p:txBody>
      </p:sp>
    </p:spTree>
    <p:extLst>
      <p:ext uri="{BB962C8B-B14F-4D97-AF65-F5344CB8AC3E}">
        <p14:creationId xmlns:p14="http://schemas.microsoft.com/office/powerpoint/2010/main" val="21056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6" grpId="0" animBg="1"/>
      <p:bldP spid="38" grpId="0" animBg="1"/>
      <p:bldP spid="39" grpId="0" animBg="1"/>
      <p:bldP spid="49" grpId="0" animBg="1"/>
      <p:bldP spid="54" grpId="0" animBg="1"/>
      <p:bldP spid="55" grpId="0" animBg="1"/>
      <p:bldP spid="64" grpId="0" animBg="1"/>
      <p:bldP spid="65" grpId="0" animBg="1"/>
      <p:bldP spid="66" grpId="0"/>
      <p:bldP spid="6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6" descr="http://bio1152.nicerweb.com/Locked/media/ch48/48_05NeuronStru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013" y="187152"/>
            <a:ext cx="3171317" cy="2337168"/>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群組 46"/>
          <p:cNvGrpSpPr/>
          <p:nvPr/>
        </p:nvGrpSpPr>
        <p:grpSpPr>
          <a:xfrm>
            <a:off x="7925427" y="261180"/>
            <a:ext cx="2576201" cy="1363544"/>
            <a:chOff x="3202412" y="1600580"/>
            <a:chExt cx="3275013" cy="1486948"/>
          </a:xfrm>
        </p:grpSpPr>
        <p:pic>
          <p:nvPicPr>
            <p:cNvPr id="48" name="Picture 4" descr="http://cdn.zmescience.com/wp-content/uploads/2011/07/neural_networ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202412" y="2732294"/>
              <a:ext cx="3275013" cy="335632"/>
            </a:xfrm>
            <a:prstGeom prst="rect">
              <a:avLst/>
            </a:prstGeom>
          </p:spPr>
          <p:txBody>
            <a:bodyPr wrap="square">
              <a:spAutoFit/>
            </a:bodyPr>
            <a:lstStyle/>
            <a:p>
              <a:endParaRPr lang="zh-TW" altLang="en-US" sz="1400" dirty="0"/>
            </a:p>
          </p:txBody>
        </p:sp>
      </p:grpSp>
      <p:sp>
        <p:nvSpPr>
          <p:cNvPr id="2" name="標題 1"/>
          <p:cNvSpPr>
            <a:spLocks noGrp="1"/>
          </p:cNvSpPr>
          <p:nvPr>
            <p:ph type="title"/>
          </p:nvPr>
        </p:nvSpPr>
        <p:spPr/>
        <p:txBody>
          <a:bodyPr/>
          <a:lstStyle/>
          <a:p>
            <a:r>
              <a:rPr lang="en-US" altLang="zh-TW" dirty="0">
                <a:solidFill>
                  <a:srgbClr val="FF0000"/>
                </a:solidFill>
              </a:rPr>
              <a:t>Deep Learning!</a:t>
            </a:r>
            <a:endParaRPr lang="zh-TW" altLang="en-US" dirty="0"/>
          </a:p>
        </p:txBody>
      </p:sp>
      <p:cxnSp>
        <p:nvCxnSpPr>
          <p:cNvPr id="4" name="直線單箭頭接點 3"/>
          <p:cNvCxnSpPr/>
          <p:nvPr/>
        </p:nvCxnSpPr>
        <p:spPr>
          <a:xfrm>
            <a:off x="5503613"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9140570" y="4127857"/>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5519442"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978750" y="2914072"/>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8" name="群組 7"/>
          <p:cNvGrpSpPr/>
          <p:nvPr/>
        </p:nvGrpSpPr>
        <p:grpSpPr>
          <a:xfrm>
            <a:off x="3794023" y="3054583"/>
            <a:ext cx="520319" cy="520319"/>
            <a:chOff x="3342651" y="3507082"/>
            <a:chExt cx="520319" cy="520319"/>
          </a:xfrm>
        </p:grpSpPr>
        <p:sp>
          <p:nvSpPr>
            <p:cNvPr id="9" name="矩形 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87" name="方程式" r:id="rId5" imgW="139680" imgH="139680" progId="Equation.3">
                    <p:embed/>
                  </p:oleObj>
                </mc:Choice>
                <mc:Fallback>
                  <p:oleObj name="方程式" r:id="rId5" imgW="139680" imgH="139680" progId="Equation.3">
                    <p:embed/>
                    <p:pic>
                      <p:nvPicPr>
                        <p:cNvPr id="1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1" name="Object 12"/>
          <p:cNvGraphicFramePr>
            <a:graphicFrameLocks noChangeAspect="1"/>
          </p:cNvGraphicFramePr>
          <p:nvPr>
            <p:extLst/>
          </p:nvPr>
        </p:nvGraphicFramePr>
        <p:xfrm>
          <a:off x="4423727" y="2757486"/>
          <a:ext cx="422275" cy="596900"/>
        </p:xfrm>
        <a:graphic>
          <a:graphicData uri="http://schemas.openxmlformats.org/presentationml/2006/ole">
            <mc:AlternateContent xmlns:mc="http://schemas.openxmlformats.org/markup-compatibility/2006">
              <mc:Choice xmlns:v="urn:schemas-microsoft-com:vml" Requires="v">
                <p:oleObj spid="_x0000_s10288" name="方程式" r:id="rId7" imgW="152280" imgH="215640" progId="Equation.3">
                  <p:embed/>
                </p:oleObj>
              </mc:Choice>
              <mc:Fallback>
                <p:oleObj name="方程式" r:id="rId7" imgW="152280" imgH="215640" progId="Equation.3">
                  <p:embed/>
                  <p:pic>
                    <p:nvPicPr>
                      <p:cNvPr id="11" name="Object 12"/>
                      <p:cNvPicPr>
                        <a:picLocks noChangeAspect="1" noChangeArrowheads="1"/>
                      </p:cNvPicPr>
                      <p:nvPr/>
                    </p:nvPicPr>
                    <p:blipFill>
                      <a:blip r:embed="rId8"/>
                      <a:srcRect/>
                      <a:stretch>
                        <a:fillRect/>
                      </a:stretch>
                    </p:blipFill>
                    <p:spPr bwMode="auto">
                      <a:xfrm>
                        <a:off x="4423727" y="2757486"/>
                        <a:ext cx="422275" cy="596900"/>
                      </a:xfrm>
                      <a:prstGeom prst="rect">
                        <a:avLst/>
                      </a:prstGeom>
                      <a:noFill/>
                      <a:extLst/>
                    </p:spPr>
                  </p:pic>
                </p:oleObj>
              </mc:Fallback>
            </mc:AlternateContent>
          </a:graphicData>
        </a:graphic>
      </p:graphicFrame>
      <p:cxnSp>
        <p:nvCxnSpPr>
          <p:cNvPr id="12" name="直線單箭頭接點 11"/>
          <p:cNvCxnSpPr/>
          <p:nvPr/>
        </p:nvCxnSpPr>
        <p:spPr>
          <a:xfrm flipV="1">
            <a:off x="4326037" y="3322242"/>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9" idx="1"/>
          </p:cNvCxnSpPr>
          <p:nvPr/>
        </p:nvCxnSpPr>
        <p:spPr>
          <a:xfrm flipV="1">
            <a:off x="2630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9" idx="1"/>
          </p:cNvCxnSpPr>
          <p:nvPr/>
        </p:nvCxnSpPr>
        <p:spPr>
          <a:xfrm flipV="1">
            <a:off x="2563884" y="3314743"/>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5009169" y="4601370"/>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16" name="群組 15"/>
          <p:cNvGrpSpPr/>
          <p:nvPr/>
        </p:nvGrpSpPr>
        <p:grpSpPr>
          <a:xfrm>
            <a:off x="3858745" y="4737036"/>
            <a:ext cx="520319" cy="520319"/>
            <a:chOff x="3342651" y="3507082"/>
            <a:chExt cx="520319" cy="520319"/>
          </a:xfrm>
        </p:grpSpPr>
        <p:sp>
          <p:nvSpPr>
            <p:cNvPr id="17" name="矩形 16"/>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89" name="方程式" r:id="rId9" imgW="139680" imgH="139680" progId="Equation.3">
                    <p:embed/>
                  </p:oleObj>
                </mc:Choice>
                <mc:Fallback>
                  <p:oleObj name="方程式" r:id="rId9" imgW="139680" imgH="139680" progId="Equation.3">
                    <p:embed/>
                    <p:pic>
                      <p:nvPicPr>
                        <p:cNvPr id="18"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9" name="Object 12"/>
          <p:cNvGraphicFramePr>
            <a:graphicFrameLocks noChangeAspect="1"/>
          </p:cNvGraphicFramePr>
          <p:nvPr>
            <p:extLst/>
          </p:nvPr>
        </p:nvGraphicFramePr>
        <p:xfrm>
          <a:off x="4487918" y="4422097"/>
          <a:ext cx="458788" cy="596900"/>
        </p:xfrm>
        <a:graphic>
          <a:graphicData uri="http://schemas.openxmlformats.org/presentationml/2006/ole">
            <mc:AlternateContent xmlns:mc="http://schemas.openxmlformats.org/markup-compatibility/2006">
              <mc:Choice xmlns:v="urn:schemas-microsoft-com:vml" Requires="v">
                <p:oleObj spid="_x0000_s10290" name="方程式" r:id="rId10" imgW="164880" imgH="215640" progId="Equation.3">
                  <p:embed/>
                </p:oleObj>
              </mc:Choice>
              <mc:Fallback>
                <p:oleObj name="方程式" r:id="rId10" imgW="164880" imgH="215640" progId="Equation.3">
                  <p:embed/>
                  <p:pic>
                    <p:nvPicPr>
                      <p:cNvPr id="19" name="Object 12"/>
                      <p:cNvPicPr>
                        <a:picLocks noChangeAspect="1" noChangeArrowheads="1"/>
                      </p:cNvPicPr>
                      <p:nvPr/>
                    </p:nvPicPr>
                    <p:blipFill>
                      <a:blip r:embed="rId11"/>
                      <a:srcRect/>
                      <a:stretch>
                        <a:fillRect/>
                      </a:stretch>
                    </p:blipFill>
                    <p:spPr bwMode="auto">
                      <a:xfrm>
                        <a:off x="4487918" y="4422097"/>
                        <a:ext cx="458788" cy="596900"/>
                      </a:xfrm>
                      <a:prstGeom prst="rect">
                        <a:avLst/>
                      </a:prstGeom>
                      <a:noFill/>
                      <a:extLst/>
                    </p:spPr>
                  </p:pic>
                </p:oleObj>
              </mc:Fallback>
            </mc:AlternateContent>
          </a:graphicData>
        </a:graphic>
      </p:graphicFrame>
      <p:cxnSp>
        <p:nvCxnSpPr>
          <p:cNvPr id="20" name="直線單箭頭接點 19"/>
          <p:cNvCxnSpPr/>
          <p:nvPr/>
        </p:nvCxnSpPr>
        <p:spPr>
          <a:xfrm flipV="1">
            <a:off x="4390820" y="502053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24" idx="3"/>
            <a:endCxn id="17" idx="1"/>
          </p:cNvCxnSpPr>
          <p:nvPr/>
        </p:nvCxnSpPr>
        <p:spPr>
          <a:xfrm flipV="1">
            <a:off x="2605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7" idx="1"/>
          </p:cNvCxnSpPr>
          <p:nvPr/>
        </p:nvCxnSpPr>
        <p:spPr>
          <a:xfrm>
            <a:off x="2563884"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12"/>
          <p:cNvGraphicFramePr>
            <a:graphicFrameLocks noChangeAspect="1"/>
          </p:cNvGraphicFramePr>
          <p:nvPr>
            <p:extLst/>
          </p:nvPr>
        </p:nvGraphicFramePr>
        <p:xfrm>
          <a:off x="2183323" y="2914113"/>
          <a:ext cx="423862" cy="596900"/>
        </p:xfrm>
        <a:graphic>
          <a:graphicData uri="http://schemas.openxmlformats.org/presentationml/2006/ole">
            <mc:AlternateContent xmlns:mc="http://schemas.openxmlformats.org/markup-compatibility/2006">
              <mc:Choice xmlns:v="urn:schemas-microsoft-com:vml" Requires="v">
                <p:oleObj spid="_x0000_s10291" name="方程式" r:id="rId12" imgW="152280" imgH="215640" progId="Equation.3">
                  <p:embed/>
                </p:oleObj>
              </mc:Choice>
              <mc:Fallback>
                <p:oleObj name="方程式" r:id="rId12" imgW="152280" imgH="215640" progId="Equation.3">
                  <p:embed/>
                  <p:pic>
                    <p:nvPicPr>
                      <p:cNvPr id="23" name="Object 12"/>
                      <p:cNvPicPr>
                        <a:picLocks noChangeAspect="1" noChangeArrowheads="1"/>
                      </p:cNvPicPr>
                      <p:nvPr/>
                    </p:nvPicPr>
                    <p:blipFill>
                      <a:blip r:embed="rId13"/>
                      <a:srcRect/>
                      <a:stretch>
                        <a:fillRect/>
                      </a:stretch>
                    </p:blipFill>
                    <p:spPr bwMode="auto">
                      <a:xfrm>
                        <a:off x="2183323" y="2914113"/>
                        <a:ext cx="423862" cy="596900"/>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nvPr>
        </p:nvGraphicFramePr>
        <p:xfrm>
          <a:off x="2148762" y="4723586"/>
          <a:ext cx="457200" cy="595313"/>
        </p:xfrm>
        <a:graphic>
          <a:graphicData uri="http://schemas.openxmlformats.org/presentationml/2006/ole">
            <mc:AlternateContent xmlns:mc="http://schemas.openxmlformats.org/markup-compatibility/2006">
              <mc:Choice xmlns:v="urn:schemas-microsoft-com:vml" Requires="v">
                <p:oleObj spid="_x0000_s10292" name="方程式" r:id="rId14" imgW="164880" imgH="215640" progId="Equation.3">
                  <p:embed/>
                </p:oleObj>
              </mc:Choice>
              <mc:Fallback>
                <p:oleObj name="方程式" r:id="rId14" imgW="164880" imgH="215640" progId="Equation.3">
                  <p:embed/>
                  <p:pic>
                    <p:nvPicPr>
                      <p:cNvPr id="24" name="Object 12"/>
                      <p:cNvPicPr>
                        <a:picLocks noChangeAspect="1" noChangeArrowheads="1"/>
                      </p:cNvPicPr>
                      <p:nvPr/>
                    </p:nvPicPr>
                    <p:blipFill>
                      <a:blip r:embed="rId15"/>
                      <a:srcRect/>
                      <a:stretch>
                        <a:fillRect/>
                      </a:stretch>
                    </p:blipFill>
                    <p:spPr bwMode="auto">
                      <a:xfrm>
                        <a:off x="2148762" y="4723586"/>
                        <a:ext cx="457200" cy="595313"/>
                      </a:xfrm>
                      <a:prstGeom prst="rect">
                        <a:avLst/>
                      </a:prstGeom>
                      <a:noFill/>
                      <a:extLst/>
                    </p:spPr>
                  </p:pic>
                </p:oleObj>
              </mc:Fallback>
            </mc:AlternateContent>
          </a:graphicData>
        </a:graphic>
      </p:graphicFrame>
      <p:sp>
        <p:nvSpPr>
          <p:cNvPr id="25" name="橢圓 24"/>
          <p:cNvSpPr/>
          <p:nvPr/>
        </p:nvSpPr>
        <p:spPr>
          <a:xfrm>
            <a:off x="8575586" y="3719686"/>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26" name="Object 12"/>
          <p:cNvGraphicFramePr>
            <a:graphicFrameLocks noChangeAspect="1"/>
          </p:cNvGraphicFramePr>
          <p:nvPr>
            <p:extLst/>
          </p:nvPr>
        </p:nvGraphicFramePr>
        <p:xfrm>
          <a:off x="9782175" y="3898900"/>
          <a:ext cx="387350" cy="457200"/>
        </p:xfrm>
        <a:graphic>
          <a:graphicData uri="http://schemas.openxmlformats.org/presentationml/2006/ole">
            <mc:AlternateContent xmlns:mc="http://schemas.openxmlformats.org/markup-compatibility/2006">
              <mc:Choice xmlns:v="urn:schemas-microsoft-com:vml" Requires="v">
                <p:oleObj spid="_x0000_s10293" name="方程式" r:id="rId16" imgW="139680" imgH="164880" progId="Equation.3">
                  <p:embed/>
                </p:oleObj>
              </mc:Choice>
              <mc:Fallback>
                <p:oleObj name="方程式" r:id="rId16" imgW="139680" imgH="164880" progId="Equation.3">
                  <p:embed/>
                  <p:pic>
                    <p:nvPicPr>
                      <p:cNvPr id="26" name="Object 12"/>
                      <p:cNvPicPr>
                        <a:picLocks noChangeAspect="1" noChangeArrowheads="1"/>
                      </p:cNvPicPr>
                      <p:nvPr/>
                    </p:nvPicPr>
                    <p:blipFill>
                      <a:blip r:embed="rId17"/>
                      <a:srcRect/>
                      <a:stretch>
                        <a:fillRect/>
                      </a:stretch>
                    </p:blipFill>
                    <p:spPr bwMode="auto">
                      <a:xfrm>
                        <a:off x="9782175" y="3898900"/>
                        <a:ext cx="387350" cy="457200"/>
                      </a:xfrm>
                      <a:prstGeom prst="rect">
                        <a:avLst/>
                      </a:prstGeom>
                      <a:noFill/>
                      <a:extLst/>
                    </p:spPr>
                  </p:pic>
                </p:oleObj>
              </mc:Fallback>
            </mc:AlternateContent>
          </a:graphicData>
        </a:graphic>
      </p:graphicFrame>
      <p:grpSp>
        <p:nvGrpSpPr>
          <p:cNvPr id="27" name="群組 26"/>
          <p:cNvGrpSpPr/>
          <p:nvPr/>
        </p:nvGrpSpPr>
        <p:grpSpPr>
          <a:xfrm>
            <a:off x="7441658" y="3860197"/>
            <a:ext cx="520319" cy="520320"/>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94" name="方程式" r:id="rId18" imgW="139680" imgH="139680" progId="Equation.3">
                    <p:embed/>
                  </p:oleObj>
                </mc:Choice>
                <mc:Fallback>
                  <p:oleObj name="方程式" r:id="rId18" imgW="139680" imgH="139680" progId="Equation.3">
                    <p:embed/>
                    <p:pic>
                      <p:nvPicPr>
                        <p:cNvPr id="29"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0" name="Object 12"/>
          <p:cNvGraphicFramePr>
            <a:graphicFrameLocks noChangeAspect="1"/>
          </p:cNvGraphicFramePr>
          <p:nvPr>
            <p:extLst/>
          </p:nvPr>
        </p:nvGraphicFramePr>
        <p:xfrm>
          <a:off x="8106633" y="3684778"/>
          <a:ext cx="352425" cy="350838"/>
        </p:xfrm>
        <a:graphic>
          <a:graphicData uri="http://schemas.openxmlformats.org/presentationml/2006/ole">
            <mc:AlternateContent xmlns:mc="http://schemas.openxmlformats.org/markup-compatibility/2006">
              <mc:Choice xmlns:v="urn:schemas-microsoft-com:vml" Requires="v">
                <p:oleObj spid="_x0000_s10295" name="方程式" r:id="rId19" imgW="126720" imgH="126720" progId="Equation.3">
                  <p:embed/>
                </p:oleObj>
              </mc:Choice>
              <mc:Fallback>
                <p:oleObj name="方程式" r:id="rId19" imgW="126720" imgH="126720" progId="Equation.3">
                  <p:embed/>
                  <p:pic>
                    <p:nvPicPr>
                      <p:cNvPr id="30" name="Object 12"/>
                      <p:cNvPicPr>
                        <a:picLocks noChangeAspect="1" noChangeArrowheads="1"/>
                      </p:cNvPicPr>
                      <p:nvPr/>
                    </p:nvPicPr>
                    <p:blipFill>
                      <a:blip r:embed="rId20"/>
                      <a:srcRect/>
                      <a:stretch>
                        <a:fillRect/>
                      </a:stretch>
                    </p:blipFill>
                    <p:spPr bwMode="auto">
                      <a:xfrm>
                        <a:off x="8106633" y="3684778"/>
                        <a:ext cx="352425" cy="350838"/>
                      </a:xfrm>
                      <a:prstGeom prst="rect">
                        <a:avLst/>
                      </a:prstGeom>
                      <a:noFill/>
                      <a:extLst/>
                    </p:spPr>
                  </p:pic>
                </p:oleObj>
              </mc:Fallback>
            </mc:AlternateContent>
          </a:graphicData>
        </a:graphic>
      </p:graphicFrame>
      <p:cxnSp>
        <p:nvCxnSpPr>
          <p:cNvPr id="31" name="直線單箭頭接點 30"/>
          <p:cNvCxnSpPr/>
          <p:nvPr/>
        </p:nvCxnSpPr>
        <p:spPr>
          <a:xfrm flipV="1">
            <a:off x="7973672" y="4127858"/>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37" idx="3"/>
            <a:endCxn id="28" idx="1"/>
          </p:cNvCxnSpPr>
          <p:nvPr/>
        </p:nvCxnSpPr>
        <p:spPr>
          <a:xfrm>
            <a:off x="6757797" y="3311923"/>
            <a:ext cx="683860" cy="808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手繪多邊形 54"/>
          <p:cNvSpPr/>
          <p:nvPr/>
        </p:nvSpPr>
        <p:spPr>
          <a:xfrm>
            <a:off x="5016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55"/>
          <p:cNvSpPr/>
          <p:nvPr/>
        </p:nvSpPr>
        <p:spPr>
          <a:xfrm>
            <a:off x="5087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單箭頭接點 34"/>
          <p:cNvCxnSpPr>
            <a:stCxn id="38" idx="3"/>
            <a:endCxn id="28" idx="1"/>
          </p:cNvCxnSpPr>
          <p:nvPr/>
        </p:nvCxnSpPr>
        <p:spPr>
          <a:xfrm flipV="1">
            <a:off x="6742337" y="4120357"/>
            <a:ext cx="699321" cy="8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手繪多邊形 82"/>
          <p:cNvSpPr/>
          <p:nvPr/>
        </p:nvSpPr>
        <p:spPr>
          <a:xfrm>
            <a:off x="8678926" y="38887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6263249" y="3096479"/>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7" name="文字方塊 36"/>
              <p:cNvSpPr txBox="1">
                <a:spLocks noRot="1" noChangeAspect="1" noMove="1" noResize="1" noEditPoints="1" noAdjustHandles="1" noChangeArrowheads="1" noChangeShapeType="1" noTextEdit="1"/>
              </p:cNvSpPr>
              <p:nvPr/>
            </p:nvSpPr>
            <p:spPr>
              <a:xfrm>
                <a:off x="6263249" y="3096479"/>
                <a:ext cx="494548" cy="430887"/>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6247788" y="4753194"/>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6247788" y="4753194"/>
                <a:ext cx="494548" cy="430887"/>
              </a:xfrm>
              <a:prstGeom prst="rect">
                <a:avLst/>
              </a:prstGeom>
              <a:blipFill>
                <a:blip r:embed="rId22"/>
                <a:stretch>
                  <a:fillRect/>
                </a:stretch>
              </a:blipFill>
            </p:spPr>
            <p:txBody>
              <a:bodyPr/>
              <a:lstStyle/>
              <a:p>
                <a:r>
                  <a:rPr lang="zh-TW" altLang="en-US">
                    <a:noFill/>
                  </a:rPr>
                  <a:t> </a:t>
                </a:r>
              </a:p>
            </p:txBody>
          </p:sp>
        </mc:Fallback>
      </mc:AlternateContent>
      <p:sp>
        <p:nvSpPr>
          <p:cNvPr id="39" name="矩形 38"/>
          <p:cNvSpPr/>
          <p:nvPr/>
        </p:nvSpPr>
        <p:spPr>
          <a:xfrm>
            <a:off x="2750619" y="2766956"/>
            <a:ext cx="3228623"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940903" y="2766956"/>
            <a:ext cx="2545998"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2645513" y="5574728"/>
            <a:ext cx="3467100" cy="461665"/>
          </a:xfrm>
          <a:prstGeom prst="rect">
            <a:avLst/>
          </a:prstGeom>
          <a:noFill/>
        </p:spPr>
        <p:txBody>
          <a:bodyPr wrap="square" rtlCol="0">
            <a:spAutoFit/>
          </a:bodyPr>
          <a:lstStyle/>
          <a:p>
            <a:pPr algn="ctr"/>
            <a:r>
              <a:rPr lang="en-US" altLang="zh-TW" sz="2400" dirty="0">
                <a:solidFill>
                  <a:srgbClr val="FF0000"/>
                </a:solidFill>
              </a:rPr>
              <a:t>Feature Transformation </a:t>
            </a:r>
            <a:endParaRPr lang="zh-TW" altLang="en-US" sz="2400" dirty="0">
              <a:solidFill>
                <a:srgbClr val="FF0000"/>
              </a:solidFill>
            </a:endParaRPr>
          </a:p>
        </p:txBody>
      </p:sp>
      <p:sp>
        <p:nvSpPr>
          <p:cNvPr id="42" name="文字方塊 41"/>
          <p:cNvSpPr txBox="1"/>
          <p:nvPr/>
        </p:nvSpPr>
        <p:spPr>
          <a:xfrm>
            <a:off x="6510523" y="5570865"/>
            <a:ext cx="3467100" cy="461665"/>
          </a:xfrm>
          <a:prstGeom prst="rect">
            <a:avLst/>
          </a:prstGeom>
          <a:noFill/>
        </p:spPr>
        <p:txBody>
          <a:bodyPr wrap="square" rtlCol="0">
            <a:spAutoFit/>
          </a:bodyPr>
          <a:lstStyle/>
          <a:p>
            <a:pPr algn="ctr"/>
            <a:r>
              <a:rPr lang="en-US" altLang="zh-TW" sz="2400" dirty="0">
                <a:solidFill>
                  <a:srgbClr val="FF0000"/>
                </a:solidFill>
              </a:rPr>
              <a:t>Classification</a:t>
            </a:r>
            <a:endParaRPr lang="zh-TW" altLang="en-US" sz="2400" dirty="0">
              <a:solidFill>
                <a:srgbClr val="FF0000"/>
              </a:solidFill>
            </a:endParaRPr>
          </a:p>
        </p:txBody>
      </p:sp>
      <p:sp>
        <p:nvSpPr>
          <p:cNvPr id="43" name="文字方塊 42"/>
          <p:cNvSpPr txBox="1"/>
          <p:nvPr/>
        </p:nvSpPr>
        <p:spPr>
          <a:xfrm>
            <a:off x="7553511" y="2940800"/>
            <a:ext cx="1618915"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45" name="矩形 44"/>
          <p:cNvSpPr/>
          <p:nvPr/>
        </p:nvSpPr>
        <p:spPr>
          <a:xfrm>
            <a:off x="4846002" y="6048519"/>
            <a:ext cx="2884267" cy="523220"/>
          </a:xfrm>
          <a:prstGeom prst="rect">
            <a:avLst/>
          </a:prstGeom>
        </p:spPr>
        <p:txBody>
          <a:bodyPr wrap="square">
            <a:spAutoFit/>
          </a:bodyPr>
          <a:lstStyle/>
          <a:p>
            <a:pPr algn="ctr">
              <a:defRPr/>
            </a:pPr>
            <a:r>
              <a:rPr lang="en-US" altLang="zh-TW" sz="2800" b="1" i="1" u="sng" dirty="0"/>
              <a:t>Neural Network</a:t>
            </a:r>
            <a:endParaRPr lang="zh-TW" altLang="en-US" sz="2800" b="1" i="1" u="sng" dirty="0"/>
          </a:p>
        </p:txBody>
      </p:sp>
      <p:cxnSp>
        <p:nvCxnSpPr>
          <p:cNvPr id="51" name="直線單箭頭接點 50"/>
          <p:cNvCxnSpPr>
            <a:cxnSpLocks/>
          </p:cNvCxnSpPr>
          <p:nvPr/>
        </p:nvCxnSpPr>
        <p:spPr>
          <a:xfrm flipH="1" flipV="1">
            <a:off x="8460101" y="3359889"/>
            <a:ext cx="437651" cy="597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1988530" y="1608448"/>
            <a:ext cx="4311144" cy="830997"/>
          </a:xfrm>
          <a:prstGeom prst="rect">
            <a:avLst/>
          </a:prstGeom>
          <a:noFill/>
        </p:spPr>
        <p:txBody>
          <a:bodyPr wrap="square" rtlCol="0">
            <a:spAutoFit/>
          </a:bodyPr>
          <a:lstStyle/>
          <a:p>
            <a:r>
              <a:rPr lang="en-US" altLang="zh-TW" sz="2400" dirty="0">
                <a:solidFill>
                  <a:srgbClr val="0000FF"/>
                </a:solidFill>
              </a:rPr>
              <a:t>All the parameters of the logistic regressions are jointly learned.</a:t>
            </a:r>
            <a:endParaRPr lang="zh-TW" altLang="en-US" sz="2400" dirty="0">
              <a:solidFill>
                <a:srgbClr val="0000FF"/>
              </a:solidFill>
            </a:endParaRPr>
          </a:p>
        </p:txBody>
      </p:sp>
      <p:sp>
        <p:nvSpPr>
          <p:cNvPr id="3" name="矩形 2">
            <a:extLst>
              <a:ext uri="{FF2B5EF4-FFF2-40B4-BE49-F238E27FC236}">
                <a16:creationId xmlns:a16="http://schemas.microsoft.com/office/drawing/2014/main" id="{5F82F531-54F7-45FC-9999-046A1144612D}"/>
              </a:ext>
            </a:extLst>
          </p:cNvPr>
          <p:cNvSpPr/>
          <p:nvPr/>
        </p:nvSpPr>
        <p:spPr>
          <a:xfrm>
            <a:off x="4438911" y="3244334"/>
            <a:ext cx="6443687" cy="369332"/>
          </a:xfrm>
          <a:prstGeom prst="rect">
            <a:avLst/>
          </a:prstGeom>
        </p:spPr>
        <p:txBody>
          <a:bodyPr wrap="none">
            <a:spAutoFit/>
          </a:bodyPr>
          <a:lstStyle/>
          <a:p>
            <a:r>
              <a:rPr lang="zh-TW" altLang="en-US" dirty="0"/>
              <a:t>such as taking care of algriculture</a:t>
            </a:r>
            <a:r>
              <a:rPr lang="en-US" altLang="zh-TW" dirty="0"/>
              <a:t>such as taking care of </a:t>
            </a:r>
            <a:r>
              <a:rPr lang="en-US" altLang="zh-TW" dirty="0" err="1"/>
              <a:t>algriculture</a:t>
            </a:r>
            <a:endParaRPr lang="zh-TW" altLang="en-US" dirty="0"/>
          </a:p>
        </p:txBody>
      </p:sp>
    </p:spTree>
    <p:extLst>
      <p:ext uri="{BB962C8B-B14F-4D97-AF65-F5344CB8AC3E}">
        <p14:creationId xmlns:p14="http://schemas.microsoft.com/office/powerpoint/2010/main" val="28575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5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Backpropagation</a:t>
            </a:r>
            <a:endParaRPr lang="zh-TW" altLang="en-US" dirty="0"/>
          </a:p>
        </p:txBody>
      </p:sp>
      <p:sp>
        <p:nvSpPr>
          <p:cNvPr id="3" name="副標題 2"/>
          <p:cNvSpPr>
            <a:spLocks noGrp="1"/>
          </p:cNvSpPr>
          <p:nvPr>
            <p:ph type="subTitle" idx="1"/>
          </p:nvPr>
        </p:nvSpPr>
        <p:spPr/>
        <p:txBody>
          <a:bodyPr>
            <a:normAutofit/>
          </a:bodyPr>
          <a:lstStyle/>
          <a:p>
            <a:endParaRPr lang="en-US" altLang="zh-TW" sz="3600" dirty="0"/>
          </a:p>
        </p:txBody>
      </p:sp>
    </p:spTree>
    <p:extLst>
      <p:ext uri="{BB962C8B-B14F-4D97-AF65-F5344CB8AC3E}">
        <p14:creationId xmlns:p14="http://schemas.microsoft.com/office/powerpoint/2010/main" val="34197771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a:t>
            </a:r>
            <a:endParaRPr lang="zh-TW" altLang="en-US" dirty="0"/>
          </a:p>
        </p:txBody>
      </p:sp>
      <p:graphicFrame>
        <p:nvGraphicFramePr>
          <p:cNvPr id="5" name="Object 12"/>
          <p:cNvGraphicFramePr>
            <a:graphicFrameLocks noChangeAspect="1"/>
          </p:cNvGraphicFramePr>
          <p:nvPr>
            <p:extLst/>
          </p:nvPr>
        </p:nvGraphicFramePr>
        <p:xfrm>
          <a:off x="3987024" y="2359961"/>
          <a:ext cx="407987" cy="434975"/>
        </p:xfrm>
        <a:graphic>
          <a:graphicData uri="http://schemas.openxmlformats.org/presentationml/2006/ole">
            <mc:AlternateContent xmlns:mc="http://schemas.openxmlformats.org/markup-compatibility/2006">
              <mc:Choice xmlns:v="urn:schemas-microsoft-com:vml" Requires="v">
                <p:oleObj spid="_x0000_s19478" name="方程式" r:id="rId4" imgW="190440" imgH="203040" progId="Equation.3">
                  <p:embed/>
                </p:oleObj>
              </mc:Choice>
              <mc:Fallback>
                <p:oleObj name="方程式" r:id="rId4" imgW="190440" imgH="203040" progId="Equation.3">
                  <p:embed/>
                  <p:pic>
                    <p:nvPicPr>
                      <p:cNvPr id="5" name="Object 12"/>
                      <p:cNvPicPr>
                        <a:picLocks noChangeAspect="1" noChangeArrowheads="1"/>
                      </p:cNvPicPr>
                      <p:nvPr/>
                    </p:nvPicPr>
                    <p:blipFill>
                      <a:blip r:embed="rId5"/>
                      <a:srcRect/>
                      <a:stretch>
                        <a:fillRect/>
                      </a:stretch>
                    </p:blipFill>
                    <p:spPr bwMode="auto">
                      <a:xfrm>
                        <a:off x="3987024" y="2359961"/>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2064666" y="2173414"/>
            <a:ext cx="1948295" cy="830997"/>
          </a:xfrm>
          <a:prstGeom prst="rect">
            <a:avLst/>
          </a:prstGeom>
          <a:noFill/>
        </p:spPr>
        <p:txBody>
          <a:bodyPr wrap="square" rtlCol="0">
            <a:spAutoFit/>
          </a:bodyPr>
          <a:lstStyle/>
          <a:p>
            <a:pPr algn="ctr"/>
            <a:r>
              <a:rPr lang="en-US" altLang="zh-TW" sz="2400" dirty="0"/>
              <a:t>Starting Parameters</a:t>
            </a:r>
            <a:endParaRPr lang="zh-TW" altLang="en-US" sz="2400" dirty="0"/>
          </a:p>
        </p:txBody>
      </p:sp>
      <p:graphicFrame>
        <p:nvGraphicFramePr>
          <p:cNvPr id="8" name="Object 12"/>
          <p:cNvGraphicFramePr>
            <a:graphicFrameLocks noChangeAspect="1"/>
          </p:cNvGraphicFramePr>
          <p:nvPr>
            <p:extLst/>
          </p:nvPr>
        </p:nvGraphicFramePr>
        <p:xfrm>
          <a:off x="5725529" y="2359960"/>
          <a:ext cx="354013" cy="434975"/>
        </p:xfrm>
        <a:graphic>
          <a:graphicData uri="http://schemas.openxmlformats.org/presentationml/2006/ole">
            <mc:AlternateContent xmlns:mc="http://schemas.openxmlformats.org/markup-compatibility/2006">
              <mc:Choice xmlns:v="urn:schemas-microsoft-com:vml" Requires="v">
                <p:oleObj spid="_x0000_s19479" name="方程式" r:id="rId6" imgW="164880" imgH="203040" progId="Equation.3">
                  <p:embed/>
                </p:oleObj>
              </mc:Choice>
              <mc:Fallback>
                <p:oleObj name="方程式" r:id="rId6" imgW="164880" imgH="203040" progId="Equation.3">
                  <p:embed/>
                  <p:pic>
                    <p:nvPicPr>
                      <p:cNvPr id="8" name="Object 12"/>
                      <p:cNvPicPr>
                        <a:picLocks noChangeAspect="1" noChangeArrowheads="1"/>
                      </p:cNvPicPr>
                      <p:nvPr/>
                    </p:nvPicPr>
                    <p:blipFill>
                      <a:blip r:embed="rId7"/>
                      <a:srcRect/>
                      <a:stretch>
                        <a:fillRect/>
                      </a:stretch>
                    </p:blipFill>
                    <p:spPr bwMode="auto">
                      <a:xfrm>
                        <a:off x="5725529" y="2359960"/>
                        <a:ext cx="35401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nvPr>
        </p:nvGraphicFramePr>
        <p:xfrm>
          <a:off x="7383515" y="2360607"/>
          <a:ext cx="407987" cy="434975"/>
        </p:xfrm>
        <a:graphic>
          <a:graphicData uri="http://schemas.openxmlformats.org/presentationml/2006/ole">
            <mc:AlternateContent xmlns:mc="http://schemas.openxmlformats.org/markup-compatibility/2006">
              <mc:Choice xmlns:v="urn:schemas-microsoft-com:vml" Requires="v">
                <p:oleObj spid="_x0000_s19480" name="方程式" r:id="rId8" imgW="190440" imgH="203040" progId="Equation.3">
                  <p:embed/>
                </p:oleObj>
              </mc:Choice>
              <mc:Fallback>
                <p:oleObj name="方程式" r:id="rId8" imgW="190440" imgH="203040" progId="Equation.3">
                  <p:embed/>
                  <p:pic>
                    <p:nvPicPr>
                      <p:cNvPr id="10" name="Object 12"/>
                      <p:cNvPicPr>
                        <a:picLocks noChangeAspect="1" noChangeArrowheads="1"/>
                      </p:cNvPicPr>
                      <p:nvPr/>
                    </p:nvPicPr>
                    <p:blipFill>
                      <a:blip r:embed="rId9"/>
                      <a:srcRect/>
                      <a:stretch>
                        <a:fillRect/>
                      </a:stretch>
                    </p:blipFill>
                    <p:spPr bwMode="auto">
                      <a:xfrm>
                        <a:off x="7383515" y="2360607"/>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線單箭頭接點 15"/>
          <p:cNvCxnSpPr/>
          <p:nvPr/>
        </p:nvCxnSpPr>
        <p:spPr>
          <a:xfrm>
            <a:off x="4444009"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6114146"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8791950" y="2289561"/>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22" name="直線單箭頭接點 21"/>
          <p:cNvCxnSpPr/>
          <p:nvPr/>
        </p:nvCxnSpPr>
        <p:spPr>
          <a:xfrm>
            <a:off x="7842734" y="2577446"/>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12"/>
          <p:cNvGraphicFramePr>
            <a:graphicFrameLocks noChangeAspect="1"/>
          </p:cNvGraphicFramePr>
          <p:nvPr>
            <p:extLst/>
          </p:nvPr>
        </p:nvGraphicFramePr>
        <p:xfrm>
          <a:off x="4524375" y="3435350"/>
          <a:ext cx="2255838" cy="488950"/>
        </p:xfrm>
        <a:graphic>
          <a:graphicData uri="http://schemas.openxmlformats.org/presentationml/2006/ole">
            <mc:AlternateContent xmlns:mc="http://schemas.openxmlformats.org/markup-compatibility/2006">
              <mc:Choice xmlns:v="urn:schemas-microsoft-com:vml" Requires="v">
                <p:oleObj spid="_x0000_s19481" name="方程式" r:id="rId10" imgW="1054080" imgH="228600" progId="Equation.3">
                  <p:embed/>
                </p:oleObj>
              </mc:Choice>
              <mc:Fallback>
                <p:oleObj name="方程式" r:id="rId10" imgW="1054080" imgH="228600" progId="Equation.3">
                  <p:embed/>
                  <p:pic>
                    <p:nvPicPr>
                      <p:cNvPr id="27" name="Object 12"/>
                      <p:cNvPicPr>
                        <a:picLocks noChangeAspect="1" noChangeArrowheads="1"/>
                      </p:cNvPicPr>
                      <p:nvPr/>
                    </p:nvPicPr>
                    <p:blipFill>
                      <a:blip r:embed="rId11"/>
                      <a:srcRect/>
                      <a:stretch>
                        <a:fillRect/>
                      </a:stretch>
                    </p:blipFill>
                    <p:spPr bwMode="auto">
                      <a:xfrm>
                        <a:off x="4524375" y="3435350"/>
                        <a:ext cx="22558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nvPr>
        </p:nvGraphicFramePr>
        <p:xfrm>
          <a:off x="7508318" y="3421133"/>
          <a:ext cx="2420938" cy="488950"/>
        </p:xfrm>
        <a:graphic>
          <a:graphicData uri="http://schemas.openxmlformats.org/presentationml/2006/ole">
            <mc:AlternateContent xmlns:mc="http://schemas.openxmlformats.org/markup-compatibility/2006">
              <mc:Choice xmlns:v="urn:schemas-microsoft-com:vml" Requires="v">
                <p:oleObj spid="_x0000_s19482" name="方程式" r:id="rId12" imgW="1130040" imgH="228600" progId="Equation.3">
                  <p:embed/>
                </p:oleObj>
              </mc:Choice>
              <mc:Fallback>
                <p:oleObj name="方程式" r:id="rId12" imgW="1130040" imgH="228600" progId="Equation.3">
                  <p:embed/>
                  <p:pic>
                    <p:nvPicPr>
                      <p:cNvPr id="28" name="Object 12"/>
                      <p:cNvPicPr>
                        <a:picLocks noChangeAspect="1" noChangeArrowheads="1"/>
                      </p:cNvPicPr>
                      <p:nvPr/>
                    </p:nvPicPr>
                    <p:blipFill>
                      <a:blip r:embed="rId13"/>
                      <a:srcRect/>
                      <a:stretch>
                        <a:fillRect/>
                      </a:stretch>
                    </p:blipFill>
                    <p:spPr bwMode="auto">
                      <a:xfrm>
                        <a:off x="7508318" y="3421133"/>
                        <a:ext cx="24209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extLst/>
          </p:nvPr>
        </p:nvGraphicFramePr>
        <p:xfrm>
          <a:off x="4522789" y="4116388"/>
          <a:ext cx="2230437" cy="488950"/>
        </p:xfrm>
        <a:graphic>
          <a:graphicData uri="http://schemas.openxmlformats.org/presentationml/2006/ole">
            <mc:AlternateContent xmlns:mc="http://schemas.openxmlformats.org/markup-compatibility/2006">
              <mc:Choice xmlns:v="urn:schemas-microsoft-com:vml" Requires="v">
                <p:oleObj spid="_x0000_s19483" name="方程式" r:id="rId14" imgW="1041120" imgH="228600" progId="Equation.3">
                  <p:embed/>
                </p:oleObj>
              </mc:Choice>
              <mc:Fallback>
                <p:oleObj name="方程式" r:id="rId14" imgW="1041120" imgH="228600" progId="Equation.3">
                  <p:embed/>
                  <p:pic>
                    <p:nvPicPr>
                      <p:cNvPr id="29" name="Object 12"/>
                      <p:cNvPicPr>
                        <a:picLocks noChangeAspect="1" noChangeArrowheads="1"/>
                      </p:cNvPicPr>
                      <p:nvPr/>
                    </p:nvPicPr>
                    <p:blipFill>
                      <a:blip r:embed="rId15"/>
                      <a:srcRect/>
                      <a:stretch>
                        <a:fillRect/>
                      </a:stretch>
                    </p:blipFill>
                    <p:spPr bwMode="auto">
                      <a:xfrm>
                        <a:off x="4522789" y="4116388"/>
                        <a:ext cx="22304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p:cNvGraphicFramePr>
            <a:graphicFrameLocks noChangeAspect="1"/>
          </p:cNvGraphicFramePr>
          <p:nvPr>
            <p:extLst/>
          </p:nvPr>
        </p:nvGraphicFramePr>
        <p:xfrm>
          <a:off x="7508318" y="4114793"/>
          <a:ext cx="2393950" cy="488950"/>
        </p:xfrm>
        <a:graphic>
          <a:graphicData uri="http://schemas.openxmlformats.org/presentationml/2006/ole">
            <mc:AlternateContent xmlns:mc="http://schemas.openxmlformats.org/markup-compatibility/2006">
              <mc:Choice xmlns:v="urn:schemas-microsoft-com:vml" Requires="v">
                <p:oleObj spid="_x0000_s19484" name="方程式" r:id="rId16" imgW="1117440" imgH="228600" progId="Equation.3">
                  <p:embed/>
                </p:oleObj>
              </mc:Choice>
              <mc:Fallback>
                <p:oleObj name="方程式" r:id="rId16" imgW="1117440" imgH="228600" progId="Equation.3">
                  <p:embed/>
                  <p:pic>
                    <p:nvPicPr>
                      <p:cNvPr id="30" name="Object 12"/>
                      <p:cNvPicPr>
                        <a:picLocks noChangeAspect="1" noChangeArrowheads="1"/>
                      </p:cNvPicPr>
                      <p:nvPr/>
                    </p:nvPicPr>
                    <p:blipFill>
                      <a:blip r:embed="rId17"/>
                      <a:srcRect/>
                      <a:stretch>
                        <a:fillRect/>
                      </a:stretch>
                    </p:blipFill>
                    <p:spPr bwMode="auto">
                      <a:xfrm>
                        <a:off x="7508318" y="4114793"/>
                        <a:ext cx="2393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2"/>
          <p:cNvGraphicFramePr>
            <a:graphicFrameLocks noChangeAspect="1"/>
          </p:cNvGraphicFramePr>
          <p:nvPr>
            <p:extLst/>
          </p:nvPr>
        </p:nvGraphicFramePr>
        <p:xfrm>
          <a:off x="2344482" y="3278087"/>
          <a:ext cx="884030" cy="455867"/>
        </p:xfrm>
        <a:graphic>
          <a:graphicData uri="http://schemas.openxmlformats.org/presentationml/2006/ole">
            <mc:AlternateContent xmlns:mc="http://schemas.openxmlformats.org/markup-compatibility/2006">
              <mc:Choice xmlns:v="urn:schemas-microsoft-com:vml" Requires="v">
                <p:oleObj spid="_x0000_s19485" name="方程式" r:id="rId18" imgW="419040" imgH="215640" progId="Equation.3">
                  <p:embed/>
                </p:oleObj>
              </mc:Choice>
              <mc:Fallback>
                <p:oleObj name="方程式" r:id="rId18" imgW="419040" imgH="215640" progId="Equation.3">
                  <p:embed/>
                  <p:pic>
                    <p:nvPicPr>
                      <p:cNvPr id="32" name="Object 12"/>
                      <p:cNvPicPr>
                        <a:picLocks noChangeAspect="1" noChangeArrowheads="1"/>
                      </p:cNvPicPr>
                      <p:nvPr/>
                    </p:nvPicPr>
                    <p:blipFill>
                      <a:blip r:embed="rId19"/>
                      <a:srcRect/>
                      <a:stretch>
                        <a:fillRect/>
                      </a:stretch>
                    </p:blipFill>
                    <p:spPr bwMode="auto">
                      <a:xfrm>
                        <a:off x="2344482" y="3278087"/>
                        <a:ext cx="884030" cy="455867"/>
                      </a:xfrm>
                      <a:prstGeom prst="rect">
                        <a:avLst/>
                      </a:prstGeom>
                      <a:noFill/>
                      <a:extLst/>
                    </p:spPr>
                  </p:pic>
                </p:oleObj>
              </mc:Fallback>
            </mc:AlternateContent>
          </a:graphicData>
        </a:graphic>
      </p:graphicFrame>
      <p:graphicFrame>
        <p:nvGraphicFramePr>
          <p:cNvPr id="33" name="Object 12"/>
          <p:cNvGraphicFramePr>
            <a:graphicFrameLocks noChangeAspect="1"/>
          </p:cNvGraphicFramePr>
          <p:nvPr>
            <p:extLst/>
          </p:nvPr>
        </p:nvGraphicFramePr>
        <p:xfrm>
          <a:off x="5578527" y="1584459"/>
          <a:ext cx="3609975" cy="525462"/>
        </p:xfrm>
        <a:graphic>
          <a:graphicData uri="http://schemas.openxmlformats.org/presentationml/2006/ole">
            <mc:AlternateContent xmlns:mc="http://schemas.openxmlformats.org/markup-compatibility/2006">
              <mc:Choice xmlns:v="urn:schemas-microsoft-com:vml" Requires="v">
                <p:oleObj spid="_x0000_s19486" name="方程式" r:id="rId20" imgW="1473120" imgH="215640" progId="Equation.3">
                  <p:embed/>
                </p:oleObj>
              </mc:Choice>
              <mc:Fallback>
                <p:oleObj name="方程式" r:id="rId20" imgW="1473120" imgH="215640" progId="Equation.3">
                  <p:embed/>
                  <p:pic>
                    <p:nvPicPr>
                      <p:cNvPr id="33" name="Object 12"/>
                      <p:cNvPicPr>
                        <a:picLocks noChangeAspect="1" noChangeArrowheads="1"/>
                      </p:cNvPicPr>
                      <p:nvPr/>
                    </p:nvPicPr>
                    <p:blipFill>
                      <a:blip r:embed="rId21"/>
                      <a:srcRect/>
                      <a:stretch>
                        <a:fillRect/>
                      </a:stretch>
                    </p:blipFill>
                    <p:spPr bwMode="auto">
                      <a:xfrm>
                        <a:off x="5578527" y="1584459"/>
                        <a:ext cx="3609975" cy="525462"/>
                      </a:xfrm>
                      <a:prstGeom prst="rect">
                        <a:avLst/>
                      </a:prstGeom>
                      <a:noFill/>
                      <a:extLst/>
                    </p:spPr>
                  </p:pic>
                </p:oleObj>
              </mc:Fallback>
            </mc:AlternateContent>
          </a:graphicData>
        </a:graphic>
      </p:graphicFrame>
      <p:graphicFrame>
        <p:nvGraphicFramePr>
          <p:cNvPr id="35" name="Object 12"/>
          <p:cNvGraphicFramePr>
            <a:graphicFrameLocks noChangeAspect="1"/>
          </p:cNvGraphicFramePr>
          <p:nvPr>
            <p:extLst/>
          </p:nvPr>
        </p:nvGraphicFramePr>
        <p:xfrm>
          <a:off x="2357438" y="3733800"/>
          <a:ext cx="1949450" cy="2751138"/>
        </p:xfrm>
        <a:graphic>
          <a:graphicData uri="http://schemas.openxmlformats.org/presentationml/2006/ole">
            <mc:AlternateContent xmlns:mc="http://schemas.openxmlformats.org/markup-compatibility/2006">
              <mc:Choice xmlns:v="urn:schemas-microsoft-com:vml" Requires="v">
                <p:oleObj spid="_x0000_s19487" name="方程式" r:id="rId22" imgW="939600" imgH="1320480" progId="Equation.3">
                  <p:embed/>
                </p:oleObj>
              </mc:Choice>
              <mc:Fallback>
                <p:oleObj name="方程式" r:id="rId22" imgW="939600" imgH="1320480" progId="Equation.3">
                  <p:embed/>
                  <p:pic>
                    <p:nvPicPr>
                      <p:cNvPr id="35" name="Object 12"/>
                      <p:cNvPicPr>
                        <a:picLocks noChangeAspect="1" noChangeArrowheads="1"/>
                      </p:cNvPicPr>
                      <p:nvPr/>
                    </p:nvPicPr>
                    <p:blipFill>
                      <a:blip r:embed="rId23"/>
                      <a:srcRect/>
                      <a:stretch>
                        <a:fillRect/>
                      </a:stretch>
                    </p:blipFill>
                    <p:spPr bwMode="auto">
                      <a:xfrm>
                        <a:off x="2357438" y="3733800"/>
                        <a:ext cx="1949450" cy="2751138"/>
                      </a:xfrm>
                      <a:prstGeom prst="rect">
                        <a:avLst/>
                      </a:prstGeom>
                      <a:noFill/>
                      <a:extLst/>
                    </p:spPr>
                  </p:pic>
                </p:oleObj>
              </mc:Fallback>
            </mc:AlternateContent>
          </a:graphicData>
        </a:graphic>
      </p:graphicFrame>
      <p:sp>
        <p:nvSpPr>
          <p:cNvPr id="39" name="文字方塊 38"/>
          <p:cNvSpPr txBox="1"/>
          <p:nvPr/>
        </p:nvSpPr>
        <p:spPr>
          <a:xfrm>
            <a:off x="4510160" y="4996369"/>
            <a:ext cx="4147458" cy="523220"/>
          </a:xfrm>
          <a:prstGeom prst="rect">
            <a:avLst/>
          </a:prstGeom>
          <a:noFill/>
        </p:spPr>
        <p:txBody>
          <a:bodyPr wrap="square" rtlCol="0">
            <a:spAutoFit/>
          </a:bodyPr>
          <a:lstStyle/>
          <a:p>
            <a:r>
              <a:rPr lang="en-US" altLang="zh-TW" sz="2800" dirty="0"/>
              <a:t>Millions of parameters ……</a:t>
            </a:r>
            <a:endParaRPr lang="zh-TW" altLang="en-US" sz="2800" dirty="0"/>
          </a:p>
        </p:txBody>
      </p:sp>
      <p:sp>
        <p:nvSpPr>
          <p:cNvPr id="40" name="文字方塊 39"/>
          <p:cNvSpPr txBox="1"/>
          <p:nvPr/>
        </p:nvSpPr>
        <p:spPr>
          <a:xfrm>
            <a:off x="4716997" y="5583886"/>
            <a:ext cx="5582643" cy="954107"/>
          </a:xfrm>
          <a:prstGeom prst="rect">
            <a:avLst/>
          </a:prstGeom>
          <a:noFill/>
        </p:spPr>
        <p:txBody>
          <a:bodyPr wrap="square" rtlCol="0">
            <a:spAutoFit/>
          </a:bodyPr>
          <a:lstStyle/>
          <a:p>
            <a:r>
              <a:rPr lang="en-US" altLang="zh-TW" sz="2800" dirty="0">
                <a:solidFill>
                  <a:srgbClr val="0000FF"/>
                </a:solidFill>
              </a:rPr>
              <a:t>To compute the gradients efficiently, we use </a:t>
            </a:r>
            <a:r>
              <a:rPr lang="en-US" altLang="zh-TW" sz="2800" b="1" i="1" u="sng" dirty="0">
                <a:solidFill>
                  <a:srgbClr val="0000FF"/>
                </a:solidFill>
              </a:rPr>
              <a:t>backpropagation</a:t>
            </a:r>
            <a:r>
              <a:rPr lang="en-US" altLang="zh-TW" sz="2800" dirty="0">
                <a:solidFill>
                  <a:srgbClr val="0000FF"/>
                </a:solidFill>
              </a:rPr>
              <a:t>.</a:t>
            </a:r>
            <a:endParaRPr lang="zh-TW" altLang="en-US" sz="2800" dirty="0">
              <a:solidFill>
                <a:srgbClr val="0000FF"/>
              </a:solidFill>
            </a:endParaRPr>
          </a:p>
        </p:txBody>
      </p:sp>
      <p:sp>
        <p:nvSpPr>
          <p:cNvPr id="21" name="文字方塊 20"/>
          <p:cNvSpPr txBox="1"/>
          <p:nvPr/>
        </p:nvSpPr>
        <p:spPr>
          <a:xfrm>
            <a:off x="2603617" y="1600062"/>
            <a:ext cx="3178902" cy="461665"/>
          </a:xfrm>
          <a:prstGeom prst="rect">
            <a:avLst/>
          </a:prstGeom>
          <a:noFill/>
        </p:spPr>
        <p:txBody>
          <a:bodyPr wrap="square" rtlCol="0">
            <a:spAutoFit/>
          </a:bodyPr>
          <a:lstStyle/>
          <a:p>
            <a:pPr algn="ctr"/>
            <a:r>
              <a:rPr lang="en-US" altLang="zh-TW" sz="2400" dirty="0"/>
              <a:t>Network parameters</a:t>
            </a:r>
            <a:endParaRPr lang="zh-TW" altLang="en-US" sz="2400" dirty="0"/>
          </a:p>
        </p:txBody>
      </p:sp>
    </p:spTree>
    <p:extLst>
      <p:ext uri="{BB962C8B-B14F-4D97-AF65-F5344CB8AC3E}">
        <p14:creationId xmlns:p14="http://schemas.microsoft.com/office/powerpoint/2010/main" val="1026825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9" grpId="0"/>
      <p:bldP spid="40"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Chain Rule</a:t>
            </a:r>
            <a:endParaRPr lang="zh-TW" altLang="en-US" dirty="0"/>
          </a:p>
        </p:txBody>
      </p:sp>
      <p:sp>
        <p:nvSpPr>
          <p:cNvPr id="6" name="文字方塊 5"/>
          <p:cNvSpPr txBox="1"/>
          <p:nvPr/>
        </p:nvSpPr>
        <p:spPr>
          <a:xfrm>
            <a:off x="2152651" y="1856355"/>
            <a:ext cx="1275101" cy="523220"/>
          </a:xfrm>
          <a:prstGeom prst="rect">
            <a:avLst/>
          </a:prstGeom>
          <a:noFill/>
        </p:spPr>
        <p:txBody>
          <a:bodyPr wrap="square" rtlCol="0">
            <a:spAutoFit/>
          </a:bodyPr>
          <a:lstStyle/>
          <a:p>
            <a:pPr algn="ctr"/>
            <a:r>
              <a:rPr lang="en-US" altLang="zh-TW" sz="2800" b="1" i="1" u="sng" dirty="0"/>
              <a:t>Case 1</a:t>
            </a:r>
            <a:endParaRPr lang="zh-TW" altLang="en-US" sz="2800" b="1" i="1" u="sng" dirty="0"/>
          </a:p>
        </p:txBody>
      </p:sp>
      <p:sp>
        <p:nvSpPr>
          <p:cNvPr id="7" name="文字方塊 6"/>
          <p:cNvSpPr txBox="1"/>
          <p:nvPr/>
        </p:nvSpPr>
        <p:spPr>
          <a:xfrm>
            <a:off x="2152650" y="3553480"/>
            <a:ext cx="1275101" cy="523220"/>
          </a:xfrm>
          <a:prstGeom prst="rect">
            <a:avLst/>
          </a:prstGeom>
          <a:noFill/>
        </p:spPr>
        <p:txBody>
          <a:bodyPr wrap="square" rtlCol="0">
            <a:spAutoFit/>
          </a:bodyPr>
          <a:lstStyle/>
          <a:p>
            <a:pPr algn="ctr"/>
            <a:r>
              <a:rPr lang="en-US" altLang="zh-TW" sz="2800" b="1" i="1" u="sng" dirty="0"/>
              <a:t>Case 2</a:t>
            </a:r>
            <a:endParaRPr lang="zh-TW" altLang="en-US" sz="2800" b="1" i="1" u="sng" dirty="0"/>
          </a:p>
        </p:txBody>
      </p:sp>
      <p:graphicFrame>
        <p:nvGraphicFramePr>
          <p:cNvPr id="8" name="Object 12"/>
          <p:cNvGraphicFramePr>
            <a:graphicFrameLocks noChangeAspect="1"/>
          </p:cNvGraphicFramePr>
          <p:nvPr>
            <p:extLst/>
          </p:nvPr>
        </p:nvGraphicFramePr>
        <p:xfrm>
          <a:off x="5524500" y="1932647"/>
          <a:ext cx="1143000" cy="460375"/>
        </p:xfrm>
        <a:graphic>
          <a:graphicData uri="http://schemas.openxmlformats.org/presentationml/2006/ole">
            <mc:AlternateContent xmlns:mc="http://schemas.openxmlformats.org/markup-compatibility/2006">
              <mc:Choice xmlns:v="urn:schemas-microsoft-com:vml" Requires="v">
                <p:oleObj spid="_x0000_s20506" name="方程式" r:id="rId3" imgW="533160" imgH="215640" progId="Equation.3">
                  <p:embed/>
                </p:oleObj>
              </mc:Choice>
              <mc:Fallback>
                <p:oleObj name="方程式" r:id="rId3" imgW="533160" imgH="215640" progId="Equation.3">
                  <p:embed/>
                  <p:pic>
                    <p:nvPicPr>
                      <p:cNvPr id="8" name="Object 12"/>
                      <p:cNvPicPr>
                        <a:picLocks noChangeAspect="1" noChangeArrowheads="1"/>
                      </p:cNvPicPr>
                      <p:nvPr/>
                    </p:nvPicPr>
                    <p:blipFill>
                      <a:blip r:embed="rId4"/>
                      <a:srcRect/>
                      <a:stretch>
                        <a:fillRect/>
                      </a:stretch>
                    </p:blipFill>
                    <p:spPr bwMode="auto">
                      <a:xfrm>
                        <a:off x="5524500" y="1932647"/>
                        <a:ext cx="11430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nvPr>
        </p:nvGraphicFramePr>
        <p:xfrm>
          <a:off x="4066656" y="1914075"/>
          <a:ext cx="1196975" cy="460375"/>
        </p:xfrm>
        <a:graphic>
          <a:graphicData uri="http://schemas.openxmlformats.org/presentationml/2006/ole">
            <mc:AlternateContent xmlns:mc="http://schemas.openxmlformats.org/markup-compatibility/2006">
              <mc:Choice xmlns:v="urn:schemas-microsoft-com:vml" Requires="v">
                <p:oleObj spid="_x0000_s20507" name="方程式" r:id="rId5" imgW="558720" imgH="215640" progId="Equation.3">
                  <p:embed/>
                </p:oleObj>
              </mc:Choice>
              <mc:Fallback>
                <p:oleObj name="方程式" r:id="rId5" imgW="558720" imgH="215640" progId="Equation.3">
                  <p:embed/>
                  <p:pic>
                    <p:nvPicPr>
                      <p:cNvPr id="9" name="Object 12"/>
                      <p:cNvPicPr>
                        <a:picLocks noChangeAspect="1" noChangeArrowheads="1"/>
                      </p:cNvPicPr>
                      <p:nvPr/>
                    </p:nvPicPr>
                    <p:blipFill>
                      <a:blip r:embed="rId6"/>
                      <a:srcRect/>
                      <a:stretch>
                        <a:fillRect/>
                      </a:stretch>
                    </p:blipFill>
                    <p:spPr bwMode="auto">
                      <a:xfrm>
                        <a:off x="4066656" y="1914075"/>
                        <a:ext cx="11969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extLst/>
          </p:nvPr>
        </p:nvGraphicFramePr>
        <p:xfrm>
          <a:off x="7361382" y="2530685"/>
          <a:ext cx="1574800" cy="896938"/>
        </p:xfrm>
        <a:graphic>
          <a:graphicData uri="http://schemas.openxmlformats.org/presentationml/2006/ole">
            <mc:AlternateContent xmlns:mc="http://schemas.openxmlformats.org/markup-compatibility/2006">
              <mc:Choice xmlns:v="urn:schemas-microsoft-com:vml" Requires="v">
                <p:oleObj spid="_x0000_s20508" name="方程式" r:id="rId7" imgW="736560" imgH="419040" progId="Equation.3">
                  <p:embed/>
                </p:oleObj>
              </mc:Choice>
              <mc:Fallback>
                <p:oleObj name="方程式" r:id="rId7" imgW="736560" imgH="419040" progId="Equation.3">
                  <p:embed/>
                  <p:pic>
                    <p:nvPicPr>
                      <p:cNvPr id="10" name="Object 12"/>
                      <p:cNvPicPr>
                        <a:picLocks noChangeAspect="1" noChangeArrowheads="1"/>
                      </p:cNvPicPr>
                      <p:nvPr/>
                    </p:nvPicPr>
                    <p:blipFill>
                      <a:blip r:embed="rId8"/>
                      <a:srcRect/>
                      <a:stretch>
                        <a:fillRect/>
                      </a:stretch>
                    </p:blipFill>
                    <p:spPr bwMode="auto">
                      <a:xfrm>
                        <a:off x="7361382" y="2530685"/>
                        <a:ext cx="1574800"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extLst/>
          </p:nvPr>
        </p:nvGraphicFramePr>
        <p:xfrm>
          <a:off x="4347015" y="2763254"/>
          <a:ext cx="2068512" cy="431800"/>
        </p:xfrm>
        <a:graphic>
          <a:graphicData uri="http://schemas.openxmlformats.org/presentationml/2006/ole">
            <mc:AlternateContent xmlns:mc="http://schemas.openxmlformats.org/markup-compatibility/2006">
              <mc:Choice xmlns:v="urn:schemas-microsoft-com:vml" Requires="v">
                <p:oleObj spid="_x0000_s20509" name="方程式" r:id="rId9" imgW="965160" imgH="203040" progId="Equation.3">
                  <p:embed/>
                </p:oleObj>
              </mc:Choice>
              <mc:Fallback>
                <p:oleObj name="方程式" r:id="rId9" imgW="965160" imgH="203040" progId="Equation.3">
                  <p:embed/>
                  <p:pic>
                    <p:nvPicPr>
                      <p:cNvPr id="11" name="Object 12"/>
                      <p:cNvPicPr>
                        <a:picLocks noChangeAspect="1" noChangeArrowheads="1"/>
                      </p:cNvPicPr>
                      <p:nvPr/>
                    </p:nvPicPr>
                    <p:blipFill>
                      <a:blip r:embed="rId10"/>
                      <a:srcRect/>
                      <a:stretch>
                        <a:fillRect/>
                      </a:stretch>
                    </p:blipFill>
                    <p:spPr bwMode="auto">
                      <a:xfrm>
                        <a:off x="4347015" y="2763254"/>
                        <a:ext cx="20685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nvPr>
        </p:nvGraphicFramePr>
        <p:xfrm>
          <a:off x="6815410" y="4122489"/>
          <a:ext cx="1443038" cy="460375"/>
        </p:xfrm>
        <a:graphic>
          <a:graphicData uri="http://schemas.openxmlformats.org/presentationml/2006/ole">
            <mc:AlternateContent xmlns:mc="http://schemas.openxmlformats.org/markup-compatibility/2006">
              <mc:Choice xmlns:v="urn:schemas-microsoft-com:vml" Requires="v">
                <p:oleObj spid="_x0000_s20510" name="方程式" r:id="rId11" imgW="672840" imgH="215640" progId="Equation.3">
                  <p:embed/>
                </p:oleObj>
              </mc:Choice>
              <mc:Fallback>
                <p:oleObj name="方程式" r:id="rId11" imgW="672840" imgH="215640" progId="Equation.3">
                  <p:embed/>
                  <p:pic>
                    <p:nvPicPr>
                      <p:cNvPr id="12" name="Object 12"/>
                      <p:cNvPicPr>
                        <a:picLocks noChangeAspect="1" noChangeArrowheads="1"/>
                      </p:cNvPicPr>
                      <p:nvPr/>
                    </p:nvPicPr>
                    <p:blipFill>
                      <a:blip r:embed="rId12"/>
                      <a:srcRect/>
                      <a:stretch>
                        <a:fillRect/>
                      </a:stretch>
                    </p:blipFill>
                    <p:spPr bwMode="auto">
                      <a:xfrm>
                        <a:off x="6815410" y="4122489"/>
                        <a:ext cx="144303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162551" y="4125914"/>
          <a:ext cx="1116013" cy="460375"/>
        </p:xfrm>
        <a:graphic>
          <a:graphicData uri="http://schemas.openxmlformats.org/presentationml/2006/ole">
            <mc:AlternateContent xmlns:mc="http://schemas.openxmlformats.org/markup-compatibility/2006">
              <mc:Choice xmlns:v="urn:schemas-microsoft-com:vml" Requires="v">
                <p:oleObj spid="_x0000_s20511" name="方程式" r:id="rId13" imgW="520560" imgH="215640" progId="Equation.3">
                  <p:embed/>
                </p:oleObj>
              </mc:Choice>
              <mc:Fallback>
                <p:oleObj name="方程式" r:id="rId13" imgW="520560" imgH="215640" progId="Equation.3">
                  <p:embed/>
                  <p:pic>
                    <p:nvPicPr>
                      <p:cNvPr id="13" name="Object 12"/>
                      <p:cNvPicPr>
                        <a:picLocks noChangeAspect="1" noChangeArrowheads="1"/>
                      </p:cNvPicPr>
                      <p:nvPr/>
                    </p:nvPicPr>
                    <p:blipFill>
                      <a:blip r:embed="rId14"/>
                      <a:srcRect/>
                      <a:stretch>
                        <a:fillRect/>
                      </a:stretch>
                    </p:blipFill>
                    <p:spPr bwMode="auto">
                      <a:xfrm>
                        <a:off x="5162551" y="4125914"/>
                        <a:ext cx="11160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nvPr>
        </p:nvGraphicFramePr>
        <p:xfrm>
          <a:off x="3470276" y="4129089"/>
          <a:ext cx="1141413" cy="460375"/>
        </p:xfrm>
        <a:graphic>
          <a:graphicData uri="http://schemas.openxmlformats.org/presentationml/2006/ole">
            <mc:AlternateContent xmlns:mc="http://schemas.openxmlformats.org/markup-compatibility/2006">
              <mc:Choice xmlns:v="urn:schemas-microsoft-com:vml" Requires="v">
                <p:oleObj spid="_x0000_s20512" name="方程式" r:id="rId15" imgW="533160" imgH="215640" progId="Equation.3">
                  <p:embed/>
                </p:oleObj>
              </mc:Choice>
              <mc:Fallback>
                <p:oleObj name="方程式" r:id="rId15" imgW="533160" imgH="215640" progId="Equation.3">
                  <p:embed/>
                  <p:pic>
                    <p:nvPicPr>
                      <p:cNvPr id="14" name="Object 12"/>
                      <p:cNvPicPr>
                        <a:picLocks noChangeAspect="1" noChangeArrowheads="1"/>
                      </p:cNvPicPr>
                      <p:nvPr/>
                    </p:nvPicPr>
                    <p:blipFill>
                      <a:blip r:embed="rId16"/>
                      <a:srcRect/>
                      <a:stretch>
                        <a:fillRect/>
                      </a:stretch>
                    </p:blipFill>
                    <p:spPr bwMode="auto">
                      <a:xfrm>
                        <a:off x="3470276" y="4129089"/>
                        <a:ext cx="11414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6316663" y="5291139"/>
          <a:ext cx="2633662" cy="896937"/>
        </p:xfrm>
        <a:graphic>
          <a:graphicData uri="http://schemas.openxmlformats.org/presentationml/2006/ole">
            <mc:AlternateContent xmlns:mc="http://schemas.openxmlformats.org/markup-compatibility/2006">
              <mc:Choice xmlns:v="urn:schemas-microsoft-com:vml" Requires="v">
                <p:oleObj spid="_x0000_s20513" name="方程式" r:id="rId17" imgW="1231560" imgH="419040" progId="Equation.3">
                  <p:embed/>
                </p:oleObj>
              </mc:Choice>
              <mc:Fallback>
                <p:oleObj name="方程式" r:id="rId17" imgW="1231560" imgH="419040" progId="Equation.3">
                  <p:embed/>
                  <p:pic>
                    <p:nvPicPr>
                      <p:cNvPr id="15" name="Object 12"/>
                      <p:cNvPicPr>
                        <a:picLocks noChangeAspect="1" noChangeArrowheads="1"/>
                      </p:cNvPicPr>
                      <p:nvPr/>
                    </p:nvPicPr>
                    <p:blipFill>
                      <a:blip r:embed="rId18"/>
                      <a:srcRect/>
                      <a:stretch>
                        <a:fillRect/>
                      </a:stretch>
                    </p:blipFill>
                    <p:spPr bwMode="auto">
                      <a:xfrm>
                        <a:off x="6316663" y="5291139"/>
                        <a:ext cx="26336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374982" y="5415082"/>
          <a:ext cx="434975" cy="377825"/>
        </p:xfrm>
        <a:graphic>
          <a:graphicData uri="http://schemas.openxmlformats.org/presentationml/2006/ole">
            <mc:AlternateContent xmlns:mc="http://schemas.openxmlformats.org/markup-compatibility/2006">
              <mc:Choice xmlns:v="urn:schemas-microsoft-com:vml" Requires="v">
                <p:oleObj spid="_x0000_s20514" name="方程式" r:id="rId19" imgW="203040" imgH="177480" progId="Equation.3">
                  <p:embed/>
                </p:oleObj>
              </mc:Choice>
              <mc:Fallback>
                <p:oleObj name="方程式" r:id="rId19" imgW="203040" imgH="177480" progId="Equation.3">
                  <p:embed/>
                  <p:pic>
                    <p:nvPicPr>
                      <p:cNvPr id="16" name="Object 12"/>
                      <p:cNvPicPr>
                        <a:picLocks noChangeAspect="1" noChangeArrowheads="1"/>
                      </p:cNvPicPr>
                      <p:nvPr/>
                    </p:nvPicPr>
                    <p:blipFill>
                      <a:blip r:embed="rId20"/>
                      <a:srcRect/>
                      <a:stretch>
                        <a:fillRect/>
                      </a:stretch>
                    </p:blipFill>
                    <p:spPr bwMode="auto">
                      <a:xfrm>
                        <a:off x="3374982" y="5415082"/>
                        <a:ext cx="43497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5247006" y="5469267"/>
          <a:ext cx="434975" cy="350838"/>
        </p:xfrm>
        <a:graphic>
          <a:graphicData uri="http://schemas.openxmlformats.org/presentationml/2006/ole">
            <mc:AlternateContent xmlns:mc="http://schemas.openxmlformats.org/markup-compatibility/2006">
              <mc:Choice xmlns:v="urn:schemas-microsoft-com:vml" Requires="v">
                <p:oleObj spid="_x0000_s20515" name="方程式" r:id="rId21" imgW="203040" imgH="164880" progId="Equation.3">
                  <p:embed/>
                </p:oleObj>
              </mc:Choice>
              <mc:Fallback>
                <p:oleObj name="方程式" r:id="rId21" imgW="203040" imgH="164880" progId="Equation.3">
                  <p:embed/>
                  <p:pic>
                    <p:nvPicPr>
                      <p:cNvPr id="17" name="Object 12"/>
                      <p:cNvPicPr>
                        <a:picLocks noChangeAspect="1" noChangeArrowheads="1"/>
                      </p:cNvPicPr>
                      <p:nvPr/>
                    </p:nvPicPr>
                    <p:blipFill>
                      <a:blip r:embed="rId22"/>
                      <a:srcRect/>
                      <a:stretch>
                        <a:fillRect/>
                      </a:stretch>
                    </p:blipFill>
                    <p:spPr bwMode="auto">
                      <a:xfrm>
                        <a:off x="5247006" y="5469267"/>
                        <a:ext cx="43497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p:cNvGraphicFramePr>
            <a:graphicFrameLocks noChangeAspect="1"/>
          </p:cNvGraphicFramePr>
          <p:nvPr>
            <p:extLst/>
          </p:nvPr>
        </p:nvGraphicFramePr>
        <p:xfrm>
          <a:off x="4293373" y="4928559"/>
          <a:ext cx="461963" cy="377825"/>
        </p:xfrm>
        <a:graphic>
          <a:graphicData uri="http://schemas.openxmlformats.org/presentationml/2006/ole">
            <mc:AlternateContent xmlns:mc="http://schemas.openxmlformats.org/markup-compatibility/2006">
              <mc:Choice xmlns:v="urn:schemas-microsoft-com:vml" Requires="v">
                <p:oleObj spid="_x0000_s20516" name="方程式" r:id="rId23" imgW="215640" imgH="177480" progId="Equation.3">
                  <p:embed/>
                </p:oleObj>
              </mc:Choice>
              <mc:Fallback>
                <p:oleObj name="方程式" r:id="rId23" imgW="215640" imgH="177480" progId="Equation.3">
                  <p:embed/>
                  <p:pic>
                    <p:nvPicPr>
                      <p:cNvPr id="18" name="Object 12"/>
                      <p:cNvPicPr>
                        <a:picLocks noChangeAspect="1" noChangeArrowheads="1"/>
                      </p:cNvPicPr>
                      <p:nvPr/>
                    </p:nvPicPr>
                    <p:blipFill>
                      <a:blip r:embed="rId24"/>
                      <a:srcRect/>
                      <a:stretch>
                        <a:fillRect/>
                      </a:stretch>
                    </p:blipFill>
                    <p:spPr bwMode="auto">
                      <a:xfrm>
                        <a:off x="4293373" y="4928559"/>
                        <a:ext cx="461963"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p:cNvGraphicFramePr>
            <a:graphicFrameLocks noChangeAspect="1"/>
          </p:cNvGraphicFramePr>
          <p:nvPr>
            <p:extLst/>
          </p:nvPr>
        </p:nvGraphicFramePr>
        <p:xfrm>
          <a:off x="4293373" y="6027506"/>
          <a:ext cx="461963" cy="431800"/>
        </p:xfrm>
        <a:graphic>
          <a:graphicData uri="http://schemas.openxmlformats.org/presentationml/2006/ole">
            <mc:AlternateContent xmlns:mc="http://schemas.openxmlformats.org/markup-compatibility/2006">
              <mc:Choice xmlns:v="urn:schemas-microsoft-com:vml" Requires="v">
                <p:oleObj spid="_x0000_s20517" name="方程式" r:id="rId25" imgW="215640" imgH="203040" progId="Equation.3">
                  <p:embed/>
                </p:oleObj>
              </mc:Choice>
              <mc:Fallback>
                <p:oleObj name="方程式" r:id="rId25" imgW="215640" imgH="203040" progId="Equation.3">
                  <p:embed/>
                  <p:pic>
                    <p:nvPicPr>
                      <p:cNvPr id="19" name="Object 12"/>
                      <p:cNvPicPr>
                        <a:picLocks noChangeAspect="1" noChangeArrowheads="1"/>
                      </p:cNvPicPr>
                      <p:nvPr/>
                    </p:nvPicPr>
                    <p:blipFill>
                      <a:blip r:embed="rId26"/>
                      <a:srcRect/>
                      <a:stretch>
                        <a:fillRect/>
                      </a:stretch>
                    </p:blipFill>
                    <p:spPr bwMode="auto">
                      <a:xfrm>
                        <a:off x="4293373" y="6027506"/>
                        <a:ext cx="4619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直線單箭頭接點 20"/>
          <p:cNvCxnSpPr>
            <a:endCxn id="18" idx="1"/>
          </p:cNvCxnSpPr>
          <p:nvPr/>
        </p:nvCxnSpPr>
        <p:spPr>
          <a:xfrm flipV="1">
            <a:off x="3809956" y="5117471"/>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9" idx="1"/>
          </p:cNvCxnSpPr>
          <p:nvPr/>
        </p:nvCxnSpPr>
        <p:spPr>
          <a:xfrm>
            <a:off x="3809956" y="5800764"/>
            <a:ext cx="483416" cy="4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4776788" y="5159343"/>
            <a:ext cx="483416" cy="458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4780214" y="5807729"/>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6712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4" name="直線單箭頭接點 3"/>
          <p:cNvCxnSpPr/>
          <p:nvPr/>
        </p:nvCxnSpPr>
        <p:spPr>
          <a:xfrm>
            <a:off x="9174519" y="5389417"/>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9174518" y="372982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278161" y="351894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4266878" y="50666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6481583" y="34882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6500505" y="50609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8635276" y="3461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8676966" y="506092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2661956" y="3795177"/>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880263" y="3780490"/>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080201" y="3760572"/>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4333194" y="519245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4314584" y="360301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6543506" y="36142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6559850" y="513752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8692447" y="35527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8739534" y="51709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5" name="文字方塊 94"/>
              <p:cNvSpPr txBox="1"/>
              <p:nvPr/>
            </p:nvSpPr>
            <p:spPr>
              <a:xfrm>
                <a:off x="2562755" y="1776286"/>
                <a:ext cx="2659959"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i="1">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e>
                      </m:nary>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2562755" y="1776286"/>
                <a:ext cx="2659959" cy="121155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6" name="文字方塊 95"/>
              <p:cNvSpPr txBox="1"/>
              <p:nvPr/>
            </p:nvSpPr>
            <p:spPr>
              <a:xfrm>
                <a:off x="6525601" y="1806297"/>
                <a:ext cx="306981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𝑁</m:t>
                          </m:r>
                        </m:sup>
                        <m:e>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i="1">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e>
                      </m:nary>
                    </m:oMath>
                  </m:oMathPara>
                </a14:m>
                <a:endParaRPr lang="zh-TW" altLang="en-US" sz="2800" dirty="0"/>
              </a:p>
            </p:txBody>
          </p:sp>
        </mc:Choice>
        <mc:Fallback>
          <p:sp>
            <p:nvSpPr>
              <p:cNvPr id="96" name="文字方塊 95"/>
              <p:cNvSpPr txBox="1">
                <a:spLocks noRot="1" noChangeAspect="1" noMove="1" noResize="1" noEditPoints="1" noAdjustHandles="1" noChangeArrowheads="1" noChangeShapeType="1" noTextEdit="1"/>
              </p:cNvSpPr>
              <p:nvPr/>
            </p:nvSpPr>
            <p:spPr>
              <a:xfrm>
                <a:off x="6525601" y="1806297"/>
                <a:ext cx="3069815" cy="1211550"/>
              </a:xfrm>
              <a:prstGeom prst="rect">
                <a:avLst/>
              </a:prstGeom>
              <a:blipFill>
                <a:blip r:embed="rId3"/>
                <a:stretch>
                  <a:fillRect/>
                </a:stretch>
              </a:blipFill>
            </p:spPr>
            <p:txBody>
              <a:bodyPr/>
              <a:lstStyle/>
              <a:p>
                <a:r>
                  <a:rPr lang="zh-TW" altLang="en-US">
                    <a:noFill/>
                  </a:rPr>
                  <a:t> </a:t>
                </a:r>
              </a:p>
            </p:txBody>
          </p:sp>
        </mc:Fallback>
      </mc:AlternateContent>
      <p:sp>
        <p:nvSpPr>
          <p:cNvPr id="3" name="向右箭號 2"/>
          <p:cNvSpPr/>
          <p:nvPr/>
        </p:nvSpPr>
        <p:spPr>
          <a:xfrm>
            <a:off x="5532832" y="2131179"/>
            <a:ext cx="767568" cy="569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7" name="文字方塊 96"/>
              <p:cNvSpPr txBox="1"/>
              <p:nvPr/>
            </p:nvSpPr>
            <p:spPr>
              <a:xfrm>
                <a:off x="2237316" y="3605867"/>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97" name="文字方塊 96"/>
              <p:cNvSpPr txBox="1">
                <a:spLocks noRot="1" noChangeAspect="1" noMove="1" noResize="1" noEditPoints="1" noAdjustHandles="1" noChangeArrowheads="1" noChangeShapeType="1" noTextEdit="1"/>
              </p:cNvSpPr>
              <p:nvPr/>
            </p:nvSpPr>
            <p:spPr>
              <a:xfrm>
                <a:off x="2237316" y="3605867"/>
                <a:ext cx="427874"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8" name="文字方塊 97"/>
              <p:cNvSpPr txBox="1"/>
              <p:nvPr/>
            </p:nvSpPr>
            <p:spPr>
              <a:xfrm>
                <a:off x="2246391" y="5213094"/>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98" name="文字方塊 97"/>
              <p:cNvSpPr txBox="1">
                <a:spLocks noRot="1" noChangeAspect="1" noMove="1" noResize="1" noEditPoints="1" noAdjustHandles="1" noChangeArrowheads="1" noChangeShapeType="1" noTextEdit="1"/>
              </p:cNvSpPr>
              <p:nvPr/>
            </p:nvSpPr>
            <p:spPr>
              <a:xfrm>
                <a:off x="2246391" y="5213094"/>
                <a:ext cx="436145"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9" name="文字方塊 98"/>
              <p:cNvSpPr txBox="1"/>
              <p:nvPr/>
            </p:nvSpPr>
            <p:spPr>
              <a:xfrm>
                <a:off x="9898012" y="3465376"/>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99" name="文字方塊 98"/>
              <p:cNvSpPr txBox="1">
                <a:spLocks noRot="1" noChangeAspect="1" noMove="1" noResize="1" noEditPoints="1" noAdjustHandles="1" noChangeArrowheads="1" noChangeShapeType="1" noTextEdit="1"/>
              </p:cNvSpPr>
              <p:nvPr/>
            </p:nvSpPr>
            <p:spPr>
              <a:xfrm>
                <a:off x="9898012" y="3465376"/>
                <a:ext cx="366639" cy="369332"/>
              </a:xfrm>
              <a:prstGeom prst="rect">
                <a:avLst/>
              </a:prstGeom>
              <a:blipFill>
                <a:blip r:embed="rId6"/>
                <a:stretch>
                  <a:fillRect l="-20000" r="-666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0" name="文字方塊 99"/>
              <p:cNvSpPr txBox="1"/>
              <p:nvPr/>
            </p:nvSpPr>
            <p:spPr>
              <a:xfrm>
                <a:off x="9898011" y="5184833"/>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100" name="文字方塊 99"/>
              <p:cNvSpPr txBox="1">
                <a:spLocks noRot="1" noChangeAspect="1" noMove="1" noResize="1" noEditPoints="1" noAdjustHandles="1" noChangeArrowheads="1" noChangeShapeType="1" noTextEdit="1"/>
              </p:cNvSpPr>
              <p:nvPr/>
            </p:nvSpPr>
            <p:spPr>
              <a:xfrm>
                <a:off x="9898011" y="5184833"/>
                <a:ext cx="373756" cy="369332"/>
              </a:xfrm>
              <a:prstGeom prst="rect">
                <a:avLst/>
              </a:prstGeom>
              <a:blipFill>
                <a:blip r:embed="rId7"/>
                <a:stretch>
                  <a:fillRect l="-19672" r="-6557" b="-26667"/>
                </a:stretch>
              </a:blipFill>
            </p:spPr>
            <p:txBody>
              <a:bodyPr/>
              <a:lstStyle/>
              <a:p>
                <a:r>
                  <a:rPr lang="zh-TW" altLang="en-US">
                    <a:noFill/>
                  </a:rPr>
                  <a:t> </a:t>
                </a:r>
              </a:p>
            </p:txBody>
          </p:sp>
        </mc:Fallback>
      </mc:AlternateContent>
      <p:grpSp>
        <p:nvGrpSpPr>
          <p:cNvPr id="111" name="群組 110"/>
          <p:cNvGrpSpPr/>
          <p:nvPr/>
        </p:nvGrpSpPr>
        <p:grpSpPr>
          <a:xfrm>
            <a:off x="3986662" y="3921936"/>
            <a:ext cx="458287" cy="838405"/>
            <a:chOff x="10102194" y="1939763"/>
            <a:chExt cx="458287" cy="838405"/>
          </a:xfrm>
        </p:grpSpPr>
        <p:sp>
          <p:nvSpPr>
            <p:cNvPr id="112" name="矩形 1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3" name="直線單箭頭接點 11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15" name="群組 114"/>
          <p:cNvGrpSpPr/>
          <p:nvPr/>
        </p:nvGrpSpPr>
        <p:grpSpPr>
          <a:xfrm>
            <a:off x="3986662" y="5471099"/>
            <a:ext cx="458287" cy="838405"/>
            <a:chOff x="10102194" y="1939763"/>
            <a:chExt cx="458287" cy="838405"/>
          </a:xfrm>
        </p:grpSpPr>
        <p:sp>
          <p:nvSpPr>
            <p:cNvPr id="116" name="矩形 11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7" name="直線單箭頭接點 11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07" name="群組 106"/>
          <p:cNvGrpSpPr/>
          <p:nvPr/>
        </p:nvGrpSpPr>
        <p:grpSpPr>
          <a:xfrm>
            <a:off x="2071120" y="3467986"/>
            <a:ext cx="3217334" cy="2832850"/>
            <a:chOff x="474133" y="3539067"/>
            <a:chExt cx="3217334" cy="2832850"/>
          </a:xfrm>
        </p:grpSpPr>
        <p:cxnSp>
          <p:nvCxnSpPr>
            <p:cNvPr id="101" name="直線接點 100"/>
            <p:cNvCxnSpPr/>
            <p:nvPr/>
          </p:nvCxnSpPr>
          <p:spPr>
            <a:xfrm>
              <a:off x="474133" y="3539067"/>
              <a:ext cx="32173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flipV="1">
              <a:off x="490410" y="3549034"/>
              <a:ext cx="0" cy="2784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75719" y="3539067"/>
              <a:ext cx="3215748" cy="28328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群組 118"/>
          <p:cNvGrpSpPr/>
          <p:nvPr/>
        </p:nvGrpSpPr>
        <p:grpSpPr>
          <a:xfrm>
            <a:off x="6236972" y="3915478"/>
            <a:ext cx="458287" cy="838405"/>
            <a:chOff x="10102194" y="1939763"/>
            <a:chExt cx="458287" cy="838405"/>
          </a:xfrm>
        </p:grpSpPr>
        <p:sp>
          <p:nvSpPr>
            <p:cNvPr id="120" name="矩形 11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1" name="直線單箭頭接點 12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3" name="群組 122"/>
          <p:cNvGrpSpPr/>
          <p:nvPr/>
        </p:nvGrpSpPr>
        <p:grpSpPr>
          <a:xfrm>
            <a:off x="6236972" y="5439555"/>
            <a:ext cx="458287" cy="838405"/>
            <a:chOff x="10102194" y="1939763"/>
            <a:chExt cx="458287" cy="838405"/>
          </a:xfrm>
        </p:grpSpPr>
        <p:sp>
          <p:nvSpPr>
            <p:cNvPr id="124" name="矩形 123"/>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5" name="直線單箭頭接點 124"/>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7" name="群組 126"/>
          <p:cNvGrpSpPr/>
          <p:nvPr/>
        </p:nvGrpSpPr>
        <p:grpSpPr>
          <a:xfrm>
            <a:off x="8436910" y="3915478"/>
            <a:ext cx="458287" cy="838405"/>
            <a:chOff x="10102194" y="1939763"/>
            <a:chExt cx="458287" cy="838405"/>
          </a:xfrm>
        </p:grpSpPr>
        <p:sp>
          <p:nvSpPr>
            <p:cNvPr id="128" name="矩形 12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9" name="直線單箭頭接點 12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31" name="群組 130"/>
          <p:cNvGrpSpPr/>
          <p:nvPr/>
        </p:nvGrpSpPr>
        <p:grpSpPr>
          <a:xfrm>
            <a:off x="8425995" y="5439555"/>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36" name="群組 35"/>
          <p:cNvGrpSpPr/>
          <p:nvPr/>
        </p:nvGrpSpPr>
        <p:grpSpPr>
          <a:xfrm>
            <a:off x="6547119" y="678102"/>
            <a:ext cx="3604888" cy="808425"/>
            <a:chOff x="5592847" y="608587"/>
            <a:chExt cx="3604888" cy="808425"/>
          </a:xfrm>
        </p:grpSpPr>
        <p:grpSp>
          <p:nvGrpSpPr>
            <p:cNvPr id="70" name="群組 69"/>
            <p:cNvGrpSpPr/>
            <p:nvPr/>
          </p:nvGrpSpPr>
          <p:grpSpPr>
            <a:xfrm>
              <a:off x="5592847" y="614411"/>
              <a:ext cx="425117" cy="671513"/>
              <a:chOff x="508960" y="3417283"/>
              <a:chExt cx="425117"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a:blip r:embed="rId8"/>
                  <a:stretch>
                    <a:fillRect t="-16814" b="-7080"/>
                  </a:stretch>
                </a:blipFill>
              </p:spPr>
              <p:txBody>
                <a:bodyPr/>
                <a:lstStyle/>
                <a:p>
                  <a:r>
                    <a:rPr lang="zh-TW" altLang="en-US">
                      <a:noFill/>
                    </a:rPr>
                    <a:t> </a:t>
                  </a: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60154" y="614411"/>
              <a:ext cx="431529" cy="671513"/>
              <a:chOff x="505755" y="3417283"/>
              <a:chExt cx="431529"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8" name="矩形 77"/>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0" name="文字方塊 79"/>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m:oMathPara>
                  </a14:m>
                  <a:endParaRPr lang="zh-TW" altLang="en-US" sz="24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a:blip r:embed="rId9"/>
                  <a:stretch>
                    <a:fillRect l="-17647" t="-18333" r="-45588" b="-26667"/>
                  </a:stretch>
                </a:blipFill>
              </p:spPr>
              <p:txBody>
                <a:bodyPr/>
                <a:lstStyle/>
                <a:p>
                  <a:r>
                    <a:rPr lang="zh-TW" altLang="en-US">
                      <a:noFill/>
                    </a:rPr>
                    <a:t> </a:t>
                  </a: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p:cNvSpPr txBox="1"/>
                <p:nvPr/>
              </p:nvSpPr>
              <p:spPr>
                <a:xfrm>
                  <a:off x="8263285" y="1047680"/>
                  <a:ext cx="3389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𝑛</m:t>
                            </m:r>
                          </m:sup>
                        </m:sSup>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8263285" y="1047680"/>
                  <a:ext cx="338939" cy="369332"/>
                </a:xfrm>
                <a:prstGeom prst="rect">
                  <a:avLst/>
                </a:prstGeom>
                <a:blipFill>
                  <a:blip r:embed="rId10"/>
                  <a:stretch>
                    <a:fillRect l="-21429" r="-3571" b="-655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6614791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單箭頭接點 103"/>
          <p:cNvCxnSpPr/>
          <p:nvPr/>
        </p:nvCxnSpPr>
        <p:spPr>
          <a:xfrm flipV="1">
            <a:off x="2832690" y="2555869"/>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2832690" y="230253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5805340" y="1936338"/>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4482778" y="2555870"/>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4441804" y="2082310"/>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1508" name="方程式" r:id="rId4" imgW="139680" imgH="139680" progId="Equation.3">
                    <p:embed/>
                  </p:oleObj>
                </mc:Choice>
                <mc:Fallback>
                  <p:oleObj name="方程式" r:id="rId4" imgW="139680" imgH="139680" progId="Equation.3">
                    <p:embed/>
                    <p:pic>
                      <p:nvPicPr>
                        <p:cNvPr id="103"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06" name="直線單箭頭接點 105"/>
          <p:cNvCxnSpPr/>
          <p:nvPr/>
        </p:nvCxnSpPr>
        <p:spPr>
          <a:xfrm flipV="1">
            <a:off x="4916796" y="226006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文字方塊 108"/>
              <p:cNvSpPr txBox="1"/>
              <p:nvPr/>
            </p:nvSpPr>
            <p:spPr>
              <a:xfrm>
                <a:off x="3343748" y="1808458"/>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09" name="文字方塊 108"/>
              <p:cNvSpPr txBox="1">
                <a:spLocks noRot="1" noChangeAspect="1" noMove="1" noResize="1" noEditPoints="1" noAdjustHandles="1" noChangeArrowheads="1" noChangeShapeType="1" noTextEdit="1"/>
              </p:cNvSpPr>
              <p:nvPr/>
            </p:nvSpPr>
            <p:spPr>
              <a:xfrm>
                <a:off x="3343748" y="1808458"/>
                <a:ext cx="493212"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0" name="文字方塊 109"/>
              <p:cNvSpPr txBox="1"/>
              <p:nvPr/>
            </p:nvSpPr>
            <p:spPr>
              <a:xfrm>
                <a:off x="5258543" y="1752124"/>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10" name="文字方塊 109"/>
              <p:cNvSpPr txBox="1">
                <a:spLocks noRot="1" noChangeAspect="1" noMove="1" noResize="1" noEditPoints="1" noAdjustHandles="1" noChangeArrowheads="1" noChangeShapeType="1" noTextEdit="1"/>
              </p:cNvSpPr>
              <p:nvPr/>
            </p:nvSpPr>
            <p:spPr>
              <a:xfrm>
                <a:off x="5258543" y="1752124"/>
                <a:ext cx="308161"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13" name="文字方塊 112"/>
              <p:cNvSpPr txBox="1"/>
              <p:nvPr/>
            </p:nvSpPr>
            <p:spPr>
              <a:xfrm>
                <a:off x="2331285" y="4857626"/>
                <a:ext cx="107689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r>
                        <a:rPr lang="en-US" altLang="zh-TW" sz="2800" i="1">
                          <a:latin typeface="Cambria Math" panose="02040503050406030204" pitchFamily="18" charset="0"/>
                        </a:rPr>
                        <m:t>=?</m:t>
                      </m:r>
                    </m:oMath>
                  </m:oMathPara>
                </a14:m>
                <a:endParaRPr lang="zh-TW" altLang="en-US" sz="2800" dirty="0"/>
              </a:p>
            </p:txBody>
          </p:sp>
        </mc:Choice>
        <mc:Fallback>
          <p:sp>
            <p:nvSpPr>
              <p:cNvPr id="113" name="文字方塊 112"/>
              <p:cNvSpPr txBox="1">
                <a:spLocks noRot="1" noChangeAspect="1" noMove="1" noResize="1" noEditPoints="1" noAdjustHandles="1" noChangeArrowheads="1" noChangeShapeType="1" noTextEdit="1"/>
              </p:cNvSpPr>
              <p:nvPr/>
            </p:nvSpPr>
            <p:spPr>
              <a:xfrm>
                <a:off x="2331285" y="4857626"/>
                <a:ext cx="1076897" cy="819263"/>
              </a:xfrm>
              <a:prstGeom prst="rect">
                <a:avLst/>
              </a:prstGeom>
              <a:blipFill>
                <a:blip r:embed="rId8"/>
                <a:stretch>
                  <a:fillRect/>
                </a:stretch>
              </a:blipFill>
            </p:spPr>
            <p:txBody>
              <a:bodyPr/>
              <a:lstStyle/>
              <a:p>
                <a:r>
                  <a:rPr lang="zh-TW" altLang="en-US">
                    <a:noFill/>
                  </a:rPr>
                  <a:t> </a:t>
                </a:r>
              </a:p>
            </p:txBody>
          </p:sp>
        </mc:Fallback>
      </mc:AlternateContent>
      <p:sp>
        <p:nvSpPr>
          <p:cNvPr id="114" name="文字方塊 113"/>
          <p:cNvSpPr txBox="1"/>
          <p:nvPr/>
        </p:nvSpPr>
        <p:spPr>
          <a:xfrm>
            <a:off x="7033617" y="1907699"/>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6885628" y="2979782"/>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116" name="文字方塊 115"/>
              <p:cNvSpPr txBox="1"/>
              <p:nvPr/>
            </p:nvSpPr>
            <p:spPr>
              <a:xfrm>
                <a:off x="3687303" y="4876257"/>
                <a:ext cx="99661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116" name="文字方塊 115"/>
              <p:cNvSpPr txBox="1">
                <a:spLocks noRot="1" noChangeAspect="1" noMove="1" noResize="1" noEditPoints="1" noAdjustHandles="1" noChangeArrowheads="1" noChangeShapeType="1" noTextEdit="1"/>
              </p:cNvSpPr>
              <p:nvPr/>
            </p:nvSpPr>
            <p:spPr>
              <a:xfrm>
                <a:off x="3687303" y="4876257"/>
                <a:ext cx="996619" cy="819263"/>
              </a:xfrm>
              <a:prstGeom prst="rect">
                <a:avLst/>
              </a:prstGeom>
              <a:blipFill>
                <a:blip r:embed="rId9"/>
                <a:stretch>
                  <a:fillRect/>
                </a:stretch>
              </a:blipFill>
            </p:spPr>
            <p:txBody>
              <a:bodyPr/>
              <a:lstStyle/>
              <a:p>
                <a:r>
                  <a:rPr lang="zh-TW" altLang="en-US">
                    <a:noFill/>
                  </a:rPr>
                  <a:t> </a:t>
                </a:r>
              </a:p>
            </p:txBody>
          </p:sp>
        </mc:Fallback>
      </mc:AlternateContent>
      <p:sp>
        <p:nvSpPr>
          <p:cNvPr id="117" name="文字方塊 116"/>
          <p:cNvSpPr txBox="1"/>
          <p:nvPr/>
        </p:nvSpPr>
        <p:spPr>
          <a:xfrm>
            <a:off x="3225949" y="5853402"/>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mc:Choice xmlns:a14="http://schemas.microsoft.com/office/drawing/2010/main" Requires="a14">
          <p:sp>
            <p:nvSpPr>
              <p:cNvPr id="45" name="文字方塊 44"/>
              <p:cNvSpPr txBox="1"/>
              <p:nvPr/>
            </p:nvSpPr>
            <p:spPr>
              <a:xfrm>
                <a:off x="3335476" y="306054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45" name="文字方塊 44"/>
              <p:cNvSpPr txBox="1">
                <a:spLocks noRot="1" noChangeAspect="1" noMove="1" noResize="1" noEditPoints="1" noAdjustHandles="1" noChangeArrowheads="1" noChangeShapeType="1" noTextEdit="1"/>
              </p:cNvSpPr>
              <p:nvPr/>
            </p:nvSpPr>
            <p:spPr>
              <a:xfrm>
                <a:off x="3335476" y="3060542"/>
                <a:ext cx="501484" cy="430887"/>
              </a:xfrm>
              <a:prstGeom prst="rect">
                <a:avLst/>
              </a:prstGeom>
              <a:blipFill>
                <a:blip r:embed="rId10"/>
                <a:stretch>
                  <a:fillRect/>
                </a:stretch>
              </a:blipFill>
            </p:spPr>
            <p:txBody>
              <a:bodyPr/>
              <a:lstStyle/>
              <a:p>
                <a:r>
                  <a:rPr lang="zh-TW" altLang="en-US">
                    <a:noFill/>
                  </a:rPr>
                  <a:t> </a:t>
                </a:r>
              </a:p>
            </p:txBody>
          </p:sp>
        </mc:Fallback>
      </mc:AlternateContent>
      <p:sp>
        <p:nvSpPr>
          <p:cNvPr id="49" name="文字方塊 48"/>
          <p:cNvSpPr txBox="1"/>
          <p:nvPr/>
        </p:nvSpPr>
        <p:spPr>
          <a:xfrm>
            <a:off x="5336476" y="4189859"/>
            <a:ext cx="1891861"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mc:Choice xmlns:a14="http://schemas.microsoft.com/office/drawing/2010/main" Requires="a14">
          <p:sp>
            <p:nvSpPr>
              <p:cNvPr id="51" name="文字方塊 50"/>
              <p:cNvSpPr txBox="1"/>
              <p:nvPr/>
            </p:nvSpPr>
            <p:spPr>
              <a:xfrm>
                <a:off x="5867263" y="4743325"/>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for all parameters</a:t>
                </a:r>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5867263" y="4743325"/>
                <a:ext cx="4404732" cy="369332"/>
              </a:xfrm>
              <a:prstGeom prst="rect">
                <a:avLst/>
              </a:prstGeom>
              <a:blipFill>
                <a:blip r:embed="rId11"/>
                <a:stretch>
                  <a:fillRect l="-4149" t="-167213" r="-3181" b="-250820"/>
                </a:stretch>
              </a:blipFill>
            </p:spPr>
            <p:txBody>
              <a:bodyPr/>
              <a:lstStyle/>
              <a:p>
                <a:r>
                  <a:rPr lang="zh-TW" altLang="en-US">
                    <a:noFill/>
                  </a:rPr>
                  <a:t> </a:t>
                </a:r>
              </a:p>
            </p:txBody>
          </p:sp>
        </mc:Fallback>
      </mc:AlternateContent>
      <p:sp>
        <p:nvSpPr>
          <p:cNvPr id="53" name="文字方塊 52"/>
          <p:cNvSpPr txBox="1"/>
          <p:nvPr/>
        </p:nvSpPr>
        <p:spPr>
          <a:xfrm>
            <a:off x="5332043" y="5277343"/>
            <a:ext cx="2397611"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mc:Choice xmlns:a14="http://schemas.microsoft.com/office/drawing/2010/main" Requires="a14">
          <p:sp>
            <p:nvSpPr>
              <p:cNvPr id="54" name="文字方塊 53"/>
              <p:cNvSpPr txBox="1"/>
              <p:nvPr/>
            </p:nvSpPr>
            <p:spPr>
              <a:xfrm>
                <a:off x="5867478" y="5832961"/>
                <a:ext cx="417187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a14:m>
                <a:r>
                  <a:rPr lang="en-US" altLang="zh-TW" sz="2400" dirty="0"/>
                  <a:t> for all activation function inputs z</a:t>
                </a:r>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5867478" y="5832961"/>
                <a:ext cx="4171873" cy="738664"/>
              </a:xfrm>
              <a:prstGeom prst="rect">
                <a:avLst/>
              </a:prstGeom>
              <a:blipFill>
                <a:blip r:embed="rId12"/>
                <a:stretch>
                  <a:fillRect l="-4532" t="-85124" r="-2778" b="-760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2372362" y="2018812"/>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55" name="文字方塊 54"/>
              <p:cNvSpPr txBox="1">
                <a:spLocks noRot="1" noChangeAspect="1" noMove="1" noResize="1" noEditPoints="1" noAdjustHandles="1" noChangeArrowheads="1" noChangeShapeType="1" noTextEdit="1"/>
              </p:cNvSpPr>
              <p:nvPr/>
            </p:nvSpPr>
            <p:spPr>
              <a:xfrm>
                <a:off x="2372362" y="2018812"/>
                <a:ext cx="427874"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6" name="文字方塊 55"/>
              <p:cNvSpPr txBox="1"/>
              <p:nvPr/>
            </p:nvSpPr>
            <p:spPr>
              <a:xfrm>
                <a:off x="2386001" y="3883173"/>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56" name="文字方塊 55"/>
              <p:cNvSpPr txBox="1">
                <a:spLocks noRot="1" noChangeAspect="1" noMove="1" noResize="1" noEditPoints="1" noAdjustHandles="1" noChangeArrowheads="1" noChangeShapeType="1" noTextEdit="1"/>
              </p:cNvSpPr>
              <p:nvPr/>
            </p:nvSpPr>
            <p:spPr>
              <a:xfrm>
                <a:off x="2386001" y="3883173"/>
                <a:ext cx="436145" cy="430887"/>
              </a:xfrm>
              <a:prstGeom prst="rect">
                <a:avLst/>
              </a:prstGeom>
              <a:blipFill>
                <a:blip r:embed="rId14"/>
                <a:stretch>
                  <a:fillRect/>
                </a:stretch>
              </a:blipFill>
            </p:spPr>
            <p:txBody>
              <a:bodyPr/>
              <a:lstStyle/>
              <a:p>
                <a:r>
                  <a:rPr lang="zh-TW" altLang="en-US">
                    <a:noFill/>
                  </a:rPr>
                  <a:t> </a:t>
                </a:r>
              </a:p>
            </p:txBody>
          </p:sp>
        </mc:Fallback>
      </mc:AlternateContent>
      <p:grpSp>
        <p:nvGrpSpPr>
          <p:cNvPr id="4" name="群組 3"/>
          <p:cNvGrpSpPr/>
          <p:nvPr/>
        </p:nvGrpSpPr>
        <p:grpSpPr>
          <a:xfrm>
            <a:off x="8495653" y="1939010"/>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5"/>
                  <a:stretch>
                    <a:fillRect l="-20000" r="-6667" b="-26667"/>
                  </a:stretch>
                </a:blipFill>
              </p:spPr>
              <p:txBody>
                <a:bodyPr/>
                <a:lstStyle/>
                <a:p>
                  <a:r>
                    <a:rPr lang="zh-TW" altLang="en-US">
                      <a:noFill/>
                    </a:rPr>
                    <a:t> </a:t>
                  </a:r>
                </a:p>
              </p:txBody>
            </p:sp>
          </mc:Fallback>
        </mc:AlternateContent>
      </p:grpSp>
      <p:grpSp>
        <p:nvGrpSpPr>
          <p:cNvPr id="5" name="群組 4"/>
          <p:cNvGrpSpPr/>
          <p:nvPr/>
        </p:nvGrpSpPr>
        <p:grpSpPr>
          <a:xfrm>
            <a:off x="8495654" y="3807759"/>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6"/>
                  <a:stretch>
                    <a:fillRect l="-19672" r="-6557" b="-24590"/>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40" name="矩形 39"/>
              <p:cNvSpPr/>
              <p:nvPr/>
            </p:nvSpPr>
            <p:spPr>
              <a:xfrm>
                <a:off x="3875681" y="3510553"/>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𝑧</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r>
                        <a:rPr lang="en-US" altLang="zh-TW" sz="2800" i="1">
                          <a:latin typeface="Cambria Math" panose="02040503050406030204" pitchFamily="18" charset="0"/>
                        </a:rPr>
                        <m:t>+</m:t>
                      </m:r>
                      <m:r>
                        <a:rPr lang="en-US" altLang="zh-TW" sz="2800" i="1">
                          <a:latin typeface="Cambria Math" panose="02040503050406030204" pitchFamily="18" charset="0"/>
                        </a:rPr>
                        <m:t>𝑏</m:t>
                      </m:r>
                    </m:oMath>
                  </m:oMathPara>
                </a14:m>
                <a:endParaRPr lang="zh-TW" altLang="en-US" sz="2800" dirty="0"/>
              </a:p>
            </p:txBody>
          </p:sp>
        </mc:Choice>
        <mc:Fallback>
          <p:sp>
            <p:nvSpPr>
              <p:cNvPr id="40" name="矩形 39"/>
              <p:cNvSpPr>
                <a:spLocks noRot="1" noChangeAspect="1" noMove="1" noResize="1" noEditPoints="1" noAdjustHandles="1" noChangeArrowheads="1" noChangeShapeType="1" noTextEdit="1"/>
              </p:cNvSpPr>
              <p:nvPr/>
            </p:nvSpPr>
            <p:spPr>
              <a:xfrm>
                <a:off x="3875681" y="3510553"/>
                <a:ext cx="3500958" cy="523220"/>
              </a:xfrm>
              <a:prstGeom prst="rect">
                <a:avLst/>
              </a:prstGeom>
              <a:blipFill>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81542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3" grpId="0"/>
      <p:bldP spid="114" grpId="0"/>
      <p:bldP spid="115" grpId="0"/>
      <p:bldP spid="116" grpId="0"/>
      <p:bldP spid="117" grpId="0"/>
      <p:bldP spid="45" grpId="0" animBg="1"/>
      <p:bldP spid="49" grpId="0"/>
      <p:bldP spid="51" grpId="0"/>
      <p:bldP spid="53" grpId="0"/>
      <p:bldP spid="54" grpId="0"/>
      <p:bldP spid="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Forward pass</a:t>
            </a:r>
            <a:endParaRPr lang="zh-TW" altLang="en-US" dirty="0"/>
          </a:p>
        </p:txBody>
      </p:sp>
      <p:cxnSp>
        <p:nvCxnSpPr>
          <p:cNvPr id="4" name="直線單箭頭接點 3"/>
          <p:cNvCxnSpPr/>
          <p:nvPr/>
        </p:nvCxnSpPr>
        <p:spPr>
          <a:xfrm flipV="1">
            <a:off x="2747013" y="3109164"/>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V="1">
            <a:off x="2747013" y="2855826"/>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5719663" y="2489633"/>
            <a:ext cx="574158" cy="574158"/>
            <a:chOff x="5170781" y="1854574"/>
            <a:chExt cx="574158" cy="574158"/>
          </a:xfrm>
        </p:grpSpPr>
        <p:sp>
          <p:nvSpPr>
            <p:cNvPr id="7" name="橢圓 6"/>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手繪多邊形 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4397101" y="3109165"/>
            <a:ext cx="458287" cy="838405"/>
            <a:chOff x="10102194" y="1939763"/>
            <a:chExt cx="458287" cy="838405"/>
          </a:xfrm>
        </p:grpSpPr>
        <p:sp>
          <p:nvSpPr>
            <p:cNvPr id="10" name="矩形 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 name="直線單箭頭接點 1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3" name="群組 12"/>
          <p:cNvGrpSpPr/>
          <p:nvPr/>
        </p:nvGrpSpPr>
        <p:grpSpPr>
          <a:xfrm>
            <a:off x="4356127" y="2635605"/>
            <a:ext cx="474993" cy="425277"/>
            <a:chOff x="3357891" y="3538413"/>
            <a:chExt cx="474993" cy="425277"/>
          </a:xfrm>
        </p:grpSpPr>
        <p:sp>
          <p:nvSpPr>
            <p:cNvPr id="14" name="矩形 13"/>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2532" name="方程式" r:id="rId3" imgW="139680" imgH="139680" progId="Equation.3">
                    <p:embed/>
                  </p:oleObj>
                </mc:Choice>
                <mc:Fallback>
                  <p:oleObj name="方程式" r:id="rId3" imgW="139680" imgH="139680" progId="Equation.3">
                    <p:embed/>
                    <p:pic>
                      <p:nvPicPr>
                        <p:cNvPr id="15"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6" name="直線單箭頭接點 15"/>
          <p:cNvCxnSpPr/>
          <p:nvPr/>
        </p:nvCxnSpPr>
        <p:spPr>
          <a:xfrm flipV="1">
            <a:off x="4831119" y="281336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3258071" y="2361753"/>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3258071" y="2361753"/>
                <a:ext cx="493212"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5172866" y="2305419"/>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5172866" y="2305419"/>
                <a:ext cx="308161" cy="430887"/>
              </a:xfrm>
              <a:prstGeom prst="rect">
                <a:avLst/>
              </a:prstGeom>
              <a:blipFill>
                <a:blip r:embed="rId6"/>
                <a:stretch>
                  <a:fillRect/>
                </a:stretch>
              </a:blipFill>
            </p:spPr>
            <p:txBody>
              <a:bodyPr/>
              <a:lstStyle/>
              <a:p>
                <a:r>
                  <a:rPr lang="zh-TW" altLang="en-US">
                    <a:noFill/>
                  </a:rPr>
                  <a:t> </a:t>
                </a:r>
              </a:p>
            </p:txBody>
          </p:sp>
        </mc:Fallback>
      </mc:AlternateContent>
      <p:sp>
        <p:nvSpPr>
          <p:cNvPr id="19" name="文字方塊 18"/>
          <p:cNvSpPr txBox="1"/>
          <p:nvPr/>
        </p:nvSpPr>
        <p:spPr>
          <a:xfrm>
            <a:off x="6947940" y="2460994"/>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0" name="文字方塊 19"/>
          <p:cNvSpPr txBox="1"/>
          <p:nvPr/>
        </p:nvSpPr>
        <p:spPr>
          <a:xfrm rot="2277005">
            <a:off x="6799951" y="3533077"/>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21" name="文字方塊 20"/>
              <p:cNvSpPr txBox="1"/>
              <p:nvPr/>
            </p:nvSpPr>
            <p:spPr>
              <a:xfrm>
                <a:off x="3249799" y="3613837"/>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1" name="文字方塊 20"/>
              <p:cNvSpPr txBox="1">
                <a:spLocks noRot="1" noChangeAspect="1" noMove="1" noResize="1" noEditPoints="1" noAdjustHandles="1" noChangeArrowheads="1" noChangeShapeType="1" noTextEdit="1"/>
              </p:cNvSpPr>
              <p:nvPr/>
            </p:nvSpPr>
            <p:spPr>
              <a:xfrm>
                <a:off x="3249799" y="3613837"/>
                <a:ext cx="501484"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286685" y="2572107"/>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286685" y="2572107"/>
                <a:ext cx="42787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300324" y="4436468"/>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300324" y="4436468"/>
                <a:ext cx="436145" cy="430887"/>
              </a:xfrm>
              <a:prstGeom prst="rect">
                <a:avLst/>
              </a:prstGeom>
              <a:blipFill>
                <a:blip r:embed="rId9"/>
                <a:stretch>
                  <a:fillRect/>
                </a:stretch>
              </a:blipFill>
            </p:spPr>
            <p:txBody>
              <a:bodyPr/>
              <a:lstStyle/>
              <a:p>
                <a:r>
                  <a:rPr lang="zh-TW" altLang="en-US">
                    <a:noFill/>
                  </a:rPr>
                  <a:t> </a:t>
                </a:r>
              </a:p>
            </p:txBody>
          </p:sp>
        </mc:Fallback>
      </mc:AlternateContent>
      <p:grpSp>
        <p:nvGrpSpPr>
          <p:cNvPr id="24" name="群組 23"/>
          <p:cNvGrpSpPr/>
          <p:nvPr/>
        </p:nvGrpSpPr>
        <p:grpSpPr>
          <a:xfrm>
            <a:off x="8409976" y="2492305"/>
            <a:ext cx="1629374" cy="574158"/>
            <a:chOff x="6972319" y="1991264"/>
            <a:chExt cx="1629374" cy="574158"/>
          </a:xfrm>
        </p:grpSpPr>
        <p:cxnSp>
          <p:nvCxnSpPr>
            <p:cNvPr id="25" name="直線單箭頭接點 2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7" name="手繪多邊形 26"/>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0"/>
                  <a:stretch>
                    <a:fillRect l="-20000" r="-6667" b="-26667"/>
                  </a:stretch>
                </a:blipFill>
              </p:spPr>
              <p:txBody>
                <a:bodyPr/>
                <a:lstStyle/>
                <a:p>
                  <a:r>
                    <a:rPr lang="zh-TW" altLang="en-US">
                      <a:noFill/>
                    </a:rPr>
                    <a:t> </a:t>
                  </a:r>
                </a:p>
              </p:txBody>
            </p:sp>
          </mc:Fallback>
        </mc:AlternateContent>
      </p:grpSp>
      <p:grpSp>
        <p:nvGrpSpPr>
          <p:cNvPr id="29" name="群組 28"/>
          <p:cNvGrpSpPr/>
          <p:nvPr/>
        </p:nvGrpSpPr>
        <p:grpSpPr>
          <a:xfrm>
            <a:off x="8409977" y="4361054"/>
            <a:ext cx="1594801" cy="574158"/>
            <a:chOff x="6971653" y="3807759"/>
            <a:chExt cx="1594801" cy="574158"/>
          </a:xfrm>
        </p:grpSpPr>
        <p:cxnSp>
          <p:nvCxnSpPr>
            <p:cNvPr id="30" name="直線單箭頭接點 29"/>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手繪多邊形 31"/>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32"/>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1"/>
                  <a:stretch>
                    <a:fillRect l="-19672" r="-6557" b="-26667"/>
                  </a:stretch>
                </a:blipFill>
              </p:spPr>
              <p:txBody>
                <a:bodyPr/>
                <a:lstStyle/>
                <a:p>
                  <a:r>
                    <a:rPr lang="zh-TW" altLang="en-US">
                      <a:noFill/>
                    </a:rPr>
                    <a:t> </a:t>
                  </a:r>
                </a:p>
              </p:txBody>
            </p:sp>
          </mc:Fallback>
        </mc:AlternateContent>
      </p:grpSp>
      <mc:AlternateContent xmlns:mc="http://schemas.openxmlformats.org/markup-compatibility/2006">
        <mc:Choice xmlns:a14="http://schemas.microsoft.com/office/drawing/2010/main" Requires="a14">
          <p:sp>
            <p:nvSpPr>
              <p:cNvPr id="34" name="矩形 33"/>
              <p:cNvSpPr/>
              <p:nvPr/>
            </p:nvSpPr>
            <p:spPr>
              <a:xfrm>
                <a:off x="3899197" y="3970174"/>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𝑧</m:t>
                      </m:r>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r>
                        <a:rPr lang="en-US" altLang="zh-TW" sz="2800" i="1">
                          <a:latin typeface="Cambria Math" panose="02040503050406030204" pitchFamily="18" charset="0"/>
                        </a:rPr>
                        <m:t>+</m:t>
                      </m:r>
                      <m:r>
                        <a:rPr lang="en-US" altLang="zh-TW" sz="2800" i="1">
                          <a:latin typeface="Cambria Math" panose="02040503050406030204" pitchFamily="18" charset="0"/>
                        </a:rPr>
                        <m:t>𝑏</m:t>
                      </m:r>
                    </m:oMath>
                  </m:oMathPara>
                </a14:m>
                <a:endParaRPr lang="zh-TW"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3899197" y="3970174"/>
                <a:ext cx="3500958" cy="52322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5" name="文字方塊 34"/>
              <p:cNvSpPr txBox="1"/>
              <p:nvPr/>
            </p:nvSpPr>
            <p:spPr>
              <a:xfrm>
                <a:off x="2574616" y="5396952"/>
                <a:ext cx="18009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den>
                      </m:f>
                      <m:r>
                        <a:rPr lang="en-US" altLang="zh-TW" sz="2800" i="1">
                          <a:latin typeface="Cambria Math" panose="02040503050406030204" pitchFamily="18" charset="0"/>
                        </a:rPr>
                        <m:t>=?</m:t>
                      </m:r>
                    </m:oMath>
                  </m:oMathPara>
                </a14:m>
                <a:endParaRPr lang="zh-TW" altLang="en-US" sz="2800" dirty="0"/>
              </a:p>
            </p:txBody>
          </p:sp>
        </mc:Choice>
        <mc:Fallback>
          <p:sp>
            <p:nvSpPr>
              <p:cNvPr id="35" name="文字方塊 34"/>
              <p:cNvSpPr txBox="1">
                <a:spLocks noRot="1" noChangeAspect="1" noMove="1" noResize="1" noEditPoints="1" noAdjustHandles="1" noChangeArrowheads="1" noChangeShapeType="1" noTextEdit="1"/>
              </p:cNvSpPr>
              <p:nvPr/>
            </p:nvSpPr>
            <p:spPr>
              <a:xfrm>
                <a:off x="2574616" y="5396952"/>
                <a:ext cx="1800941"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4375557" y="5324509"/>
                <a:ext cx="612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Sub>
                    </m:oMath>
                  </m:oMathPara>
                </a14:m>
                <a:endParaRPr lang="zh-TW" altLang="en-US" sz="2800" dirty="0"/>
              </a:p>
            </p:txBody>
          </p:sp>
        </mc:Choice>
        <mc:Fallback>
          <p:sp>
            <p:nvSpPr>
              <p:cNvPr id="36" name="矩形 35"/>
              <p:cNvSpPr>
                <a:spLocks noRot="1" noChangeAspect="1" noMove="1" noResize="1" noEditPoints="1" noAdjustHandles="1" noChangeArrowheads="1" noChangeShapeType="1" noTextEdit="1"/>
              </p:cNvSpPr>
              <p:nvPr/>
            </p:nvSpPr>
            <p:spPr>
              <a:xfrm>
                <a:off x="4375557" y="5324509"/>
                <a:ext cx="612539" cy="523220"/>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7" name="文字方塊 36"/>
              <p:cNvSpPr txBox="1"/>
              <p:nvPr/>
            </p:nvSpPr>
            <p:spPr>
              <a:xfrm>
                <a:off x="2262083" y="1576189"/>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oMath>
                </a14:m>
                <a:r>
                  <a:rPr lang="en-US" altLang="zh-TW" sz="2800" dirty="0"/>
                  <a:t> for all parameters</a:t>
                </a:r>
                <a:endParaRPr lang="zh-TW" altLang="en-US" sz="2800" dirty="0"/>
              </a:p>
            </p:txBody>
          </p:sp>
        </mc:Choice>
        <mc:Fallback>
          <p:sp>
            <p:nvSpPr>
              <p:cNvPr id="37" name="文字方塊 36"/>
              <p:cNvSpPr txBox="1">
                <a:spLocks noRot="1" noChangeAspect="1" noMove="1" noResize="1" noEditPoints="1" noAdjustHandles="1" noChangeArrowheads="1" noChangeShapeType="1" noTextEdit="1"/>
              </p:cNvSpPr>
              <p:nvPr/>
            </p:nvSpPr>
            <p:spPr>
              <a:xfrm>
                <a:off x="2262083" y="1576189"/>
                <a:ext cx="5138073" cy="430887"/>
              </a:xfrm>
              <a:prstGeom prst="rect">
                <a:avLst/>
              </a:prstGeom>
              <a:blipFill>
                <a:blip r:embed="rId15"/>
                <a:stretch>
                  <a:fillRect l="-4152" t="-24286" r="-3084" b="-51429"/>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2574616" y="6050570"/>
                <a:ext cx="18092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den>
                      </m:f>
                      <m:r>
                        <a:rPr lang="en-US" altLang="zh-TW" sz="2800" i="1">
                          <a:latin typeface="Cambria Math" panose="02040503050406030204" pitchFamily="18" charset="0"/>
                        </a:rPr>
                        <m:t>=?</m:t>
                      </m:r>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2574616" y="6050570"/>
                <a:ext cx="1809213" cy="43088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9" name="矩形 38"/>
              <p:cNvSpPr/>
              <p:nvPr/>
            </p:nvSpPr>
            <p:spPr>
              <a:xfrm>
                <a:off x="4375557" y="5958236"/>
                <a:ext cx="6208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Sub>
                    </m:oMath>
                  </m:oMathPara>
                </a14:m>
                <a:endParaRPr lang="zh-TW" altLang="en-US" sz="2800" dirty="0"/>
              </a:p>
            </p:txBody>
          </p:sp>
        </mc:Choice>
        <mc:Fallback>
          <p:sp>
            <p:nvSpPr>
              <p:cNvPr id="39" name="矩形 38"/>
              <p:cNvSpPr>
                <a:spLocks noRot="1" noChangeAspect="1" noMove="1" noResize="1" noEditPoints="1" noAdjustHandles="1" noChangeArrowheads="1" noChangeShapeType="1" noTextEdit="1"/>
              </p:cNvSpPr>
              <p:nvPr/>
            </p:nvSpPr>
            <p:spPr>
              <a:xfrm>
                <a:off x="4375557" y="5958236"/>
                <a:ext cx="620811" cy="523220"/>
              </a:xfrm>
              <a:prstGeom prst="rect">
                <a:avLst/>
              </a:prstGeom>
              <a:blipFill>
                <a:blip r:embed="rId17"/>
                <a:stretch>
                  <a:fillRect/>
                </a:stretch>
              </a:blipFill>
            </p:spPr>
            <p:txBody>
              <a:bodyPr/>
              <a:lstStyle/>
              <a:p>
                <a:r>
                  <a:rPr lang="zh-TW" altLang="en-US">
                    <a:noFill/>
                  </a:rPr>
                  <a:t> </a:t>
                </a:r>
              </a:p>
            </p:txBody>
          </p:sp>
        </mc:Fallback>
      </mc:AlternateContent>
      <p:sp>
        <p:nvSpPr>
          <p:cNvPr id="40" name="文字方塊 39"/>
          <p:cNvSpPr txBox="1"/>
          <p:nvPr/>
        </p:nvSpPr>
        <p:spPr>
          <a:xfrm>
            <a:off x="5874964" y="5467725"/>
            <a:ext cx="3913507" cy="954107"/>
          </a:xfrm>
          <a:prstGeom prst="rect">
            <a:avLst/>
          </a:prstGeom>
          <a:noFill/>
        </p:spPr>
        <p:txBody>
          <a:bodyPr wrap="square" rtlCol="0">
            <a:spAutoFit/>
          </a:bodyPr>
          <a:lstStyle/>
          <a:p>
            <a:r>
              <a:rPr lang="en-US" altLang="zh-TW" sz="2800" dirty="0"/>
              <a:t>The value of the input connected by the weight</a:t>
            </a:r>
            <a:endParaRPr lang="zh-TW" altLang="en-US" sz="2800" dirty="0"/>
          </a:p>
        </p:txBody>
      </p:sp>
      <p:sp>
        <p:nvSpPr>
          <p:cNvPr id="41" name="右大括弧 40"/>
          <p:cNvSpPr/>
          <p:nvPr/>
        </p:nvSpPr>
        <p:spPr>
          <a:xfrm>
            <a:off x="5080674" y="5389860"/>
            <a:ext cx="471558" cy="1135304"/>
          </a:xfrm>
          <a:prstGeom prst="rightBrace">
            <a:avLst>
              <a:gd name="adj1" fmla="val 40651"/>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7080665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8" grpId="0"/>
      <p:bldP spid="39" grpId="0"/>
      <p:bldP spid="40" grpId="0"/>
      <p:bldP spid="4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Forward pass</a:t>
            </a:r>
            <a:endParaRPr lang="zh-TW" altLang="en-US" dirty="0"/>
          </a:p>
        </p:txBody>
      </p:sp>
      <p:cxnSp>
        <p:nvCxnSpPr>
          <p:cNvPr id="93" name="直線單箭頭接點 92"/>
          <p:cNvCxnSpPr/>
          <p:nvPr/>
        </p:nvCxnSpPr>
        <p:spPr>
          <a:xfrm>
            <a:off x="9228367" y="447048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9228366" y="2810893"/>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p:cNvSpPr/>
          <p:nvPr/>
        </p:nvSpPr>
        <p:spPr>
          <a:xfrm>
            <a:off x="4332009" y="26000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6" name="橢圓 95"/>
          <p:cNvSpPr/>
          <p:nvPr/>
        </p:nvSpPr>
        <p:spPr>
          <a:xfrm>
            <a:off x="4320726" y="41477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7" name="橢圓 96"/>
          <p:cNvSpPr/>
          <p:nvPr/>
        </p:nvSpPr>
        <p:spPr>
          <a:xfrm>
            <a:off x="6535431" y="256932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8" name="橢圓 97"/>
          <p:cNvSpPr/>
          <p:nvPr/>
        </p:nvSpPr>
        <p:spPr>
          <a:xfrm>
            <a:off x="6554353" y="414199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9" name="橢圓 98"/>
          <p:cNvSpPr/>
          <p:nvPr/>
        </p:nvSpPr>
        <p:spPr>
          <a:xfrm>
            <a:off x="8689124" y="254209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0" name="橢圓 99"/>
          <p:cNvSpPr/>
          <p:nvPr/>
        </p:nvSpPr>
        <p:spPr>
          <a:xfrm>
            <a:off x="8730814" y="414199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05" name="群組 104"/>
          <p:cNvGrpSpPr/>
          <p:nvPr/>
        </p:nvGrpSpPr>
        <p:grpSpPr>
          <a:xfrm>
            <a:off x="2715804" y="2876249"/>
            <a:ext cx="1588876" cy="1638300"/>
            <a:chOff x="1013669" y="3459098"/>
            <a:chExt cx="1588876" cy="1638300"/>
          </a:xfrm>
        </p:grpSpPr>
        <p:cxnSp>
          <p:nvCxnSpPr>
            <p:cNvPr id="184" name="直線單箭頭接點 18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5705" y="3459098"/>
              <a:ext cx="1576840" cy="1638300"/>
              <a:chOff x="1025705" y="3459098"/>
              <a:chExt cx="1576840" cy="1638300"/>
            </a:xfrm>
          </p:grpSpPr>
          <p:cxnSp>
            <p:nvCxnSpPr>
              <p:cNvPr id="186" name="直線單箭頭接點 18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群組 106"/>
          <p:cNvGrpSpPr/>
          <p:nvPr/>
        </p:nvGrpSpPr>
        <p:grpSpPr>
          <a:xfrm>
            <a:off x="4934111" y="2861562"/>
            <a:ext cx="1588876" cy="1638300"/>
            <a:chOff x="1013669" y="3459098"/>
            <a:chExt cx="1588876" cy="1638300"/>
          </a:xfrm>
        </p:grpSpPr>
        <p:cxnSp>
          <p:nvCxnSpPr>
            <p:cNvPr id="179" name="直線單箭頭接點 17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0" name="群組 179"/>
            <p:cNvGrpSpPr/>
            <p:nvPr/>
          </p:nvGrpSpPr>
          <p:grpSpPr>
            <a:xfrm>
              <a:off x="1025705" y="3459098"/>
              <a:ext cx="1576840" cy="1638300"/>
              <a:chOff x="1025705" y="3459098"/>
              <a:chExt cx="1576840" cy="1638300"/>
            </a:xfrm>
          </p:grpSpPr>
          <p:cxnSp>
            <p:nvCxnSpPr>
              <p:cNvPr id="181" name="直線單箭頭接點 18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8" name="群組 107"/>
          <p:cNvGrpSpPr/>
          <p:nvPr/>
        </p:nvGrpSpPr>
        <p:grpSpPr>
          <a:xfrm>
            <a:off x="7134049" y="2841644"/>
            <a:ext cx="1588876" cy="1638300"/>
            <a:chOff x="1013669" y="3459098"/>
            <a:chExt cx="1588876" cy="1638300"/>
          </a:xfrm>
        </p:grpSpPr>
        <p:cxnSp>
          <p:nvCxnSpPr>
            <p:cNvPr id="174" name="直線單箭頭接點 17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群組 174"/>
            <p:cNvGrpSpPr/>
            <p:nvPr/>
          </p:nvGrpSpPr>
          <p:grpSpPr>
            <a:xfrm>
              <a:off x="1025705" y="3459098"/>
              <a:ext cx="1576840" cy="1638300"/>
              <a:chOff x="1025705" y="3459098"/>
              <a:chExt cx="1576840" cy="1638300"/>
            </a:xfrm>
          </p:grpSpPr>
          <p:cxnSp>
            <p:nvCxnSpPr>
              <p:cNvPr id="176" name="直線單箭頭接點 17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1" name="手繪多邊形 110"/>
          <p:cNvSpPr/>
          <p:nvPr/>
        </p:nvSpPr>
        <p:spPr>
          <a:xfrm>
            <a:off x="4387042" y="427353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手繪多邊形 120"/>
          <p:cNvSpPr/>
          <p:nvPr/>
        </p:nvSpPr>
        <p:spPr>
          <a:xfrm>
            <a:off x="4368432" y="268408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手繪多邊形 121"/>
          <p:cNvSpPr/>
          <p:nvPr/>
        </p:nvSpPr>
        <p:spPr>
          <a:xfrm>
            <a:off x="6597354" y="26952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6613698" y="421860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123"/>
          <p:cNvSpPr/>
          <p:nvPr/>
        </p:nvSpPr>
        <p:spPr>
          <a:xfrm>
            <a:off x="8746295" y="263385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a:off x="8793382" y="425203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p:cNvSpPr txBox="1"/>
          <p:nvPr/>
        </p:nvSpPr>
        <p:spPr>
          <a:xfrm>
            <a:off x="3314734" y="2396888"/>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7" name="文字方塊 126"/>
          <p:cNvSpPr txBox="1"/>
          <p:nvPr/>
        </p:nvSpPr>
        <p:spPr>
          <a:xfrm>
            <a:off x="3481826" y="2985205"/>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28" name="文字方塊 127"/>
          <p:cNvSpPr txBox="1"/>
          <p:nvPr/>
        </p:nvSpPr>
        <p:spPr>
          <a:xfrm>
            <a:off x="3179530" y="450233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9" name="文字方塊 128"/>
          <p:cNvSpPr txBox="1"/>
          <p:nvPr/>
        </p:nvSpPr>
        <p:spPr>
          <a:xfrm>
            <a:off x="3331809" y="3932023"/>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30" name="群組 129"/>
          <p:cNvGrpSpPr/>
          <p:nvPr/>
        </p:nvGrpSpPr>
        <p:grpSpPr>
          <a:xfrm>
            <a:off x="4078057" y="2978058"/>
            <a:ext cx="458287" cy="838405"/>
            <a:chOff x="10102194" y="1939763"/>
            <a:chExt cx="458287" cy="838405"/>
          </a:xfrm>
        </p:grpSpPr>
        <p:sp>
          <p:nvSpPr>
            <p:cNvPr id="171" name="矩形 17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72" name="直線單箭頭接點 17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87582" y="4527397"/>
            <a:ext cx="458287" cy="838405"/>
            <a:chOff x="10102194" y="1939763"/>
            <a:chExt cx="458287" cy="838405"/>
          </a:xfrm>
        </p:grpSpPr>
        <p:sp>
          <p:nvSpPr>
            <p:cNvPr id="168" name="矩形 16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9" name="直線單箭頭接點 16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4" name="文字方塊 133"/>
          <p:cNvSpPr txBox="1"/>
          <p:nvPr/>
        </p:nvSpPr>
        <p:spPr>
          <a:xfrm>
            <a:off x="4715955" y="233950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5" name="文字方塊 134"/>
          <p:cNvSpPr txBox="1"/>
          <p:nvPr/>
        </p:nvSpPr>
        <p:spPr>
          <a:xfrm>
            <a:off x="4738274" y="394503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36" name="文字方塊 135"/>
          <p:cNvSpPr txBox="1"/>
          <p:nvPr/>
        </p:nvSpPr>
        <p:spPr>
          <a:xfrm>
            <a:off x="5560142" y="2376032"/>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7" name="文字方塊 136"/>
          <p:cNvSpPr txBox="1"/>
          <p:nvPr/>
        </p:nvSpPr>
        <p:spPr>
          <a:xfrm>
            <a:off x="5727234" y="296434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8" name="文字方塊 137"/>
          <p:cNvSpPr txBox="1"/>
          <p:nvPr/>
        </p:nvSpPr>
        <p:spPr>
          <a:xfrm>
            <a:off x="5424938" y="4481479"/>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9" name="文字方塊 138"/>
          <p:cNvSpPr txBox="1"/>
          <p:nvPr/>
        </p:nvSpPr>
        <p:spPr>
          <a:xfrm>
            <a:off x="5577217" y="3911167"/>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0" name="文字方塊 139"/>
          <p:cNvSpPr txBox="1"/>
          <p:nvPr/>
        </p:nvSpPr>
        <p:spPr>
          <a:xfrm>
            <a:off x="7732921" y="2376949"/>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1" name="文字方塊 140"/>
          <p:cNvSpPr txBox="1"/>
          <p:nvPr/>
        </p:nvSpPr>
        <p:spPr>
          <a:xfrm>
            <a:off x="7900013" y="2965266"/>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7597717" y="4482396"/>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3" name="文字方塊 142"/>
          <p:cNvSpPr txBox="1"/>
          <p:nvPr/>
        </p:nvSpPr>
        <p:spPr>
          <a:xfrm>
            <a:off x="7749996" y="391208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4" name="文字方塊 143"/>
          <p:cNvSpPr txBox="1"/>
          <p:nvPr/>
        </p:nvSpPr>
        <p:spPr>
          <a:xfrm>
            <a:off x="6859742" y="236904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45" name="文字方塊 144"/>
          <p:cNvSpPr txBox="1"/>
          <p:nvPr/>
        </p:nvSpPr>
        <p:spPr>
          <a:xfrm>
            <a:off x="6882061" y="397457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grpSp>
        <p:nvGrpSpPr>
          <p:cNvPr id="148" name="群組 147"/>
          <p:cNvGrpSpPr/>
          <p:nvPr/>
        </p:nvGrpSpPr>
        <p:grpSpPr>
          <a:xfrm>
            <a:off x="6280701" y="2965943"/>
            <a:ext cx="458287" cy="838405"/>
            <a:chOff x="10102194" y="1939763"/>
            <a:chExt cx="458287" cy="838405"/>
          </a:xfrm>
        </p:grpSpPr>
        <p:sp>
          <p:nvSpPr>
            <p:cNvPr id="165" name="矩形 16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6" name="直線單箭頭接點 165"/>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文字方塊 166"/>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49" name="群組 148"/>
          <p:cNvGrpSpPr/>
          <p:nvPr/>
        </p:nvGrpSpPr>
        <p:grpSpPr>
          <a:xfrm>
            <a:off x="6283079" y="4490266"/>
            <a:ext cx="458287" cy="838405"/>
            <a:chOff x="10102194" y="1939763"/>
            <a:chExt cx="458287" cy="838405"/>
          </a:xfrm>
        </p:grpSpPr>
        <p:sp>
          <p:nvSpPr>
            <p:cNvPr id="162" name="矩形 16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3" name="直線單箭頭接點 16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文字方塊 16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50" name="群組 149"/>
          <p:cNvGrpSpPr/>
          <p:nvPr/>
        </p:nvGrpSpPr>
        <p:grpSpPr>
          <a:xfrm>
            <a:off x="8458941" y="2960751"/>
            <a:ext cx="458287" cy="838405"/>
            <a:chOff x="10102194" y="1939763"/>
            <a:chExt cx="458287" cy="838405"/>
          </a:xfrm>
        </p:grpSpPr>
        <p:sp>
          <p:nvSpPr>
            <p:cNvPr id="159" name="矩形 15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0" name="直線單箭頭接點 159"/>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字方塊 160"/>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51" name="群組 150"/>
          <p:cNvGrpSpPr/>
          <p:nvPr/>
        </p:nvGrpSpPr>
        <p:grpSpPr>
          <a:xfrm>
            <a:off x="8513021" y="4517587"/>
            <a:ext cx="458287" cy="838405"/>
            <a:chOff x="10102194" y="1939763"/>
            <a:chExt cx="458287" cy="838405"/>
          </a:xfrm>
        </p:grpSpPr>
        <p:sp>
          <p:nvSpPr>
            <p:cNvPr id="156" name="矩形 15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57" name="直線單箭頭接點 15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文字方塊 15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52" name="矩形 151"/>
          <p:cNvSpPr/>
          <p:nvPr/>
        </p:nvSpPr>
        <p:spPr>
          <a:xfrm>
            <a:off x="2355698" y="269527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3" name="矩形 152"/>
          <p:cNvSpPr/>
          <p:nvPr/>
        </p:nvSpPr>
        <p:spPr>
          <a:xfrm>
            <a:off x="2324455" y="43370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文字方塊 153"/>
          <p:cNvSpPr txBox="1"/>
          <p:nvPr/>
        </p:nvSpPr>
        <p:spPr>
          <a:xfrm>
            <a:off x="2367866" y="2681817"/>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5" name="文字方塊 154"/>
          <p:cNvSpPr txBox="1"/>
          <p:nvPr/>
        </p:nvSpPr>
        <p:spPr>
          <a:xfrm>
            <a:off x="2262083" y="4281248"/>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96" name="文字方塊 195"/>
              <p:cNvSpPr txBox="1"/>
              <p:nvPr/>
            </p:nvSpPr>
            <p:spPr>
              <a:xfrm>
                <a:off x="2262083" y="1576189"/>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oMath>
                </a14:m>
                <a:r>
                  <a:rPr lang="en-US" altLang="zh-TW" sz="2800" dirty="0"/>
                  <a:t> for all parameters</a:t>
                </a:r>
                <a:endParaRPr lang="zh-TW" altLang="en-US" sz="2800" dirty="0"/>
              </a:p>
            </p:txBody>
          </p:sp>
        </mc:Choice>
        <mc:Fallback>
          <p:sp>
            <p:nvSpPr>
              <p:cNvPr id="196" name="文字方塊 195"/>
              <p:cNvSpPr txBox="1">
                <a:spLocks noRot="1" noChangeAspect="1" noMove="1" noResize="1" noEditPoints="1" noAdjustHandles="1" noChangeArrowheads="1" noChangeShapeType="1" noTextEdit="1"/>
              </p:cNvSpPr>
              <p:nvPr/>
            </p:nvSpPr>
            <p:spPr>
              <a:xfrm>
                <a:off x="2262083" y="1576189"/>
                <a:ext cx="5138073" cy="430887"/>
              </a:xfrm>
              <a:prstGeom prst="rect">
                <a:avLst/>
              </a:prstGeom>
              <a:blipFill>
                <a:blip r:embed="rId3"/>
                <a:stretch>
                  <a:fillRect l="-4152" t="-24286" r="-3084" b="-51429"/>
                </a:stretch>
              </a:blipFill>
            </p:spPr>
            <p:txBody>
              <a:bodyPr/>
              <a:lstStyle/>
              <a:p>
                <a:r>
                  <a:rPr lang="zh-TW" altLang="en-US">
                    <a:noFill/>
                  </a:rPr>
                  <a:t> </a:t>
                </a:r>
              </a:p>
            </p:txBody>
          </p:sp>
        </mc:Fallback>
      </mc:AlternateContent>
      <p:sp>
        <p:nvSpPr>
          <p:cNvPr id="6" name="橢圓 5"/>
          <p:cNvSpPr/>
          <p:nvPr/>
        </p:nvSpPr>
        <p:spPr>
          <a:xfrm>
            <a:off x="3247131" y="4574081"/>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p:cNvSpPr/>
          <p:nvPr/>
        </p:nvSpPr>
        <p:spPr>
          <a:xfrm>
            <a:off x="5497337" y="4507143"/>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p:cNvSpPr/>
          <p:nvPr/>
        </p:nvSpPr>
        <p:spPr>
          <a:xfrm>
            <a:off x="7665727" y="4489211"/>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文字方塊 9"/>
              <p:cNvSpPr txBox="1"/>
              <p:nvPr/>
            </p:nvSpPr>
            <p:spPr>
              <a:xfrm>
                <a:off x="3098362" y="5751575"/>
                <a:ext cx="1276440"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=−1</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3098362" y="5751575"/>
                <a:ext cx="1276440" cy="70224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9" name="文字方塊 198"/>
              <p:cNvSpPr txBox="1"/>
              <p:nvPr/>
            </p:nvSpPr>
            <p:spPr>
              <a:xfrm>
                <a:off x="5401767" y="5740323"/>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=0.12</m:t>
                      </m:r>
                    </m:oMath>
                  </m:oMathPara>
                </a14:m>
                <a:endParaRPr lang="zh-TW" altLang="en-US" sz="2400" dirty="0"/>
              </a:p>
            </p:txBody>
          </p:sp>
        </mc:Choice>
        <mc:Fallback>
          <p:sp>
            <p:nvSpPr>
              <p:cNvPr id="199" name="文字方塊 198"/>
              <p:cNvSpPr txBox="1">
                <a:spLocks noRot="1" noChangeAspect="1" noMove="1" noResize="1" noEditPoints="1" noAdjustHandles="1" noChangeArrowheads="1" noChangeShapeType="1" noTextEdit="1"/>
              </p:cNvSpPr>
              <p:nvPr/>
            </p:nvSpPr>
            <p:spPr>
              <a:xfrm>
                <a:off x="5401767" y="5740323"/>
                <a:ext cx="1449564" cy="70224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0" name="文字方塊 199"/>
              <p:cNvSpPr txBox="1"/>
              <p:nvPr/>
            </p:nvSpPr>
            <p:spPr>
              <a:xfrm>
                <a:off x="7735243" y="5717709"/>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i="1">
                          <a:latin typeface="Cambria Math" panose="02040503050406030204" pitchFamily="18" charset="0"/>
                        </a:rPr>
                        <m:t>=0.11</m:t>
                      </m:r>
                    </m:oMath>
                  </m:oMathPara>
                </a14:m>
                <a:endParaRPr lang="zh-TW" altLang="en-US" sz="2400" dirty="0"/>
              </a:p>
            </p:txBody>
          </p:sp>
        </mc:Choice>
        <mc:Fallback>
          <p:sp>
            <p:nvSpPr>
              <p:cNvPr id="200" name="文字方塊 199"/>
              <p:cNvSpPr txBox="1">
                <a:spLocks noRot="1" noChangeAspect="1" noMove="1" noResize="1" noEditPoints="1" noAdjustHandles="1" noChangeArrowheads="1" noChangeShapeType="1" noTextEdit="1"/>
              </p:cNvSpPr>
              <p:nvPr/>
            </p:nvSpPr>
            <p:spPr>
              <a:xfrm>
                <a:off x="7735243" y="5717709"/>
                <a:ext cx="1449564" cy="702244"/>
              </a:xfrm>
              <a:prstGeom prst="rect">
                <a:avLst/>
              </a:prstGeom>
              <a:blipFill>
                <a:blip r:embed="rId6"/>
                <a:stretch>
                  <a:fillRect/>
                </a:stretch>
              </a:blipFill>
            </p:spPr>
            <p:txBody>
              <a:bodyPr/>
              <a:lstStyle/>
              <a:p>
                <a:r>
                  <a:rPr lang="zh-TW" altLang="en-US">
                    <a:noFill/>
                  </a:rPr>
                  <a:t> </a:t>
                </a:r>
              </a:p>
            </p:txBody>
          </p:sp>
        </mc:Fallback>
      </mc:AlternateContent>
      <p:sp>
        <p:nvSpPr>
          <p:cNvPr id="11" name="手繪多邊形 10"/>
          <p:cNvSpPr/>
          <p:nvPr/>
        </p:nvSpPr>
        <p:spPr>
          <a:xfrm rot="21124121">
            <a:off x="2692245" y="4861340"/>
            <a:ext cx="609539" cy="130386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手繪多邊形 200"/>
          <p:cNvSpPr/>
          <p:nvPr/>
        </p:nvSpPr>
        <p:spPr>
          <a:xfrm rot="20753515">
            <a:off x="5013316" y="4879397"/>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手繪多邊形 201"/>
          <p:cNvSpPr/>
          <p:nvPr/>
        </p:nvSpPr>
        <p:spPr>
          <a:xfrm rot="20443089">
            <a:off x="7265665" y="4898506"/>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320971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44" grpId="0" animBg="1"/>
      <p:bldP spid="145" grpId="0" animBg="1"/>
      <p:bldP spid="6" grpId="0" animBg="1"/>
      <p:bldP spid="197" grpId="0" animBg="1"/>
      <p:bldP spid="198" grpId="0" animBg="1"/>
      <p:bldP spid="10" grpId="0"/>
      <p:bldP spid="199" grpId="0"/>
      <p:bldP spid="200" grpId="0"/>
      <p:bldP spid="11" grpId="0" animBg="1"/>
      <p:bldP spid="201" grpId="0" animBg="1"/>
      <p:bldP spid="20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字方塊 24"/>
              <p:cNvSpPr txBox="1"/>
              <p:nvPr/>
            </p:nvSpPr>
            <p:spPr>
              <a:xfrm>
                <a:off x="4899576" y="3399280"/>
                <a:ext cx="5414243" cy="13036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p>
                                      <m:r>
                                        <a:rPr lang="en-US" altLang="zh-TW" sz="2800" i="1">
                                          <a:latin typeface="Cambria Math" panose="02040503050406030204" pitchFamily="18" charset="0"/>
                                        </a:rPr>
                                        <m:t>𝑛</m:t>
                                      </m:r>
                                    </m:sup>
                                  </m:sSup>
                                  <m:r>
                                    <a:rPr lang="en-US" altLang="zh-TW" sz="2800" i="1">
                                      <a:latin typeface="Cambria Math" panose="02040503050406030204" pitchFamily="18" charset="0"/>
                                    </a:rPr>
                                    <m:t>−</m:t>
                                  </m:r>
                                  <m:r>
                                    <a:rPr lang="en-US" altLang="zh-TW" sz="2800" i="1">
                                      <a:latin typeface="Cambria Math" panose="02040503050406030204" pitchFamily="18" charset="0"/>
                                    </a:rPr>
                                    <m:t>𝑓</m:t>
                                  </m:r>
                                  <m:d>
                                    <m:dPr>
                                      <m:ctrlPr>
                                        <a:rPr lang="en-US" altLang="zh-TW" sz="2800" i="1">
                                          <a:latin typeface="Cambria Math" panose="02040503050406030204" pitchFamily="18" charset="0"/>
                                        </a:rPr>
                                      </m:ctrlPr>
                                    </m:dPr>
                                    <m:e>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𝑐𝑝</m:t>
                                          </m:r>
                                        </m:sub>
                                        <m:sup>
                                          <m:r>
                                            <a:rPr lang="en-US" altLang="zh-TW" sz="2800" i="1">
                                              <a:latin typeface="Cambria Math" panose="02040503050406030204" pitchFamily="18" charset="0"/>
                                              <a:ea typeface="Cambria Math" panose="02040503050406030204" pitchFamily="18" charset="0"/>
                                            </a:rPr>
                                            <m:t>𝑛</m:t>
                                          </m:r>
                                        </m:sup>
                                      </m:sSubSup>
                                    </m:e>
                                  </m:d>
                                </m:e>
                              </m:d>
                            </m:e>
                            <m:sup>
                              <m:r>
                                <a:rPr lang="en-US" altLang="zh-TW" sz="2800" i="1">
                                  <a:latin typeface="Cambria Math" panose="02040503050406030204" pitchFamily="18" charset="0"/>
                                </a:rPr>
                                <m:t>2</m:t>
                              </m:r>
                            </m:sup>
                          </m:sSup>
                        </m:e>
                      </m:nary>
                    </m:oMath>
                  </m:oMathPara>
                </a14:m>
                <a:endParaRPr lang="zh-TW" altLang="en-US" sz="2800" dirty="0"/>
              </a:p>
            </p:txBody>
          </p:sp>
        </mc:Choice>
        <mc:Fallback>
          <p:sp>
            <p:nvSpPr>
              <p:cNvPr id="25" name="文字方塊 24"/>
              <p:cNvSpPr txBox="1">
                <a:spLocks noRot="1" noChangeAspect="1" noMove="1" noResize="1" noEditPoints="1" noAdjustHandles="1" noChangeArrowheads="1" noChangeShapeType="1" noTextEdit="1"/>
              </p:cNvSpPr>
              <p:nvPr/>
            </p:nvSpPr>
            <p:spPr>
              <a:xfrm>
                <a:off x="4899576" y="3399280"/>
                <a:ext cx="5414243" cy="1303627"/>
              </a:xfrm>
              <a:prstGeom prst="rect">
                <a:avLst/>
              </a:prstGeom>
              <a:blipFill>
                <a:blip r:embed="rId4"/>
                <a:stretch>
                  <a:fillRect/>
                </a:stretch>
              </a:blipFill>
            </p:spPr>
            <p:txBody>
              <a:bodyPr/>
              <a:lstStyle/>
              <a:p>
                <a:r>
                  <a:rPr lang="zh-TW" altLang="en-US">
                    <a:noFill/>
                  </a:rPr>
                  <a:t> </a:t>
                </a:r>
              </a:p>
            </p:txBody>
          </p:sp>
        </mc:Fallback>
      </mc:AlternateContent>
      <p:sp>
        <p:nvSpPr>
          <p:cNvPr id="2" name="標題 1"/>
          <p:cNvSpPr>
            <a:spLocks noGrp="1"/>
          </p:cNvSpPr>
          <p:nvPr>
            <p:ph type="title"/>
          </p:nvPr>
        </p:nvSpPr>
        <p:spPr/>
        <p:txBody>
          <a:bodyPr/>
          <a:lstStyle/>
          <a:p>
            <a:r>
              <a:rPr lang="en-US" altLang="zh-TW" dirty="0"/>
              <a:t>Step 2: Goodness of Function</a:t>
            </a:r>
            <a:endParaRPr lang="zh-TW" altLang="en-US" dirty="0"/>
          </a:p>
        </p:txBody>
      </p:sp>
      <p:sp>
        <p:nvSpPr>
          <p:cNvPr id="5" name="圓柱 5"/>
          <p:cNvSpPr/>
          <p:nvPr/>
        </p:nvSpPr>
        <p:spPr>
          <a:xfrm>
            <a:off x="2612601" y="2034600"/>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6" name="Object 12"/>
          <p:cNvGraphicFramePr>
            <a:graphicFrameLocks noChangeAspect="1"/>
          </p:cNvGraphicFramePr>
          <p:nvPr>
            <p:extLst/>
          </p:nvPr>
        </p:nvGraphicFramePr>
        <p:xfrm>
          <a:off x="4344745" y="2663625"/>
          <a:ext cx="1109662" cy="461962"/>
        </p:xfrm>
        <a:graphic>
          <a:graphicData uri="http://schemas.openxmlformats.org/presentationml/2006/ole">
            <mc:AlternateContent xmlns:mc="http://schemas.openxmlformats.org/markup-compatibility/2006">
              <mc:Choice xmlns:v="urn:schemas-microsoft-com:vml" Requires="v">
                <p:oleObj spid="_x0000_s14340" name="方程式" r:id="rId5" imgW="520560" imgH="215640" progId="Equation.3">
                  <p:embed/>
                </p:oleObj>
              </mc:Choice>
              <mc:Fallback>
                <p:oleObj name="方程式" r:id="rId5" imgW="520560" imgH="215640" progId="Equation.3">
                  <p:embed/>
                  <p:pic>
                    <p:nvPicPr>
                      <p:cNvPr id="6" name="Object 12"/>
                      <p:cNvPicPr>
                        <a:picLocks noChangeAspect="1" noChangeArrowheads="1"/>
                      </p:cNvPicPr>
                      <p:nvPr/>
                    </p:nvPicPr>
                    <p:blipFill>
                      <a:blip r:embed="rId6"/>
                      <a:srcRect/>
                      <a:stretch>
                        <a:fillRect/>
                      </a:stretch>
                    </p:blipFill>
                    <p:spPr bwMode="auto">
                      <a:xfrm>
                        <a:off x="4344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字方塊 6"/>
          <p:cNvSpPr txBox="1"/>
          <p:nvPr/>
        </p:nvSpPr>
        <p:spPr>
          <a:xfrm>
            <a:off x="4344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8" name="圓柱 22"/>
          <p:cNvSpPr/>
          <p:nvPr/>
        </p:nvSpPr>
        <p:spPr>
          <a:xfrm>
            <a:off x="2553822" y="5215693"/>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10" name="圓角矩形 26"/>
          <p:cNvSpPr/>
          <p:nvPr/>
        </p:nvSpPr>
        <p:spPr>
          <a:xfrm>
            <a:off x="2415921" y="3661531"/>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11" name="直線單箭頭接點 10"/>
          <p:cNvCxnSpPr/>
          <p:nvPr/>
        </p:nvCxnSpPr>
        <p:spPr>
          <a:xfrm flipV="1">
            <a:off x="3393025" y="47741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p:cNvCxnSpPr/>
          <p:nvPr/>
        </p:nvCxnSpPr>
        <p:spPr>
          <a:xfrm>
            <a:off x="3393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 name="文字方塊 2"/>
              <p:cNvSpPr txBox="1"/>
              <p:nvPr/>
            </p:nvSpPr>
            <p:spPr>
              <a:xfrm>
                <a:off x="5969143" y="1928301"/>
                <a:ext cx="2513168" cy="523220"/>
              </a:xfrm>
              <a:prstGeom prst="rect">
                <a:avLst/>
              </a:prstGeom>
              <a:noFill/>
            </p:spPr>
            <p:txBody>
              <a:bodyPr wrap="square" rtlCol="0">
                <a:spAutoFit/>
              </a:bodyPr>
              <a:lstStyle/>
              <a:p>
                <a:r>
                  <a:rPr lang="en-US" altLang="zh-TW" sz="2800" dirty="0"/>
                  <a:t>Loss function </a:t>
                </a:r>
                <a14:m>
                  <m:oMath xmlns:m="http://schemas.openxmlformats.org/officeDocument/2006/math">
                    <m:r>
                      <a:rPr lang="en-US" altLang="zh-TW" sz="2800" i="1">
                        <a:latin typeface="Cambria Math" panose="02040503050406030204" pitchFamily="18" charset="0"/>
                      </a:rPr>
                      <m:t>𝐿</m:t>
                    </m:r>
                  </m:oMath>
                </a14:m>
                <a:r>
                  <a:rPr lang="en-US" altLang="zh-TW" sz="2800" dirty="0"/>
                  <a:t>:</a:t>
                </a:r>
                <a:endParaRPr lang="zh-TW" altLang="en-US" sz="2800" dirty="0"/>
              </a:p>
            </p:txBody>
          </p:sp>
        </mc:Choice>
        <mc:Fallback>
          <p:sp>
            <p:nvSpPr>
              <p:cNvPr id="3" name="文字方塊 2"/>
              <p:cNvSpPr txBox="1">
                <a:spLocks noRot="1" noChangeAspect="1" noMove="1" noResize="1" noEditPoints="1" noAdjustHandles="1" noChangeArrowheads="1" noChangeShapeType="1" noTextEdit="1"/>
              </p:cNvSpPr>
              <p:nvPr/>
            </p:nvSpPr>
            <p:spPr>
              <a:xfrm>
                <a:off x="5969143" y="1928301"/>
                <a:ext cx="2513168" cy="523220"/>
              </a:xfrm>
              <a:prstGeom prst="rect">
                <a:avLst/>
              </a:prstGeom>
              <a:blipFill>
                <a:blip r:embed="rId7"/>
                <a:stretch>
                  <a:fillRect l="-4854" t="-10465" r="-3155" b="-3255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717621" y="3806010"/>
                <a:ext cx="134388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L</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𝑓</m:t>
                          </m:r>
                        </m:e>
                      </m:d>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717621" y="3806010"/>
                <a:ext cx="1343887" cy="52322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638991" y="5348512"/>
                <a:ext cx="4984124" cy="13036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m:rPr>
                              <m:brk m:alnAt="23"/>
                            </m:rP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p>
                                      <m:r>
                                        <a:rPr lang="en-US" altLang="zh-TW" sz="2800" i="1">
                                          <a:latin typeface="Cambria Math" panose="02040503050406030204" pitchFamily="18" charset="0"/>
                                        </a:rPr>
                                        <m:t>𝑛</m:t>
                                      </m:r>
                                    </m:sup>
                                  </m:sSup>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𝑏</m:t>
                                      </m:r>
                                      <m:r>
                                        <a:rPr lang="en-US" altLang="zh-TW" sz="2800" i="1">
                                          <a:latin typeface="Cambria Math" panose="02040503050406030204" pitchFamily="18" charset="0"/>
                                        </a:rPr>
                                        <m:t>+</m:t>
                                      </m:r>
                                      <m:r>
                                        <a:rPr lang="en-US" altLang="zh-TW" sz="2800" i="1">
                                          <a:latin typeface="Cambria Math" panose="02040503050406030204" pitchFamily="18" charset="0"/>
                                        </a:rPr>
                                        <m:t>𝑤</m:t>
                                      </m:r>
                                      <m:r>
                                        <a:rPr lang="en-US" altLang="zh-TW" sz="2800" i="1">
                                          <a:latin typeface="Cambria Math" panose="02040503050406030204" pitchFamily="18" charset="0"/>
                                          <a:ea typeface="Cambria Math" panose="02040503050406030204" pitchFamily="18" charset="0"/>
                                        </a:rPr>
                                        <m:t>∙</m:t>
                                      </m:r>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𝑐𝑝</m:t>
                                          </m:r>
                                        </m:sub>
                                        <m:sup>
                                          <m:r>
                                            <a:rPr lang="en-US" altLang="zh-TW" sz="2800" i="1">
                                              <a:latin typeface="Cambria Math" panose="02040503050406030204" pitchFamily="18" charset="0"/>
                                              <a:ea typeface="Cambria Math" panose="02040503050406030204" pitchFamily="18" charset="0"/>
                                            </a:rPr>
                                            <m:t>𝑛</m:t>
                                          </m:r>
                                        </m:sup>
                                      </m:sSubSup>
                                    </m:e>
                                  </m:d>
                                </m:e>
                              </m:d>
                            </m:e>
                            <m:sup>
                              <m:r>
                                <a:rPr lang="en-US" altLang="zh-TW" sz="2800" i="1">
                                  <a:latin typeface="Cambria Math" panose="02040503050406030204" pitchFamily="18" charset="0"/>
                                </a:rPr>
                                <m:t>2</m:t>
                              </m:r>
                            </m:sup>
                          </m:sSup>
                        </m:e>
                      </m:nary>
                    </m:oMath>
                  </m:oMathPara>
                </a14:m>
                <a:endParaRPr lang="zh-TW" altLang="en-US" sz="2800" dirty="0"/>
              </a:p>
            </p:txBody>
          </p:sp>
        </mc:Choice>
        <mc:Fallback>
          <p:sp>
            <p:nvSpPr>
              <p:cNvPr id="20" name="文字方塊 19"/>
              <p:cNvSpPr txBox="1">
                <a:spLocks noRot="1" noChangeAspect="1" noMove="1" noResize="1" noEditPoints="1" noAdjustHandles="1" noChangeArrowheads="1" noChangeShapeType="1" noTextEdit="1"/>
              </p:cNvSpPr>
              <p:nvPr/>
            </p:nvSpPr>
            <p:spPr>
              <a:xfrm>
                <a:off x="5638991" y="5348512"/>
                <a:ext cx="4984124" cy="1303627"/>
              </a:xfrm>
              <a:prstGeom prst="rect">
                <a:avLst/>
              </a:prstGeom>
              <a:blipFill>
                <a:blip r:embed="rId9"/>
                <a:stretch>
                  <a:fillRect/>
                </a:stretch>
              </a:blipFill>
            </p:spPr>
            <p:txBody>
              <a:bodyPr/>
              <a:lstStyle/>
              <a:p>
                <a:r>
                  <a:rPr lang="zh-TW" altLang="en-US">
                    <a:noFill/>
                  </a:rPr>
                  <a:t> </a:t>
                </a:r>
              </a:p>
            </p:txBody>
          </p:sp>
        </mc:Fallback>
      </mc:AlternateContent>
      <p:sp>
        <p:nvSpPr>
          <p:cNvPr id="9" name="文字方塊 8"/>
          <p:cNvSpPr txBox="1"/>
          <p:nvPr/>
        </p:nvSpPr>
        <p:spPr>
          <a:xfrm>
            <a:off x="5965077" y="2438267"/>
            <a:ext cx="3846723" cy="830997"/>
          </a:xfrm>
          <a:prstGeom prst="rect">
            <a:avLst/>
          </a:prstGeom>
          <a:noFill/>
        </p:spPr>
        <p:txBody>
          <a:bodyPr wrap="square" rtlCol="0">
            <a:spAutoFit/>
          </a:bodyPr>
          <a:lstStyle/>
          <a:p>
            <a:r>
              <a:rPr lang="en-US" altLang="zh-TW" sz="2400" dirty="0"/>
              <a:t>Input: a function, output: how bad it is </a:t>
            </a:r>
            <a:endParaRPr lang="zh-TW" altLang="en-US" sz="2400" dirty="0"/>
          </a:p>
        </p:txBody>
      </p:sp>
      <mc:AlternateContent xmlns:mc="http://schemas.openxmlformats.org/markup-compatibility/2006">
        <mc:Choice xmlns:a14="http://schemas.microsoft.com/office/drawing/2010/main" Requires="a14">
          <p:sp>
            <p:nvSpPr>
              <p:cNvPr id="17" name="文字方塊 16"/>
              <p:cNvSpPr txBox="1"/>
              <p:nvPr/>
            </p:nvSpPr>
            <p:spPr>
              <a:xfrm>
                <a:off x="2331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17" name="文字方塊 16"/>
              <p:cNvSpPr txBox="1">
                <a:spLocks noRot="1" noChangeAspect="1" noMove="1" noResize="1" noEditPoints="1" noAdjustHandles="1" noChangeArrowheads="1" noChangeShapeType="1" noTextEdit="1"/>
              </p:cNvSpPr>
              <p:nvPr/>
            </p:nvSpPr>
            <p:spPr>
              <a:xfrm>
                <a:off x="2331084" y="1494711"/>
                <a:ext cx="2242292" cy="523220"/>
              </a:xfrm>
              <a:prstGeom prst="rect">
                <a:avLst/>
              </a:prstGeom>
              <a:blipFill>
                <a:blip r:embed="rId10"/>
                <a:stretch>
                  <a:fillRect l="-2174" t="-10465" b="-32558"/>
                </a:stretch>
              </a:blipFill>
            </p:spPr>
            <p:txBody>
              <a:bodyPr/>
              <a:lstStyle/>
              <a:p>
                <a:r>
                  <a:rPr lang="zh-TW" altLang="en-US">
                    <a:noFill/>
                  </a:rPr>
                  <a:t> </a:t>
                </a:r>
              </a:p>
            </p:txBody>
          </p:sp>
        </mc:Fallback>
      </mc:AlternateContent>
      <p:sp>
        <p:nvSpPr>
          <p:cNvPr id="4" name="文字方塊 3"/>
          <p:cNvSpPr txBox="1"/>
          <p:nvPr/>
        </p:nvSpPr>
        <p:spPr>
          <a:xfrm>
            <a:off x="8078812" y="4517515"/>
            <a:ext cx="2771351" cy="830997"/>
          </a:xfrm>
          <a:prstGeom prst="rect">
            <a:avLst/>
          </a:prstGeom>
          <a:noFill/>
        </p:spPr>
        <p:txBody>
          <a:bodyPr wrap="square" rtlCol="0">
            <a:spAutoFit/>
          </a:bodyPr>
          <a:lstStyle/>
          <a:p>
            <a:r>
              <a:rPr lang="en-US" altLang="zh-TW" sz="2400" dirty="0"/>
              <a:t>Estimated y based on input function</a:t>
            </a:r>
            <a:endParaRPr lang="zh-TW" altLang="en-US" sz="2400" dirty="0"/>
          </a:p>
        </p:txBody>
      </p:sp>
      <p:sp>
        <p:nvSpPr>
          <p:cNvPr id="18" name="文字方塊 17"/>
          <p:cNvSpPr txBox="1"/>
          <p:nvPr/>
        </p:nvSpPr>
        <p:spPr>
          <a:xfrm>
            <a:off x="6983233" y="3307363"/>
            <a:ext cx="2496882" cy="461665"/>
          </a:xfrm>
          <a:prstGeom prst="rect">
            <a:avLst/>
          </a:prstGeom>
          <a:noFill/>
        </p:spPr>
        <p:txBody>
          <a:bodyPr wrap="square" rtlCol="0">
            <a:spAutoFit/>
          </a:bodyPr>
          <a:lstStyle/>
          <a:p>
            <a:r>
              <a:rPr lang="en-US" altLang="zh-TW" sz="2400" dirty="0">
                <a:solidFill>
                  <a:srgbClr val="0070C0"/>
                </a:solidFill>
              </a:rPr>
              <a:t>Estimation error</a:t>
            </a:r>
            <a:endParaRPr lang="zh-TW" altLang="en-US" sz="2400" dirty="0">
              <a:solidFill>
                <a:srgbClr val="0070C0"/>
              </a:solidFill>
            </a:endParaRPr>
          </a:p>
        </p:txBody>
      </p:sp>
      <p:cxnSp>
        <p:nvCxnSpPr>
          <p:cNvPr id="14" name="直線接點 13"/>
          <p:cNvCxnSpPr>
            <a:cxnSpLocks/>
          </p:cNvCxnSpPr>
          <p:nvPr/>
        </p:nvCxnSpPr>
        <p:spPr>
          <a:xfrm>
            <a:off x="7888438" y="4329230"/>
            <a:ext cx="10142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899324" y="3684587"/>
            <a:ext cx="2358977" cy="780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5253735" y="4658913"/>
            <a:ext cx="2825076" cy="461665"/>
          </a:xfrm>
          <a:prstGeom prst="rect">
            <a:avLst/>
          </a:prstGeom>
          <a:noFill/>
        </p:spPr>
        <p:txBody>
          <a:bodyPr wrap="square" rtlCol="0">
            <a:spAutoFit/>
          </a:bodyPr>
          <a:lstStyle/>
          <a:p>
            <a:r>
              <a:rPr lang="en-US" altLang="zh-TW" sz="2400" dirty="0"/>
              <a:t>Sum over examples</a:t>
            </a:r>
            <a:endParaRPr lang="zh-TW" altLang="en-US" sz="2400" dirty="0"/>
          </a:p>
        </p:txBody>
      </p:sp>
      <p:cxnSp>
        <p:nvCxnSpPr>
          <p:cNvPr id="21" name="直線接點 20"/>
          <p:cNvCxnSpPr/>
          <p:nvPr/>
        </p:nvCxnSpPr>
        <p:spPr>
          <a:xfrm>
            <a:off x="6255417" y="4664806"/>
            <a:ext cx="61850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4861684" y="5261975"/>
                <a:ext cx="139373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L</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e>
                      </m:d>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4861684" y="5261975"/>
                <a:ext cx="1393732" cy="523220"/>
              </a:xfrm>
              <a:prstGeom prst="rect">
                <a:avLst/>
              </a:prstGeom>
              <a:blipFill>
                <a:blip r:embed="rId11"/>
                <a:stretch>
                  <a:fillRect/>
                </a:stretch>
              </a:blipFill>
            </p:spPr>
            <p:txBody>
              <a:bodyPr/>
              <a:lstStyle/>
              <a:p>
                <a:r>
                  <a:rPr lang="zh-TW" altLang="en-US">
                    <a:noFill/>
                  </a:rPr>
                  <a:t> </a:t>
                </a:r>
              </a:p>
            </p:txBody>
          </p:sp>
        </mc:Fallback>
      </mc:AlternateContent>
      <p:cxnSp>
        <p:nvCxnSpPr>
          <p:cNvPr id="16" name="直線單箭頭接點 15"/>
          <p:cNvCxnSpPr>
            <a:cxnSpLocks/>
          </p:cNvCxnSpPr>
          <p:nvPr/>
        </p:nvCxnSpPr>
        <p:spPr>
          <a:xfrm>
            <a:off x="8395570" y="4346053"/>
            <a:ext cx="281011" cy="2780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箭號: 弧形右彎 26"/>
          <p:cNvSpPr/>
          <p:nvPr/>
        </p:nvSpPr>
        <p:spPr>
          <a:xfrm>
            <a:off x="4500143" y="4074907"/>
            <a:ext cx="425880" cy="14486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2038029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3" grpId="0"/>
      <p:bldP spid="19" grpId="0"/>
      <p:bldP spid="20" grpId="0"/>
      <p:bldP spid="9" grpId="0"/>
      <p:bldP spid="4" grpId="0"/>
      <p:bldP spid="18" grpId="0"/>
      <p:bldP spid="23" grpId="0" animBg="1"/>
      <p:bldP spid="24" grpId="0"/>
      <p:bldP spid="22" grpId="0"/>
      <p:bldP spid="2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3"/>
                <a:stretch>
                  <a:fillRect l="-2754" t="-23944" b="-50704"/>
                </a:stretch>
              </a:blipFill>
            </p:spPr>
            <p:txBody>
              <a:bodyPr/>
              <a:lstStyle/>
              <a:p>
                <a:r>
                  <a:rPr lang="zh-TW" altLang="en-US">
                    <a:noFill/>
                  </a:rPr>
                  <a:t> </a:t>
                </a:r>
              </a:p>
            </p:txBody>
          </p:sp>
        </mc:Fallback>
      </mc:AlternateContent>
      <p:cxnSp>
        <p:nvCxnSpPr>
          <p:cNvPr id="5" name="直線單箭頭接點 4"/>
          <p:cNvCxnSpPr/>
          <p:nvPr/>
        </p:nvCxnSpPr>
        <p:spPr>
          <a:xfrm flipV="1">
            <a:off x="2188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188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60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3838301" y="3176898"/>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3797327" y="2703338"/>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3556"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4272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2699271" y="2429486"/>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2699271" y="2429486"/>
                <a:ext cx="493212"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614066" y="237315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614066" y="2373152"/>
                <a:ext cx="308161"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690999" y="3681570"/>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690999" y="3681570"/>
                <a:ext cx="50148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1727885" y="26398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1727885" y="2639840"/>
                <a:ext cx="427874" cy="43088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741524" y="4504201"/>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1741524" y="4504201"/>
                <a:ext cx="436145"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5812828" y="2318228"/>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5812828" y="2318228"/>
                <a:ext cx="290912" cy="43088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2075924" y="5071915"/>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2075924" y="5071915"/>
                <a:ext cx="461408" cy="819263"/>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2618108" y="5071914"/>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𝑎</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2618108" y="5071914"/>
                <a:ext cx="1349537" cy="819263"/>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4708023" y="3192313"/>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𝑎</m:t>
                      </m:r>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p:sp>
            <p:nvSpPr>
              <p:cNvPr id="79" name="文字方塊 78"/>
              <p:cNvSpPr txBox="1">
                <a:spLocks noRot="1" noChangeAspect="1" noMove="1" noResize="1" noEditPoints="1" noAdjustHandles="1" noChangeArrowheads="1" noChangeShapeType="1" noTextEdit="1"/>
              </p:cNvSpPr>
              <p:nvPr/>
            </p:nvSpPr>
            <p:spPr>
              <a:xfrm>
                <a:off x="4708023" y="3192313"/>
                <a:ext cx="1454244" cy="430887"/>
              </a:xfrm>
              <a:prstGeom prst="rect">
                <a:avLst/>
              </a:prstGeom>
              <a:blipFill>
                <a:blip r:embed="rId14"/>
                <a:stretch>
                  <a:fillRect/>
                </a:stretch>
              </a:blipFill>
            </p:spPr>
            <p:txBody>
              <a:bodyPr/>
              <a:lstStyle/>
              <a:p>
                <a:r>
                  <a:rPr lang="zh-TW" altLang="en-US">
                    <a:noFill/>
                  </a:rPr>
                  <a:t> </a:t>
                </a:r>
              </a:p>
            </p:txBody>
          </p:sp>
        </mc:Fallback>
      </mc:AlternateContent>
      <p:cxnSp>
        <p:nvCxnSpPr>
          <p:cNvPr id="80" name="直線接點 79"/>
          <p:cNvCxnSpPr/>
          <p:nvPr/>
        </p:nvCxnSpPr>
        <p:spPr>
          <a:xfrm>
            <a:off x="2981491" y="5989485"/>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向下箭號 80"/>
          <p:cNvSpPr/>
          <p:nvPr/>
        </p:nvSpPr>
        <p:spPr>
          <a:xfrm rot="16200000" flipH="1">
            <a:off x="3050360" y="6092578"/>
            <a:ext cx="446431" cy="5841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2" name="文字方塊 81"/>
              <p:cNvSpPr txBox="1"/>
              <p:nvPr/>
            </p:nvSpPr>
            <p:spPr>
              <a:xfrm>
                <a:off x="3667978" y="6148406"/>
                <a:ext cx="8620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p:sp>
            <p:nvSpPr>
              <p:cNvPr id="82" name="文字方塊 81"/>
              <p:cNvSpPr txBox="1">
                <a:spLocks noRot="1" noChangeAspect="1" noMove="1" noResize="1" noEditPoints="1" noAdjustHandles="1" noChangeArrowheads="1" noChangeShapeType="1" noTextEdit="1"/>
              </p:cNvSpPr>
              <p:nvPr/>
            </p:nvSpPr>
            <p:spPr>
              <a:xfrm>
                <a:off x="3667978" y="6148406"/>
                <a:ext cx="862031" cy="430887"/>
              </a:xfrm>
              <a:prstGeom prst="rect">
                <a:avLst/>
              </a:prstGeom>
              <a:blipFill>
                <a:blip r:embed="rId15"/>
                <a:stretch>
                  <a:fillRect/>
                </a:stretch>
              </a:blipFill>
            </p:spPr>
            <p:txBody>
              <a:bodyPr/>
              <a:lstStyle/>
              <a:p>
                <a:r>
                  <a:rPr lang="zh-TW" altLang="en-US">
                    <a:noFill/>
                  </a:rPr>
                  <a:t> </a:t>
                </a:r>
              </a:p>
            </p:txBody>
          </p:sp>
        </mc:Fallback>
      </mc:AlternateContent>
      <p:grpSp>
        <p:nvGrpSpPr>
          <p:cNvPr id="61" name="群組 60"/>
          <p:cNvGrpSpPr/>
          <p:nvPr/>
        </p:nvGrpSpPr>
        <p:grpSpPr>
          <a:xfrm>
            <a:off x="4922227" y="4023380"/>
            <a:ext cx="3918289" cy="2555912"/>
            <a:chOff x="3499192" y="4150859"/>
            <a:chExt cx="3918289" cy="2555912"/>
          </a:xfrm>
        </p:grpSpPr>
        <p:pic>
          <p:nvPicPr>
            <p:cNvPr id="64" name="圖片 63"/>
            <p:cNvPicPr>
              <a:picLocks noChangeAspect="1"/>
            </p:cNvPicPr>
            <p:nvPr/>
          </p:nvPicPr>
          <p:blipFill>
            <a:blip r:embed="rId16"/>
            <a:stretch>
              <a:fillRect/>
            </a:stretch>
          </p:blipFill>
          <p:spPr>
            <a:xfrm>
              <a:off x="3499192" y="4150859"/>
              <a:ext cx="3918289" cy="2555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65" name="文字方塊 64"/>
                <p:cNvSpPr txBox="1"/>
                <p:nvPr/>
              </p:nvSpPr>
              <p:spPr>
                <a:xfrm>
                  <a:off x="5916744" y="5782903"/>
                  <a:ext cx="7384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84" name="文字方塊 83"/>
                <p:cNvSpPr txBox="1">
                  <a:spLocks noRot="1" noChangeAspect="1" noMove="1" noResize="1" noEditPoints="1" noAdjustHandles="1" noChangeArrowheads="1" noChangeShapeType="1" noTextEdit="1"/>
                </p:cNvSpPr>
                <p:nvPr/>
              </p:nvSpPr>
              <p:spPr>
                <a:xfrm>
                  <a:off x="5916744" y="5782903"/>
                  <a:ext cx="738407" cy="369332"/>
                </a:xfrm>
                <a:prstGeom prst="rect">
                  <a:avLst/>
                </a:prstGeom>
                <a:blipFill rotWithShape="0">
                  <a:blip r:embed="rId23"/>
                  <a:stretch>
                    <a:fillRect l="-4959" t="-1667"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4822145" y="4960463"/>
                  <a:ext cx="665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822145" y="4960463"/>
                  <a:ext cx="665760" cy="369332"/>
                </a:xfrm>
                <a:prstGeom prst="rect">
                  <a:avLst/>
                </a:prstGeom>
                <a:blipFill rotWithShape="0">
                  <a:blip r:embed="rId24"/>
                  <a:stretch>
                    <a:fillRect l="-5455"/>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595232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7" grpId="0"/>
      <p:bldP spid="78" grpId="0"/>
      <p:bldP spid="79" grpId="0"/>
      <p:bldP spid="81" grpId="0" animBg="1"/>
      <p:bldP spid="8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4"/>
                <a:stretch>
                  <a:fillRect l="-2754" t="-23944" b="-50704"/>
                </a:stretch>
              </a:blipFill>
            </p:spPr>
            <p:txBody>
              <a:bodyPr/>
              <a:lstStyle/>
              <a:p>
                <a:r>
                  <a:rPr lang="zh-TW" altLang="en-US">
                    <a:noFill/>
                  </a:rPr>
                  <a:t> </a:t>
                </a:r>
              </a:p>
            </p:txBody>
          </p:sp>
        </mc:Fallback>
      </mc:AlternateContent>
      <p:cxnSp>
        <p:nvCxnSpPr>
          <p:cNvPr id="5" name="直線單箭頭接點 4"/>
          <p:cNvCxnSpPr/>
          <p:nvPr/>
        </p:nvCxnSpPr>
        <p:spPr>
          <a:xfrm flipV="1">
            <a:off x="2188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188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60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3838301" y="3176898"/>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3797327" y="2703338"/>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584" name="方程式" r:id="rId5" imgW="139680" imgH="139680" progId="Equation.3">
                    <p:embed/>
                  </p:oleObj>
                </mc:Choice>
                <mc:Fallback>
                  <p:oleObj name="方程式" r:id="rId5" imgW="139680" imgH="139680" progId="Equation.3">
                    <p:embed/>
                    <p:pic>
                      <p:nvPicPr>
                        <p:cNvPr id="16"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4272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2699271" y="2429486"/>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2699271" y="2429486"/>
                <a:ext cx="493212"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614066" y="237315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614066" y="2373152"/>
                <a:ext cx="308161"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690999" y="3681570"/>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690999" y="3681570"/>
                <a:ext cx="501484" cy="43088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1727885" y="26398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1727885" y="2639840"/>
                <a:ext cx="427874" cy="430887"/>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741524" y="4504201"/>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1741524" y="4504201"/>
                <a:ext cx="436145" cy="430887"/>
              </a:xfrm>
              <a:prstGeom prst="rect">
                <a:avLst/>
              </a:prstGeom>
              <a:blipFill>
                <a:blip r:embed="rId11"/>
                <a:stretch>
                  <a:fillRect/>
                </a:stretch>
              </a:blipFill>
            </p:spPr>
            <p:txBody>
              <a:bodyPr/>
              <a:lstStyle/>
              <a:p>
                <a:r>
                  <a:rPr lang="zh-TW" altLang="en-US">
                    <a:noFill/>
                  </a:rPr>
                  <a:t> </a:t>
                </a:r>
              </a:p>
            </p:txBody>
          </p:sp>
        </mc:Fallback>
      </mc:AlternateContent>
      <p:cxnSp>
        <p:nvCxnSpPr>
          <p:cNvPr id="36" name="直線單箭頭接點 35"/>
          <p:cNvCxnSpPr/>
          <p:nvPr/>
        </p:nvCxnSpPr>
        <p:spPr>
          <a:xfrm flipV="1">
            <a:off x="6849858" y="2905652"/>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775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385052" y="2633987"/>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585" name="方程式" r:id="rId12" imgW="139680" imgH="139680" progId="Equation.3">
                    <p:embed/>
                  </p:oleObj>
                </mc:Choice>
                <mc:Fallback>
                  <p:oleObj name="方程式" r:id="rId12" imgW="139680" imgH="139680" progId="Equation.3">
                    <p:embed/>
                    <p:pic>
                      <p:nvPicPr>
                        <p:cNvPr id="4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7860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6446228" y="2376833"/>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6446228" y="2376833"/>
                <a:ext cx="501484"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8125643" y="232242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8125643" y="2322422"/>
                <a:ext cx="308161" cy="430887"/>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5812828" y="2318228"/>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5812828" y="2318228"/>
                <a:ext cx="290912" cy="430887"/>
              </a:xfrm>
              <a:prstGeom prst="rect">
                <a:avLst/>
              </a:prstGeom>
              <a:blipFill>
                <a:blip r:embed="rId15"/>
                <a:stretch>
                  <a:fillRect/>
                </a:stretch>
              </a:blipFill>
            </p:spPr>
            <p:txBody>
              <a:bodyPr/>
              <a:lstStyle/>
              <a:p>
                <a:r>
                  <a:rPr lang="zh-TW" altLang="en-US">
                    <a:noFill/>
                  </a:rPr>
                  <a:t> </a:t>
                </a:r>
              </a:p>
            </p:txBody>
          </p:sp>
        </mc:Fallback>
      </mc:AlternateContent>
      <p:grpSp>
        <p:nvGrpSpPr>
          <p:cNvPr id="49" name="群組 48"/>
          <p:cNvGrpSpPr/>
          <p:nvPr/>
        </p:nvGrpSpPr>
        <p:grpSpPr>
          <a:xfrm>
            <a:off x="7365203" y="4451938"/>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586" name="方程式" r:id="rId16" imgW="139680" imgH="139680" progId="Equation.3">
                    <p:embed/>
                  </p:oleObj>
                </mc:Choice>
                <mc:Fallback>
                  <p:oleObj name="方程式" r:id="rId16" imgW="139680" imgH="139680" progId="Equation.3">
                    <p:embed/>
                    <p:pic>
                      <p:nvPicPr>
                        <p:cNvPr id="51"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7872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8094262" y="4174061"/>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8094262" y="4174061"/>
                <a:ext cx="409609" cy="430887"/>
              </a:xfrm>
              <a:prstGeom prst="rect">
                <a:avLst/>
              </a:prstGeom>
              <a:blipFill>
                <a:blip r:embed="rId17"/>
                <a:stretch>
                  <a:fillRect l="-10294" t="-23944" r="-35294" b="-49296"/>
                </a:stretch>
              </a:blipFill>
            </p:spPr>
            <p:txBody>
              <a:bodyPr/>
              <a:lstStyle/>
              <a:p>
                <a:r>
                  <a:rPr lang="zh-TW" altLang="en-US">
                    <a:noFill/>
                  </a:rPr>
                  <a:t> </a:t>
                </a:r>
              </a:p>
            </p:txBody>
          </p:sp>
        </mc:Fallback>
      </mc:AlternateContent>
      <p:cxnSp>
        <p:nvCxnSpPr>
          <p:cNvPr id="57" name="直線單箭頭接點 56"/>
          <p:cNvCxnSpPr/>
          <p:nvPr/>
        </p:nvCxnSpPr>
        <p:spPr>
          <a:xfrm>
            <a:off x="6776428"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788466" y="2885816"/>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8727394"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8709104"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6446229" y="3755679"/>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6446229" y="3755679"/>
                <a:ext cx="490647" cy="430887"/>
              </a:xfrm>
              <a:prstGeom prst="rect">
                <a:avLst/>
              </a:prstGeom>
              <a:blipFill>
                <a:blip r:embed="rId18"/>
                <a:stretch>
                  <a:fillRect/>
                </a:stretch>
              </a:blipFill>
            </p:spPr>
            <p:txBody>
              <a:bodyPr/>
              <a:lstStyle/>
              <a:p>
                <a:r>
                  <a:rPr lang="zh-TW" altLang="en-US">
                    <a:noFill/>
                  </a:rPr>
                  <a:t> </a:t>
                </a:r>
              </a:p>
            </p:txBody>
          </p:sp>
        </mc:Fallback>
      </mc:AlternateContent>
      <p:cxnSp>
        <p:nvCxnSpPr>
          <p:cNvPr id="66" name="直線單箭頭接點 65"/>
          <p:cNvCxnSpPr/>
          <p:nvPr/>
        </p:nvCxnSpPr>
        <p:spPr>
          <a:xfrm flipV="1">
            <a:off x="7628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2075924" y="5071915"/>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2075924" y="5071915"/>
                <a:ext cx="461408" cy="819263"/>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2618108" y="5071914"/>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𝑎</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2618108" y="5071914"/>
                <a:ext cx="1349537" cy="819263"/>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4708023" y="3192313"/>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𝑎</m:t>
                      </m:r>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oMath>
                  </m:oMathPara>
                </a14:m>
                <a:endParaRPr lang="zh-TW" altLang="en-US" sz="2800" dirty="0"/>
              </a:p>
            </p:txBody>
          </p:sp>
        </mc:Choice>
        <mc:Fallback>
          <p:sp>
            <p:nvSpPr>
              <p:cNvPr id="79" name="文字方塊 78"/>
              <p:cNvSpPr txBox="1">
                <a:spLocks noRot="1" noChangeAspect="1" noMove="1" noResize="1" noEditPoints="1" noAdjustHandles="1" noChangeArrowheads="1" noChangeShapeType="1" noTextEdit="1"/>
              </p:cNvSpPr>
              <p:nvPr/>
            </p:nvSpPr>
            <p:spPr>
              <a:xfrm>
                <a:off x="4708023" y="3192313"/>
                <a:ext cx="1454244" cy="430887"/>
              </a:xfrm>
              <a:prstGeom prst="rect">
                <a:avLst/>
              </a:prstGeom>
              <a:blipFill>
                <a:blip r:embed="rId21"/>
                <a:stretch>
                  <a:fillRect/>
                </a:stretch>
              </a:blipFill>
            </p:spPr>
            <p:txBody>
              <a:bodyPr/>
              <a:lstStyle/>
              <a:p>
                <a:r>
                  <a:rPr lang="zh-TW" altLang="en-US">
                    <a:noFill/>
                  </a:rPr>
                  <a:t> </a:t>
                </a:r>
              </a:p>
            </p:txBody>
          </p:sp>
        </mc:Fallback>
      </mc:AlternateContent>
      <p:cxnSp>
        <p:nvCxnSpPr>
          <p:cNvPr id="80" name="直線接點 79"/>
          <p:cNvCxnSpPr/>
          <p:nvPr/>
        </p:nvCxnSpPr>
        <p:spPr>
          <a:xfrm>
            <a:off x="3461477" y="5941975"/>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文字方塊 60"/>
              <p:cNvSpPr txBox="1"/>
              <p:nvPr/>
            </p:nvSpPr>
            <p:spPr>
              <a:xfrm>
                <a:off x="4374627" y="5023554"/>
                <a:ext cx="3557256" cy="842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4374627" y="5023554"/>
                <a:ext cx="3557256" cy="842282"/>
              </a:xfrm>
              <a:prstGeom prst="rect">
                <a:avLst/>
              </a:prstGeom>
              <a:blipFill>
                <a:blip r:embed="rId22"/>
                <a:stretch>
                  <a:fillRect/>
                </a:stretch>
              </a:blipFill>
            </p:spPr>
            <p:txBody>
              <a:bodyPr/>
              <a:lstStyle/>
              <a:p>
                <a:r>
                  <a:rPr lang="zh-TW" altLang="en-US">
                    <a:noFill/>
                  </a:rPr>
                  <a:t> </a:t>
                </a:r>
              </a:p>
            </p:txBody>
          </p:sp>
        </mc:Fallback>
      </mc:AlternateContent>
      <p:sp>
        <p:nvSpPr>
          <p:cNvPr id="64" name="文字方塊 63"/>
          <p:cNvSpPr txBox="1"/>
          <p:nvPr/>
        </p:nvSpPr>
        <p:spPr>
          <a:xfrm>
            <a:off x="7691181" y="5272935"/>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mc:Choice xmlns:a14="http://schemas.microsoft.com/office/drawing/2010/main" Requires="a14">
          <p:sp>
            <p:nvSpPr>
              <p:cNvPr id="65" name="矩形 64"/>
              <p:cNvSpPr/>
              <p:nvPr/>
            </p:nvSpPr>
            <p:spPr>
              <a:xfrm>
                <a:off x="7832642" y="3129389"/>
                <a:ext cx="2363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𝑧</m:t>
                      </m:r>
                      <m:r>
                        <a:rPr lang="en-US" altLang="zh-TW" sz="2800" i="1">
                          <a:latin typeface="Cambria Math" panose="02040503050406030204" pitchFamily="18" charset="0"/>
                        </a:rPr>
                        <m:t>′=</m:t>
                      </m:r>
                      <m:r>
                        <a:rPr lang="en-US" altLang="zh-TW" sz="2800" i="1">
                          <a:latin typeface="Cambria Math" panose="02040503050406030204" pitchFamily="18" charset="0"/>
                        </a:rPr>
                        <m:t>𝑎</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3</m:t>
                          </m:r>
                        </m:sub>
                      </m:sSub>
                      <m:r>
                        <a:rPr lang="en-US" altLang="zh-TW" sz="2800" i="1">
                          <a:latin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5" name="矩形 64"/>
              <p:cNvSpPr>
                <a:spLocks noRot="1" noChangeAspect="1" noMove="1" noResize="1" noEditPoints="1" noAdjustHandles="1" noChangeArrowheads="1" noChangeShapeType="1" noTextEdit="1"/>
              </p:cNvSpPr>
              <p:nvPr/>
            </p:nvSpPr>
            <p:spPr>
              <a:xfrm>
                <a:off x="7832642" y="3129389"/>
                <a:ext cx="2363660" cy="523220"/>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5240588" y="606493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67" name="文字方塊 66"/>
              <p:cNvSpPr txBox="1">
                <a:spLocks noRot="1" noChangeAspect="1" noMove="1" noResize="1" noEditPoints="1" noAdjustHandles="1" noChangeArrowheads="1" noChangeShapeType="1" noTextEdit="1"/>
              </p:cNvSpPr>
              <p:nvPr/>
            </p:nvSpPr>
            <p:spPr>
              <a:xfrm>
                <a:off x="5240588" y="6064932"/>
                <a:ext cx="501484" cy="430887"/>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8" name="文字方塊 67"/>
              <p:cNvSpPr txBox="1"/>
              <p:nvPr/>
            </p:nvSpPr>
            <p:spPr>
              <a:xfrm>
                <a:off x="6632501" y="6064932"/>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68" name="文字方塊 67"/>
              <p:cNvSpPr txBox="1">
                <a:spLocks noRot="1" noChangeAspect="1" noMove="1" noResize="1" noEditPoints="1" noAdjustHandles="1" noChangeArrowheads="1" noChangeShapeType="1" noTextEdit="1"/>
              </p:cNvSpPr>
              <p:nvPr/>
            </p:nvSpPr>
            <p:spPr>
              <a:xfrm>
                <a:off x="6632501" y="6064932"/>
                <a:ext cx="490647" cy="430887"/>
              </a:xfrm>
              <a:prstGeom prst="rect">
                <a:avLst/>
              </a:prstGeom>
              <a:blipFill>
                <a:blip r:embed="rId25"/>
                <a:stretch>
                  <a:fillRect/>
                </a:stretch>
              </a:blipFill>
            </p:spPr>
            <p:txBody>
              <a:bodyPr/>
              <a:lstStyle/>
              <a:p>
                <a:r>
                  <a:rPr lang="zh-TW" altLang="en-US">
                    <a:noFill/>
                  </a:rPr>
                  <a:t> </a:t>
                </a:r>
              </a:p>
            </p:txBody>
          </p:sp>
        </mc:Fallback>
      </mc:AlternateContent>
      <p:cxnSp>
        <p:nvCxnSpPr>
          <p:cNvPr id="69" name="直線接點 68"/>
          <p:cNvCxnSpPr/>
          <p:nvPr/>
        </p:nvCxnSpPr>
        <p:spPr>
          <a:xfrm>
            <a:off x="5235682" y="5925042"/>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6646194" y="5925042"/>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5850545" y="5891176"/>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7303375" y="5925042"/>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914733" y="5891176"/>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73" name="文字方塊 72"/>
          <p:cNvSpPr txBox="1"/>
          <p:nvPr/>
        </p:nvSpPr>
        <p:spPr>
          <a:xfrm>
            <a:off x="7392944" y="5882634"/>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20" name="文字方塊 19"/>
          <p:cNvSpPr txBox="1"/>
          <p:nvPr/>
        </p:nvSpPr>
        <p:spPr>
          <a:xfrm>
            <a:off x="8433803" y="5864876"/>
            <a:ext cx="152654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Assumed it’s known</a:t>
            </a:r>
            <a:endParaRPr lang="zh-TW" altLang="en-US" sz="2400" dirty="0"/>
          </a:p>
        </p:txBody>
      </p:sp>
    </p:spTree>
    <p:extLst>
      <p:ext uri="{BB962C8B-B14F-4D97-AF65-F5344CB8AC3E}">
        <p14:creationId xmlns:p14="http://schemas.microsoft.com/office/powerpoint/2010/main" val="34155728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P spid="44" grpId="0" animBg="1"/>
      <p:bldP spid="61" grpId="0"/>
      <p:bldP spid="64" grpId="0"/>
      <p:bldP spid="65" grpId="0"/>
      <p:bldP spid="67" grpId="0" animBg="1"/>
      <p:bldP spid="68" grpId="0" animBg="1"/>
      <p:bldP spid="3" grpId="0"/>
      <p:bldP spid="73" grpId="0"/>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2188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188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60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3838301" y="3176898"/>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3797327" y="2703338"/>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5608"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4272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2699271" y="2429486"/>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2699271" y="2429486"/>
                <a:ext cx="493212"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614066" y="237315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614066" y="2373152"/>
                <a:ext cx="308161"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690999" y="3681570"/>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690999" y="3681570"/>
                <a:ext cx="50148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1727885" y="26398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1727885" y="2639840"/>
                <a:ext cx="427874" cy="43088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741524" y="4504201"/>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1741524" y="4504201"/>
                <a:ext cx="436145" cy="430887"/>
              </a:xfrm>
              <a:prstGeom prst="rect">
                <a:avLst/>
              </a:prstGeom>
              <a:blipFill>
                <a:blip r:embed="rId10"/>
                <a:stretch>
                  <a:fillRect/>
                </a:stretch>
              </a:blipFill>
            </p:spPr>
            <p:txBody>
              <a:bodyPr/>
              <a:lstStyle/>
              <a:p>
                <a:r>
                  <a:rPr lang="zh-TW" altLang="en-US">
                    <a:noFill/>
                  </a:rPr>
                  <a:t> </a:t>
                </a:r>
              </a:p>
            </p:txBody>
          </p:sp>
        </mc:Fallback>
      </mc:AlternateContent>
      <p:cxnSp>
        <p:nvCxnSpPr>
          <p:cNvPr id="36" name="直線單箭頭接點 35"/>
          <p:cNvCxnSpPr/>
          <p:nvPr/>
        </p:nvCxnSpPr>
        <p:spPr>
          <a:xfrm flipV="1">
            <a:off x="6849858" y="2905652"/>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775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385052" y="2633987"/>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5609"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7860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6446228" y="2376833"/>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6446228" y="2376833"/>
                <a:ext cx="501484"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8125643" y="232242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8125643" y="2322422"/>
                <a:ext cx="308161"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5812828" y="2318228"/>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5812828" y="2318228"/>
                <a:ext cx="290912" cy="430887"/>
              </a:xfrm>
              <a:prstGeom prst="rect">
                <a:avLst/>
              </a:prstGeom>
              <a:blipFill>
                <a:blip r:embed="rId14"/>
                <a:stretch>
                  <a:fillRect/>
                </a:stretch>
              </a:blipFill>
            </p:spPr>
            <p:txBody>
              <a:bodyPr/>
              <a:lstStyle/>
              <a:p>
                <a:r>
                  <a:rPr lang="zh-TW" altLang="en-US">
                    <a:noFill/>
                  </a:rPr>
                  <a:t> </a:t>
                </a:r>
              </a:p>
            </p:txBody>
          </p:sp>
        </mc:Fallback>
      </mc:AlternateContent>
      <p:grpSp>
        <p:nvGrpSpPr>
          <p:cNvPr id="49" name="群組 48"/>
          <p:cNvGrpSpPr/>
          <p:nvPr/>
        </p:nvGrpSpPr>
        <p:grpSpPr>
          <a:xfrm>
            <a:off x="7365203" y="4451938"/>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5610"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7872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8094262" y="4174061"/>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8094262" y="4174061"/>
                <a:ext cx="409609" cy="430887"/>
              </a:xfrm>
              <a:prstGeom prst="rect">
                <a:avLst/>
              </a:prstGeom>
              <a:blipFill>
                <a:blip r:embed="rId16"/>
                <a:stretch>
                  <a:fillRect l="-10294" t="-23944" r="-35294" b="-49296"/>
                </a:stretch>
              </a:blipFill>
            </p:spPr>
            <p:txBody>
              <a:bodyPr/>
              <a:lstStyle/>
              <a:p>
                <a:r>
                  <a:rPr lang="zh-TW" altLang="en-US">
                    <a:noFill/>
                  </a:rPr>
                  <a:t> </a:t>
                </a:r>
              </a:p>
            </p:txBody>
          </p:sp>
        </mc:Fallback>
      </mc:AlternateContent>
      <p:cxnSp>
        <p:nvCxnSpPr>
          <p:cNvPr id="57" name="直線單箭頭接點 56"/>
          <p:cNvCxnSpPr/>
          <p:nvPr/>
        </p:nvCxnSpPr>
        <p:spPr>
          <a:xfrm>
            <a:off x="6776428"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788466" y="2885816"/>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8727394"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8709104"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6446229" y="3755679"/>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6446229" y="3755679"/>
                <a:ext cx="490647" cy="430887"/>
              </a:xfrm>
              <a:prstGeom prst="rect">
                <a:avLst/>
              </a:prstGeom>
              <a:blipFill>
                <a:blip r:embed="rId17"/>
                <a:stretch>
                  <a:fillRect/>
                </a:stretch>
              </a:blipFill>
            </p:spPr>
            <p:txBody>
              <a:bodyPr/>
              <a:lstStyle/>
              <a:p>
                <a:r>
                  <a:rPr lang="zh-TW" altLang="en-US">
                    <a:noFill/>
                  </a:rPr>
                  <a:t> </a:t>
                </a:r>
              </a:p>
            </p:txBody>
          </p:sp>
        </mc:Fallback>
      </mc:AlternateContent>
      <p:cxnSp>
        <p:nvCxnSpPr>
          <p:cNvPr id="66" name="直線單箭頭接點 65"/>
          <p:cNvCxnSpPr/>
          <p:nvPr/>
        </p:nvCxnSpPr>
        <p:spPr>
          <a:xfrm flipV="1">
            <a:off x="7628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4528265" y="3024634"/>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4528265" y="3024634"/>
                <a:ext cx="461408" cy="819263"/>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8005610" y="476548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8005610" y="4765483"/>
                <a:ext cx="641201" cy="819263"/>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8005610" y="2915976"/>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8005610" y="2915976"/>
                <a:ext cx="548227" cy="819263"/>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2459688" y="5330104"/>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r>
                        <a:rPr lang="en-US" altLang="zh-TW" sz="2800" i="1">
                          <a:latin typeface="Cambria Math" panose="02040503050406030204" pitchFamily="18" charset="0"/>
                        </a:rPr>
                        <m:t>=</m:t>
                      </m:r>
                      <m:r>
                        <a:rPr lang="zh-TW" altLang="en-US" sz="2800" i="1">
                          <a:latin typeface="Cambria Math" panose="02040503050406030204" pitchFamily="18" charset="0"/>
                        </a:rPr>
                        <m:t>𝜎</m:t>
                      </m:r>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e>
                      </m:d>
                    </m:oMath>
                  </m:oMathPara>
                </a14:m>
                <a:endParaRPr lang="zh-TW" altLang="en-US" sz="2800" dirty="0"/>
              </a:p>
            </p:txBody>
          </p:sp>
        </mc:Choice>
        <mc:Fallback>
          <p:sp>
            <p:nvSpPr>
              <p:cNvPr id="76" name="文字方塊 75"/>
              <p:cNvSpPr txBox="1">
                <a:spLocks noRot="1" noChangeAspect="1" noMove="1" noResize="1" noEditPoints="1" noAdjustHandles="1" noChangeArrowheads="1" noChangeShapeType="1" noTextEdit="1"/>
              </p:cNvSpPr>
              <p:nvPr/>
            </p:nvSpPr>
            <p:spPr>
              <a:xfrm>
                <a:off x="2459688" y="5330104"/>
                <a:ext cx="4464620" cy="958852"/>
              </a:xfrm>
              <a:prstGeom prst="rect">
                <a:avLst/>
              </a:prstGeom>
              <a:blipFill>
                <a:blip r:embed="rId21"/>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22"/>
                <a:stretch>
                  <a:fillRect l="-2754" t="-23944" b="-507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26348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4" grpId="0"/>
      <p:bldP spid="75" grpId="0"/>
      <p:bldP spid="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單箭頭接點 16"/>
          <p:cNvCxnSpPr/>
          <p:nvPr/>
        </p:nvCxnSpPr>
        <p:spPr>
          <a:xfrm flipV="1">
            <a:off x="4272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6849858" y="2905652"/>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775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385052" y="2633987"/>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6630"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7860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6446228" y="2376833"/>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6446228" y="2376833"/>
                <a:ext cx="501484" cy="430887"/>
              </a:xfrm>
              <a:prstGeom prst="rect">
                <a:avLst/>
              </a:prstGeom>
              <a:blipFill>
                <a:blip r:embed="rId6"/>
                <a:stretch>
                  <a:fillRect/>
                </a:stretch>
              </a:blipFill>
            </p:spPr>
            <p:txBody>
              <a:bodyPr/>
              <a:lstStyle/>
              <a:p>
                <a:r>
                  <a:rPr lang="zh-TW" altLang="en-US">
                    <a:noFill/>
                  </a:rPr>
                  <a:t> </a:t>
                </a:r>
              </a:p>
            </p:txBody>
          </p:sp>
        </mc:Fallback>
      </mc:AlternateContent>
      <p:grpSp>
        <p:nvGrpSpPr>
          <p:cNvPr id="49" name="群組 48"/>
          <p:cNvGrpSpPr/>
          <p:nvPr/>
        </p:nvGrpSpPr>
        <p:grpSpPr>
          <a:xfrm>
            <a:off x="7365203" y="4451938"/>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6631"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7872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6776428"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788466" y="2885816"/>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7628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4528265" y="3024634"/>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4528265" y="3024634"/>
                <a:ext cx="461408" cy="819263"/>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8005610" y="476548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8005610" y="4765483"/>
                <a:ext cx="641201" cy="819263"/>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8005610" y="2915976"/>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8005610" y="2915976"/>
                <a:ext cx="548227" cy="819263"/>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2459688" y="5347037"/>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r>
                        <a:rPr lang="en-US" altLang="zh-TW" sz="2800" i="1">
                          <a:latin typeface="Cambria Math" panose="02040503050406030204" pitchFamily="18" charset="0"/>
                        </a:rPr>
                        <m:t>=</m:t>
                      </m:r>
                      <m:r>
                        <a:rPr lang="zh-TW" altLang="en-US" sz="2800" i="1">
                          <a:latin typeface="Cambria Math" panose="02040503050406030204" pitchFamily="18" charset="0"/>
                        </a:rPr>
                        <m:t>𝜎</m:t>
                      </m:r>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d>
                        <m:dPr>
                          <m:begChr m:val="["/>
                          <m:endChr m:val="]"/>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e>
                      </m:d>
                    </m:oMath>
                  </m:oMathPara>
                </a14:m>
                <a:endParaRPr lang="zh-TW" altLang="en-US" sz="2800" dirty="0"/>
              </a:p>
            </p:txBody>
          </p:sp>
        </mc:Choice>
        <mc:Fallback>
          <p:sp>
            <p:nvSpPr>
              <p:cNvPr id="76" name="文字方塊 75"/>
              <p:cNvSpPr txBox="1">
                <a:spLocks noRot="1" noChangeAspect="1" noMove="1" noResize="1" noEditPoints="1" noAdjustHandles="1" noChangeArrowheads="1" noChangeShapeType="1" noTextEdit="1"/>
              </p:cNvSpPr>
              <p:nvPr/>
            </p:nvSpPr>
            <p:spPr>
              <a:xfrm>
                <a:off x="2459688" y="5347037"/>
                <a:ext cx="4464620" cy="958852"/>
              </a:xfrm>
              <a:prstGeom prst="rect">
                <a:avLst/>
              </a:prstGeom>
              <a:blipFill>
                <a:blip r:embed="rId11"/>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p:sp>
        <p:nvSpPr>
          <p:cNvPr id="61" name="流程圖: 抽選 60"/>
          <p:cNvSpPr/>
          <p:nvPr/>
        </p:nvSpPr>
        <p:spPr>
          <a:xfrm rot="16200000">
            <a:off x="5074779" y="2521810"/>
            <a:ext cx="742170" cy="664797"/>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 name="矩形 1"/>
              <p:cNvSpPr/>
              <p:nvPr/>
            </p:nvSpPr>
            <p:spPr>
              <a:xfrm>
                <a:off x="4817752" y="1979371"/>
                <a:ext cx="10466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r>
                            <a:rPr lang="en-US" altLang="zh-TW" sz="2800" i="1">
                              <a:solidFill>
                                <a:srgbClr val="FF0000"/>
                              </a:solidFill>
                              <a:latin typeface="Cambria Math" panose="02040503050406030204" pitchFamily="18" charset="0"/>
                            </a:rPr>
                            <m:t>𝑧</m:t>
                          </m:r>
                        </m:e>
                      </m:d>
                    </m:oMath>
                  </m:oMathPara>
                </a14:m>
                <a:endParaRPr lang="zh-TW" altLang="en-US" sz="2800" dirty="0">
                  <a:solidFill>
                    <a:srgbClr val="FF0000"/>
                  </a:solidFill>
                </a:endParaRPr>
              </a:p>
            </p:txBody>
          </p:sp>
        </mc:Choice>
        <mc:Fallback>
          <p:sp>
            <p:nvSpPr>
              <p:cNvPr id="2" name="矩形 1"/>
              <p:cNvSpPr>
                <a:spLocks noRot="1" noChangeAspect="1" noMove="1" noResize="1" noEditPoints="1" noAdjustHandles="1" noChangeArrowheads="1" noChangeShapeType="1" noTextEdit="1"/>
              </p:cNvSpPr>
              <p:nvPr/>
            </p:nvSpPr>
            <p:spPr>
              <a:xfrm>
                <a:off x="4817752" y="1979371"/>
                <a:ext cx="1046697" cy="523220"/>
              </a:xfrm>
              <a:prstGeom prst="rect">
                <a:avLst/>
              </a:prstGeom>
              <a:blipFill>
                <a:blip r:embed="rId12"/>
                <a:stretch>
                  <a:fillRect/>
                </a:stretch>
              </a:blipFill>
            </p:spPr>
            <p:txBody>
              <a:bodyPr/>
              <a:lstStyle/>
              <a:p>
                <a:r>
                  <a:rPr lang="zh-TW" altLang="en-US">
                    <a:noFill/>
                  </a:rPr>
                  <a:t> </a:t>
                </a:r>
              </a:p>
            </p:txBody>
          </p:sp>
        </mc:Fallback>
      </mc:AlternateContent>
      <p:cxnSp>
        <p:nvCxnSpPr>
          <p:cNvPr id="4" name="直線單箭頭接點 3"/>
          <p:cNvCxnSpPr/>
          <p:nvPr/>
        </p:nvCxnSpPr>
        <p:spPr>
          <a:xfrm flipH="1" flipV="1">
            <a:off x="7828202" y="4664575"/>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H="1" flipV="1">
            <a:off x="7848051" y="2824094"/>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39" idx="1"/>
          </p:cNvCxnSpPr>
          <p:nvPr/>
        </p:nvCxnSpPr>
        <p:spPr>
          <a:xfrm flipH="1" flipV="1">
            <a:off x="5788467" y="2834257"/>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0" idx="1"/>
            <a:endCxn id="61" idx="2"/>
          </p:cNvCxnSpPr>
          <p:nvPr/>
        </p:nvCxnSpPr>
        <p:spPr>
          <a:xfrm flipH="1" flipV="1">
            <a:off x="5778264" y="2854208"/>
            <a:ext cx="1586939" cy="18103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字方塊 43"/>
              <p:cNvSpPr txBox="1"/>
              <p:nvPr/>
            </p:nvSpPr>
            <p:spPr>
              <a:xfrm>
                <a:off x="6446229" y="3755679"/>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6446229" y="3755679"/>
                <a:ext cx="490647" cy="430887"/>
              </a:xfrm>
              <a:prstGeom prst="rect">
                <a:avLst/>
              </a:prstGeom>
              <a:blipFill>
                <a:blip r:embed="rId13"/>
                <a:stretch>
                  <a:fillRect/>
                </a:stretch>
              </a:blipFill>
            </p:spPr>
            <p:txBody>
              <a:bodyPr/>
              <a:lstStyle/>
              <a:p>
                <a:r>
                  <a:rPr lang="zh-TW" altLang="en-US">
                    <a:noFill/>
                  </a:rPr>
                  <a:t> </a:t>
                </a:r>
              </a:p>
            </p:txBody>
          </p:sp>
        </mc:Fallback>
      </mc:AlternateContent>
      <p:cxnSp>
        <p:nvCxnSpPr>
          <p:cNvPr id="68" name="直線單箭頭接點 67"/>
          <p:cNvCxnSpPr/>
          <p:nvPr/>
        </p:nvCxnSpPr>
        <p:spPr>
          <a:xfrm flipH="1">
            <a:off x="4156547" y="2841642"/>
            <a:ext cx="8492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字方塊 2"/>
              <p:cNvSpPr txBox="1"/>
              <p:nvPr/>
            </p:nvSpPr>
            <p:spPr>
              <a:xfrm>
                <a:off x="2056397" y="4310861"/>
                <a:ext cx="5423997" cy="830997"/>
              </a:xfrm>
              <a:prstGeom prst="rect">
                <a:avLst/>
              </a:prstGeom>
              <a:noFill/>
            </p:spPr>
            <p:txBody>
              <a:bodyPr wrap="square" rtlCol="0">
                <a:spAutoFit/>
              </a:bodyPr>
              <a:lstStyle/>
              <a:p>
                <a14:m>
                  <m:oMath xmlns:m="http://schemas.openxmlformats.org/officeDocument/2006/math">
                    <m:r>
                      <a:rPr lang="zh-TW" altLang="en-US" sz="2400" i="1">
                        <a:solidFill>
                          <a:srgbClr val="FF0000"/>
                        </a:solidFill>
                        <a:latin typeface="Cambria Math" panose="02040503050406030204" pitchFamily="18" charset="0"/>
                      </a:rPr>
                      <m:t>𝜎</m:t>
                    </m:r>
                    <m:r>
                      <a:rPr lang="en-US" altLang="zh-TW" sz="2400" i="1">
                        <a:solidFill>
                          <a:srgbClr val="FF0000"/>
                        </a:solidFill>
                        <a:latin typeface="Cambria Math" panose="02040503050406030204" pitchFamily="18" charset="0"/>
                      </a:rPr>
                      <m:t>′</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𝑧</m:t>
                        </m:r>
                      </m:e>
                    </m:d>
                  </m:oMath>
                </a14:m>
                <a:r>
                  <a:rPr lang="zh-TW" altLang="en-US" sz="2400" dirty="0">
                    <a:solidFill>
                      <a:srgbClr val="FF0000"/>
                    </a:solidFill>
                  </a:rPr>
                  <a:t> </a:t>
                </a:r>
                <a:r>
                  <a:rPr lang="en-US" altLang="zh-TW" sz="2400" dirty="0"/>
                  <a:t>is a constant because z is </a:t>
                </a:r>
              </a:p>
              <a:p>
                <a:r>
                  <a:rPr lang="en-US" altLang="zh-TW" sz="2400" dirty="0"/>
                  <a:t>already determined in the forward pass.</a:t>
                </a:r>
                <a:endParaRPr lang="zh-TW" altLang="en-US" sz="2400" dirty="0"/>
              </a:p>
            </p:txBody>
          </p:sp>
        </mc:Choice>
        <mc:Fallback>
          <p:sp>
            <p:nvSpPr>
              <p:cNvPr id="3" name="文字方塊 2"/>
              <p:cNvSpPr txBox="1">
                <a:spLocks noRot="1" noChangeAspect="1" noMove="1" noResize="1" noEditPoints="1" noAdjustHandles="1" noChangeArrowheads="1" noChangeShapeType="1" noTextEdit="1"/>
              </p:cNvSpPr>
              <p:nvPr/>
            </p:nvSpPr>
            <p:spPr>
              <a:xfrm>
                <a:off x="2056397" y="4310861"/>
                <a:ext cx="5423997" cy="830997"/>
              </a:xfrm>
              <a:prstGeom prst="rect">
                <a:avLst/>
              </a:prstGeom>
              <a:blipFill>
                <a:blip r:embed="rId14"/>
                <a:stretch>
                  <a:fillRect l="-1685"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268077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2188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2188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5160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3838301" y="3176898"/>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3797327" y="2703338"/>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7656" name="方程式" r:id="rId4" imgW="139680" imgH="139680" progId="Equation.3">
                    <p:embed/>
                  </p:oleObj>
                </mc:Choice>
                <mc:Fallback>
                  <p:oleObj name="方程式" r:id="rId4" imgW="139680" imgH="139680" progId="Equation.3">
                    <p:embed/>
                    <p:pic>
                      <p:nvPicPr>
                        <p:cNvPr id="16"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17" name="直線單箭頭接點 16"/>
          <p:cNvCxnSpPr/>
          <p:nvPr/>
        </p:nvCxnSpPr>
        <p:spPr>
          <a:xfrm flipV="1">
            <a:off x="4272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2699271" y="2429486"/>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2699271" y="2429486"/>
                <a:ext cx="493212"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614066" y="237315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4614066" y="2373152"/>
                <a:ext cx="308161"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2690999" y="3681570"/>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2690999" y="3681570"/>
                <a:ext cx="50148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1727885" y="26398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1727885" y="2639840"/>
                <a:ext cx="427874" cy="430887"/>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741524" y="4504201"/>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1741524" y="4504201"/>
                <a:ext cx="436145" cy="430887"/>
              </a:xfrm>
              <a:prstGeom prst="rect">
                <a:avLst/>
              </a:prstGeom>
              <a:blipFill>
                <a:blip r:embed="rId10"/>
                <a:stretch>
                  <a:fillRect/>
                </a:stretch>
              </a:blipFill>
            </p:spPr>
            <p:txBody>
              <a:bodyPr/>
              <a:lstStyle/>
              <a:p>
                <a:r>
                  <a:rPr lang="zh-TW" altLang="en-US">
                    <a:noFill/>
                  </a:rPr>
                  <a:t> </a:t>
                </a:r>
              </a:p>
            </p:txBody>
          </p:sp>
        </mc:Fallback>
      </mc:AlternateContent>
      <p:cxnSp>
        <p:nvCxnSpPr>
          <p:cNvPr id="36" name="直線單箭頭接點 35"/>
          <p:cNvCxnSpPr/>
          <p:nvPr/>
        </p:nvCxnSpPr>
        <p:spPr>
          <a:xfrm flipV="1">
            <a:off x="6849858" y="2905652"/>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775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7385052" y="2633987"/>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7657" name="方程式" r:id="rId11" imgW="139680" imgH="139680" progId="Equation.3">
                    <p:embed/>
                  </p:oleObj>
                </mc:Choice>
                <mc:Fallback>
                  <p:oleObj name="方程式" r:id="rId11"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7860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6446228" y="2376833"/>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6446228" y="2376833"/>
                <a:ext cx="501484" cy="430887"/>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8125643" y="2322422"/>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8125643" y="2322422"/>
                <a:ext cx="308161"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5812828" y="2318228"/>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5812828" y="2318228"/>
                <a:ext cx="290912" cy="430887"/>
              </a:xfrm>
              <a:prstGeom prst="rect">
                <a:avLst/>
              </a:prstGeom>
              <a:blipFill>
                <a:blip r:embed="rId14"/>
                <a:stretch>
                  <a:fillRect/>
                </a:stretch>
              </a:blipFill>
            </p:spPr>
            <p:txBody>
              <a:bodyPr/>
              <a:lstStyle/>
              <a:p>
                <a:r>
                  <a:rPr lang="zh-TW" altLang="en-US">
                    <a:noFill/>
                  </a:rPr>
                  <a:t> </a:t>
                </a:r>
              </a:p>
            </p:txBody>
          </p:sp>
        </mc:Fallback>
      </mc:AlternateContent>
      <p:grpSp>
        <p:nvGrpSpPr>
          <p:cNvPr id="49" name="群組 48"/>
          <p:cNvGrpSpPr/>
          <p:nvPr/>
        </p:nvGrpSpPr>
        <p:grpSpPr>
          <a:xfrm>
            <a:off x="7365203" y="4451938"/>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7658" name="方程式" r:id="rId15" imgW="139680" imgH="139680" progId="Equation.3">
                    <p:embed/>
                  </p:oleObj>
                </mc:Choice>
                <mc:Fallback>
                  <p:oleObj name="方程式" r:id="rId15"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7872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8094262" y="4174061"/>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8094262" y="4174061"/>
                <a:ext cx="409609" cy="430887"/>
              </a:xfrm>
              <a:prstGeom prst="rect">
                <a:avLst/>
              </a:prstGeom>
              <a:blipFill>
                <a:blip r:embed="rId16"/>
                <a:stretch>
                  <a:fillRect l="-10294" t="-23944" r="-35294" b="-49296"/>
                </a:stretch>
              </a:blipFill>
            </p:spPr>
            <p:txBody>
              <a:bodyPr/>
              <a:lstStyle/>
              <a:p>
                <a:r>
                  <a:rPr lang="zh-TW" altLang="en-US">
                    <a:noFill/>
                  </a:rPr>
                  <a:t> </a:t>
                </a:r>
              </a:p>
            </p:txBody>
          </p:sp>
        </mc:Fallback>
      </mc:AlternateContent>
      <p:cxnSp>
        <p:nvCxnSpPr>
          <p:cNvPr id="57" name="直線單箭頭接點 56"/>
          <p:cNvCxnSpPr/>
          <p:nvPr/>
        </p:nvCxnSpPr>
        <p:spPr>
          <a:xfrm>
            <a:off x="6776428"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5788466" y="2885816"/>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8727394"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8709104"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6446229" y="3755679"/>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6446229" y="3755679"/>
                <a:ext cx="490647" cy="430887"/>
              </a:xfrm>
              <a:prstGeom prst="rect">
                <a:avLst/>
              </a:prstGeom>
              <a:blipFill>
                <a:blip r:embed="rId17"/>
                <a:stretch>
                  <a:fillRect/>
                </a:stretch>
              </a:blipFill>
            </p:spPr>
            <p:txBody>
              <a:bodyPr/>
              <a:lstStyle/>
              <a:p>
                <a:r>
                  <a:rPr lang="zh-TW" altLang="en-US">
                    <a:noFill/>
                  </a:rPr>
                  <a:t> </a:t>
                </a:r>
              </a:p>
            </p:txBody>
          </p:sp>
        </mc:Fallback>
      </mc:AlternateContent>
      <p:cxnSp>
        <p:nvCxnSpPr>
          <p:cNvPr id="66" name="直線單箭頭接點 65"/>
          <p:cNvCxnSpPr/>
          <p:nvPr/>
        </p:nvCxnSpPr>
        <p:spPr>
          <a:xfrm flipV="1">
            <a:off x="7628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4528265" y="3024634"/>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4528265" y="3024634"/>
                <a:ext cx="461408" cy="819263"/>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8005610" y="476548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8005610" y="4765483"/>
                <a:ext cx="641201" cy="819263"/>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8005610" y="2915976"/>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8005610" y="2915976"/>
                <a:ext cx="548227" cy="819263"/>
              </a:xfrm>
              <a:prstGeom prst="rect">
                <a:avLst/>
              </a:prstGeom>
              <a:blipFill>
                <a:blip r:embed="rId20"/>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21"/>
                <a:stretch>
                  <a:fillRect l="-2754" t="-23944" b="-5070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9748536" y="2525804"/>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9748536" y="2525804"/>
                <a:ext cx="430118" cy="430887"/>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9787575" y="4334461"/>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9787575" y="4334461"/>
                <a:ext cx="438390" cy="430887"/>
              </a:xfrm>
              <a:prstGeom prst="rect">
                <a:avLst/>
              </a:prstGeom>
              <a:blipFill>
                <a:blip r:embed="rId23"/>
                <a:stretch>
                  <a:fillRect/>
                </a:stretch>
              </a:blipFill>
            </p:spPr>
            <p:txBody>
              <a:bodyPr/>
              <a:lstStyle/>
              <a:p>
                <a:r>
                  <a:rPr lang="zh-TW" altLang="en-US">
                    <a:noFill/>
                  </a:rPr>
                  <a:t> </a:t>
                </a:r>
              </a:p>
            </p:txBody>
          </p:sp>
        </mc:Fallback>
      </mc:AlternateContent>
      <p:sp>
        <p:nvSpPr>
          <p:cNvPr id="2" name="文字方塊 1"/>
          <p:cNvSpPr txBox="1"/>
          <p:nvPr/>
        </p:nvSpPr>
        <p:spPr>
          <a:xfrm>
            <a:off x="1701470" y="4946475"/>
            <a:ext cx="3746473" cy="523220"/>
          </a:xfrm>
          <a:prstGeom prst="rect">
            <a:avLst/>
          </a:prstGeom>
          <a:noFill/>
        </p:spPr>
        <p:txBody>
          <a:bodyPr wrap="square" rtlCol="0">
            <a:spAutoFit/>
          </a:bodyPr>
          <a:lstStyle/>
          <a:p>
            <a:r>
              <a:rPr lang="en-US" altLang="zh-TW" sz="2800" b="1" i="1" u="sng" dirty="0"/>
              <a:t>Case 1. Output Layer</a:t>
            </a:r>
            <a:endParaRPr lang="zh-TW" altLang="en-US" sz="2800" b="1" i="1" u="sng" dirty="0"/>
          </a:p>
        </p:txBody>
      </p:sp>
      <mc:AlternateContent xmlns:mc="http://schemas.openxmlformats.org/markup-compatibility/2006">
        <mc:Choice xmlns:a14="http://schemas.microsoft.com/office/drawing/2010/main" Requires="a14">
          <p:sp>
            <p:nvSpPr>
              <p:cNvPr id="65" name="文字方塊 64"/>
              <p:cNvSpPr txBox="1"/>
              <p:nvPr/>
            </p:nvSpPr>
            <p:spPr>
              <a:xfrm>
                <a:off x="2704851" y="5605950"/>
                <a:ext cx="219098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den>
                      </m:f>
                    </m:oMath>
                  </m:oMathPara>
                </a14:m>
                <a:endParaRPr lang="zh-TW" altLang="en-US" sz="2800" dirty="0"/>
              </a:p>
            </p:txBody>
          </p:sp>
        </mc:Choice>
        <mc:Fallback>
          <p:sp>
            <p:nvSpPr>
              <p:cNvPr id="65" name="文字方塊 64"/>
              <p:cNvSpPr txBox="1">
                <a:spLocks noRot="1" noChangeAspect="1" noMove="1" noResize="1" noEditPoints="1" noAdjustHandles="1" noChangeArrowheads="1" noChangeShapeType="1" noTextEdit="1"/>
              </p:cNvSpPr>
              <p:nvPr/>
            </p:nvSpPr>
            <p:spPr>
              <a:xfrm>
                <a:off x="2704851" y="5605950"/>
                <a:ext cx="2190984" cy="892873"/>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5304249" y="5605950"/>
                <a:ext cx="2283959"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den>
                      </m:f>
                    </m:oMath>
                  </m:oMathPara>
                </a14:m>
                <a:endParaRPr lang="zh-TW" altLang="en-US" sz="2800" dirty="0"/>
              </a:p>
            </p:txBody>
          </p:sp>
        </mc:Choice>
        <mc:Fallback>
          <p:sp>
            <p:nvSpPr>
              <p:cNvPr id="67" name="文字方塊 66"/>
              <p:cNvSpPr txBox="1">
                <a:spLocks noRot="1" noChangeAspect="1" noMove="1" noResize="1" noEditPoints="1" noAdjustHandles="1" noChangeArrowheads="1" noChangeShapeType="1" noTextEdit="1"/>
              </p:cNvSpPr>
              <p:nvPr/>
            </p:nvSpPr>
            <p:spPr>
              <a:xfrm>
                <a:off x="5304249" y="5605950"/>
                <a:ext cx="2283959" cy="892873"/>
              </a:xfrm>
              <a:prstGeom prst="rect">
                <a:avLst/>
              </a:prstGeom>
              <a:blipFill>
                <a:blip r:embed="rId25"/>
                <a:stretch>
                  <a:fillRect/>
                </a:stretch>
              </a:blipFill>
            </p:spPr>
            <p:txBody>
              <a:bodyPr/>
              <a:lstStyle/>
              <a:p>
                <a:r>
                  <a:rPr lang="zh-TW" altLang="en-US">
                    <a:noFill/>
                  </a:rPr>
                  <a:t> </a:t>
                </a:r>
              </a:p>
            </p:txBody>
          </p:sp>
        </mc:Fallback>
      </mc:AlternateContent>
      <p:sp>
        <p:nvSpPr>
          <p:cNvPr id="3" name="文字方塊 2"/>
          <p:cNvSpPr txBox="1"/>
          <p:nvPr/>
        </p:nvSpPr>
        <p:spPr>
          <a:xfrm>
            <a:off x="8042922" y="5836384"/>
            <a:ext cx="10218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Done!</a:t>
            </a:r>
            <a:endParaRPr lang="zh-TW" altLang="en-US" sz="2400" dirty="0"/>
          </a:p>
        </p:txBody>
      </p:sp>
    </p:spTree>
    <p:extLst>
      <p:ext uri="{BB962C8B-B14F-4D97-AF65-F5344CB8AC3E}">
        <p14:creationId xmlns:p14="http://schemas.microsoft.com/office/powerpoint/2010/main" val="1027264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p:bldP spid="67" grpId="0"/>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1998239" y="3870716"/>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2533433" y="3599051"/>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8678"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3008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3274024" y="3287486"/>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3274024" y="3287486"/>
                <a:ext cx="308161" cy="430887"/>
              </a:xfrm>
              <a:prstGeom prst="rect">
                <a:avLst/>
              </a:prstGeom>
              <a:blipFill>
                <a:blip r:embed="rId6"/>
                <a:stretch>
                  <a:fillRect/>
                </a:stretch>
              </a:blipFill>
            </p:spPr>
            <p:txBody>
              <a:bodyPr/>
              <a:lstStyle/>
              <a:p>
                <a:r>
                  <a:rPr lang="zh-TW" altLang="en-US">
                    <a:noFill/>
                  </a:rPr>
                  <a:t> </a:t>
                </a:r>
              </a:p>
            </p:txBody>
          </p:sp>
        </mc:Fallback>
      </mc:AlternateContent>
      <p:grpSp>
        <p:nvGrpSpPr>
          <p:cNvPr id="49" name="群組 48"/>
          <p:cNvGrpSpPr/>
          <p:nvPr/>
        </p:nvGrpSpPr>
        <p:grpSpPr>
          <a:xfrm>
            <a:off x="2513584" y="5417002"/>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8679"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3020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3242643" y="5139125"/>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3242643" y="5139125"/>
                <a:ext cx="409609" cy="430887"/>
              </a:xfrm>
              <a:prstGeom prst="rect">
                <a:avLst/>
              </a:prstGeom>
              <a:blipFill>
                <a:blip r:embed="rId8"/>
                <a:stretch>
                  <a:fillRect l="-10294" t="-23611" r="-35294" b="-48611"/>
                </a:stretch>
              </a:blipFill>
            </p:spPr>
            <p:txBody>
              <a:bodyPr/>
              <a:lstStyle/>
              <a:p>
                <a:r>
                  <a:rPr lang="zh-TW" altLang="en-US">
                    <a:noFill/>
                  </a:rPr>
                  <a:t> </a:t>
                </a:r>
              </a:p>
            </p:txBody>
          </p:sp>
        </mc:Fallback>
      </mc:AlternateContent>
      <p:cxnSp>
        <p:nvCxnSpPr>
          <p:cNvPr id="57" name="直線單箭頭接點 56"/>
          <p:cNvCxnSpPr/>
          <p:nvPr/>
        </p:nvCxnSpPr>
        <p:spPr>
          <a:xfrm>
            <a:off x="1924809"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875775"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3857485" y="3506972"/>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2777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3153991" y="3881040"/>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3153991" y="3881040"/>
                <a:ext cx="548227" cy="819263"/>
              </a:xfrm>
              <a:prstGeom prst="rect">
                <a:avLst/>
              </a:prstGeom>
              <a:blipFill>
                <a:blip r:embed="rId9"/>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10"/>
                <a:stretch>
                  <a:fillRect l="-2754" t="-23944" b="-50704"/>
                </a:stretch>
              </a:blipFill>
            </p:spPr>
            <p:txBody>
              <a:bodyPr/>
              <a:lstStyle/>
              <a:p>
                <a:r>
                  <a:rPr lang="zh-TW" altLang="en-US">
                    <a:noFill/>
                  </a:rPr>
                  <a:t> </a:t>
                </a:r>
              </a:p>
            </p:txBody>
          </p:sp>
        </mc:Fallback>
      </mc:AlternateContent>
      <p:sp>
        <p:nvSpPr>
          <p:cNvPr id="2" name="文字方塊 1"/>
          <p:cNvSpPr txBox="1"/>
          <p:nvPr/>
        </p:nvSpPr>
        <p:spPr>
          <a:xfrm>
            <a:off x="1734387"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1963774"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1973276" y="517670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4931487" y="3438148"/>
            <a:ext cx="740228" cy="523220"/>
          </a:xfrm>
          <a:prstGeom prst="rect">
            <a:avLst/>
          </a:prstGeom>
          <a:noFill/>
        </p:spPr>
        <p:txBody>
          <a:bodyPr wrap="square" rtlCol="0">
            <a:spAutoFit/>
          </a:bodyPr>
          <a:lstStyle/>
          <a:p>
            <a:r>
              <a:rPr lang="en-US" altLang="zh-TW" sz="2800" dirty="0"/>
              <a:t>……</a:t>
            </a:r>
            <a:endParaRPr lang="zh-TW" altLang="en-US" sz="2800" dirty="0"/>
          </a:p>
        </p:txBody>
      </p:sp>
      <p:sp>
        <p:nvSpPr>
          <p:cNvPr id="70" name="文字方塊 69"/>
          <p:cNvSpPr txBox="1"/>
          <p:nvPr/>
        </p:nvSpPr>
        <p:spPr>
          <a:xfrm>
            <a:off x="4967016" y="5317912"/>
            <a:ext cx="740228"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71" name="文字方塊 70"/>
              <p:cNvSpPr txBox="1"/>
              <p:nvPr/>
            </p:nvSpPr>
            <p:spPr>
              <a:xfrm>
                <a:off x="3153991" y="573894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3153991" y="5738943"/>
                <a:ext cx="641201" cy="819263"/>
              </a:xfrm>
              <a:prstGeom prst="rect">
                <a:avLst/>
              </a:prstGeom>
              <a:blipFill>
                <a:blip r:embed="rId11"/>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08644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1998239" y="3870716"/>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2533433" y="3599051"/>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706"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3008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3274024" y="3287486"/>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3274024" y="3287486"/>
                <a:ext cx="308161" cy="430887"/>
              </a:xfrm>
              <a:prstGeom prst="rect">
                <a:avLst/>
              </a:prstGeom>
              <a:blipFill>
                <a:blip r:embed="rId6"/>
                <a:stretch>
                  <a:fillRect/>
                </a:stretch>
              </a:blipFill>
            </p:spPr>
            <p:txBody>
              <a:bodyPr/>
              <a:lstStyle/>
              <a:p>
                <a:r>
                  <a:rPr lang="zh-TW" altLang="en-US">
                    <a:noFill/>
                  </a:rPr>
                  <a:t> </a:t>
                </a:r>
              </a:p>
            </p:txBody>
          </p:sp>
        </mc:Fallback>
      </mc:AlternateContent>
      <p:grpSp>
        <p:nvGrpSpPr>
          <p:cNvPr id="49" name="群組 48"/>
          <p:cNvGrpSpPr/>
          <p:nvPr/>
        </p:nvGrpSpPr>
        <p:grpSpPr>
          <a:xfrm>
            <a:off x="2513584" y="5417002"/>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707"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3020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3242643" y="5139125"/>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3242643" y="5139125"/>
                <a:ext cx="409609" cy="430887"/>
              </a:xfrm>
              <a:prstGeom prst="rect">
                <a:avLst/>
              </a:prstGeom>
              <a:blipFill>
                <a:blip r:embed="rId8"/>
                <a:stretch>
                  <a:fillRect l="-10294" t="-23611" r="-35294" b="-48611"/>
                </a:stretch>
              </a:blipFill>
            </p:spPr>
            <p:txBody>
              <a:bodyPr/>
              <a:lstStyle/>
              <a:p>
                <a:r>
                  <a:rPr lang="zh-TW" altLang="en-US">
                    <a:noFill/>
                  </a:rPr>
                  <a:t> </a:t>
                </a:r>
              </a:p>
            </p:txBody>
          </p:sp>
        </mc:Fallback>
      </mc:AlternateContent>
      <p:cxnSp>
        <p:nvCxnSpPr>
          <p:cNvPr id="57" name="直線單箭頭接點 56"/>
          <p:cNvCxnSpPr/>
          <p:nvPr/>
        </p:nvCxnSpPr>
        <p:spPr>
          <a:xfrm>
            <a:off x="1924809"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875775"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a:off x="3857484" y="3506972"/>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6" name="直線單箭頭接點 65"/>
          <p:cNvCxnSpPr/>
          <p:nvPr/>
        </p:nvCxnSpPr>
        <p:spPr>
          <a:xfrm flipV="1">
            <a:off x="2777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3153991" y="3881040"/>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3153991" y="3881040"/>
                <a:ext cx="548227" cy="819263"/>
              </a:xfrm>
              <a:prstGeom prst="rect">
                <a:avLst/>
              </a:prstGeom>
              <a:blipFill>
                <a:blip r:embed="rId9"/>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10"/>
                <a:stretch>
                  <a:fillRect l="-2754" t="-23944" b="-50704"/>
                </a:stretch>
              </a:blipFill>
            </p:spPr>
            <p:txBody>
              <a:bodyPr/>
              <a:lstStyle/>
              <a:p>
                <a:r>
                  <a:rPr lang="zh-TW" altLang="en-US">
                    <a:noFill/>
                  </a:rPr>
                  <a:t> </a:t>
                </a:r>
              </a:p>
            </p:txBody>
          </p:sp>
        </mc:Fallback>
      </mc:AlternateContent>
      <p:sp>
        <p:nvSpPr>
          <p:cNvPr id="2" name="文字方塊 1"/>
          <p:cNvSpPr txBox="1"/>
          <p:nvPr/>
        </p:nvSpPr>
        <p:spPr>
          <a:xfrm>
            <a:off x="1734387"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1963774"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1973276" y="517670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70"/>
              <p:cNvSpPr txBox="1"/>
              <p:nvPr/>
            </p:nvSpPr>
            <p:spPr>
              <a:xfrm>
                <a:off x="3153991" y="573894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3153991" y="5738943"/>
                <a:ext cx="641201" cy="819263"/>
              </a:xfrm>
              <a:prstGeom prst="rect">
                <a:avLst/>
              </a:prstGeom>
              <a:blipFill>
                <a:blip r:embed="rId11"/>
                <a:stretch>
                  <a:fillRect/>
                </a:stretch>
              </a:blipFill>
            </p:spPr>
            <p:txBody>
              <a:bodyPr/>
              <a:lstStyle/>
              <a:p>
                <a:r>
                  <a:rPr lang="zh-TW" altLang="en-US">
                    <a:noFill/>
                  </a:rPr>
                  <a:t> </a:t>
                </a:r>
              </a:p>
            </p:txBody>
          </p:sp>
        </mc:Fallback>
      </mc:AlternateContent>
      <p:cxnSp>
        <p:nvCxnSpPr>
          <p:cNvPr id="34" name="直線單箭頭接點 33"/>
          <p:cNvCxnSpPr/>
          <p:nvPr/>
        </p:nvCxnSpPr>
        <p:spPr>
          <a:xfrm flipV="1">
            <a:off x="5511324" y="388091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437404" y="382947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6046518" y="3609250"/>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708"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8" name="直線單箭頭接點 47"/>
          <p:cNvCxnSpPr/>
          <p:nvPr/>
        </p:nvCxnSpPr>
        <p:spPr>
          <a:xfrm flipV="1">
            <a:off x="6521510" y="381690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字方塊 57"/>
              <p:cNvSpPr txBox="1"/>
              <p:nvPr/>
            </p:nvSpPr>
            <p:spPr>
              <a:xfrm>
                <a:off x="5107694" y="335209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p:sp>
            <p:nvSpPr>
              <p:cNvPr id="58" name="文字方塊 57"/>
              <p:cNvSpPr txBox="1">
                <a:spLocks noRot="1" noChangeAspect="1" noMove="1" noResize="1" noEditPoints="1" noAdjustHandles="1" noChangeArrowheads="1" noChangeShapeType="1" noTextEdit="1"/>
              </p:cNvSpPr>
              <p:nvPr/>
            </p:nvSpPr>
            <p:spPr>
              <a:xfrm>
                <a:off x="5107694" y="3352096"/>
                <a:ext cx="501484"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6787109" y="3297685"/>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6787109" y="3297685"/>
                <a:ext cx="308161" cy="430887"/>
              </a:xfrm>
              <a:prstGeom prst="rect">
                <a:avLst/>
              </a:prstGeom>
              <a:blipFill>
                <a:blip r:embed="rId14"/>
                <a:stretch>
                  <a:fillRect r="-1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4474295" y="3293491"/>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4474295" y="3293491"/>
                <a:ext cx="375103" cy="430887"/>
              </a:xfrm>
              <a:prstGeom prst="rect">
                <a:avLst/>
              </a:prstGeom>
              <a:blipFill>
                <a:blip r:embed="rId15"/>
                <a:stretch>
                  <a:fillRect/>
                </a:stretch>
              </a:blipFill>
            </p:spPr>
            <p:txBody>
              <a:bodyPr/>
              <a:lstStyle/>
              <a:p>
                <a:r>
                  <a:rPr lang="zh-TW" altLang="en-US">
                    <a:noFill/>
                  </a:rPr>
                  <a:t> </a:t>
                </a:r>
              </a:p>
            </p:txBody>
          </p:sp>
        </mc:Fallback>
      </mc:AlternateContent>
      <p:grpSp>
        <p:nvGrpSpPr>
          <p:cNvPr id="65" name="群組 64"/>
          <p:cNvGrpSpPr/>
          <p:nvPr/>
        </p:nvGrpSpPr>
        <p:grpSpPr>
          <a:xfrm>
            <a:off x="6026669" y="5427201"/>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709"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73" name="直線單箭頭接點 72"/>
          <p:cNvCxnSpPr/>
          <p:nvPr/>
        </p:nvCxnSpPr>
        <p:spPr>
          <a:xfrm flipV="1">
            <a:off x="6533533" y="566641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437894" y="5650038"/>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4449932" y="3861079"/>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7388860" y="5364767"/>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7370570" y="3517171"/>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0" name="文字方塊 89"/>
              <p:cNvSpPr txBox="1"/>
              <p:nvPr/>
            </p:nvSpPr>
            <p:spPr>
              <a:xfrm>
                <a:off x="5107694" y="473094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p:sp>
            <p:nvSpPr>
              <p:cNvPr id="90" name="文字方塊 89"/>
              <p:cNvSpPr txBox="1">
                <a:spLocks noRot="1" noChangeAspect="1" noMove="1" noResize="1" noEditPoints="1" noAdjustHandles="1" noChangeArrowheads="1" noChangeShapeType="1" noTextEdit="1"/>
              </p:cNvSpPr>
              <p:nvPr/>
            </p:nvSpPr>
            <p:spPr>
              <a:xfrm>
                <a:off x="5107694" y="4730942"/>
                <a:ext cx="501484" cy="430887"/>
              </a:xfrm>
              <a:prstGeom prst="rect">
                <a:avLst/>
              </a:prstGeom>
              <a:blipFill>
                <a:blip r:embed="rId17"/>
                <a:stretch>
                  <a:fillRect/>
                </a:stretch>
              </a:blipFill>
            </p:spPr>
            <p:txBody>
              <a:bodyPr/>
              <a:lstStyle/>
              <a:p>
                <a:r>
                  <a:rPr lang="zh-TW" altLang="en-US">
                    <a:noFill/>
                  </a:rPr>
                  <a:t> </a:t>
                </a:r>
              </a:p>
            </p:txBody>
          </p:sp>
        </mc:Fallback>
      </mc:AlternateContent>
      <p:cxnSp>
        <p:nvCxnSpPr>
          <p:cNvPr id="91" name="直線單箭頭接點 90"/>
          <p:cNvCxnSpPr/>
          <p:nvPr/>
        </p:nvCxnSpPr>
        <p:spPr>
          <a:xfrm flipV="1">
            <a:off x="6290125" y="4048503"/>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字方塊 92"/>
              <p:cNvSpPr txBox="1"/>
              <p:nvPr/>
            </p:nvSpPr>
            <p:spPr>
              <a:xfrm>
                <a:off x="6667075" y="3891239"/>
                <a:ext cx="640368"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p:sp>
            <p:nvSpPr>
              <p:cNvPr id="93" name="文字方塊 92"/>
              <p:cNvSpPr txBox="1">
                <a:spLocks noRot="1" noChangeAspect="1" noMove="1" noResize="1" noEditPoints="1" noAdjustHandles="1" noChangeArrowheads="1" noChangeShapeType="1" noTextEdit="1"/>
              </p:cNvSpPr>
              <p:nvPr/>
            </p:nvSpPr>
            <p:spPr>
              <a:xfrm>
                <a:off x="6667075" y="3891239"/>
                <a:ext cx="640368" cy="89203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6817289" y="513613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6817289" y="5136138"/>
                <a:ext cx="308161" cy="43088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5" name="文字方塊 94"/>
              <p:cNvSpPr txBox="1"/>
              <p:nvPr/>
            </p:nvSpPr>
            <p:spPr>
              <a:xfrm>
                <a:off x="6667074" y="5775574"/>
                <a:ext cx="634596"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6667074" y="5775574"/>
                <a:ext cx="634596" cy="892039"/>
              </a:xfrm>
              <a:prstGeom prst="rect">
                <a:avLst/>
              </a:prstGeom>
              <a:blipFill>
                <a:blip r:embed="rId2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179133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animBg="1"/>
      <p:bldP spid="64" grpId="0" animBg="1"/>
      <p:bldP spid="90" grpId="0" animBg="1"/>
      <p:bldP spid="93" grpId="0"/>
      <p:bldP spid="94" grpId="0" animBg="1"/>
      <p:bldP spid="9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1998239" y="3870716"/>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2533433" y="3599051"/>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730" name="方程式" r:id="rId4" imgW="139680" imgH="139680" progId="Equation.3">
                    <p:embed/>
                  </p:oleObj>
                </mc:Choice>
                <mc:Fallback>
                  <p:oleObj name="方程式" r:id="rId4" imgW="139680" imgH="139680" progId="Equation.3">
                    <p:embed/>
                    <p:pic>
                      <p:nvPicPr>
                        <p:cNvPr id="40"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1" name="直線單箭頭接點 40"/>
          <p:cNvCxnSpPr/>
          <p:nvPr/>
        </p:nvCxnSpPr>
        <p:spPr>
          <a:xfrm flipV="1">
            <a:off x="3008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3274024" y="3287486"/>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𝑧</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3274024" y="3287486"/>
                <a:ext cx="308161" cy="430887"/>
              </a:xfrm>
              <a:prstGeom prst="rect">
                <a:avLst/>
              </a:prstGeom>
              <a:blipFill>
                <a:blip r:embed="rId6"/>
                <a:stretch>
                  <a:fillRect/>
                </a:stretch>
              </a:blipFill>
            </p:spPr>
            <p:txBody>
              <a:bodyPr/>
              <a:lstStyle/>
              <a:p>
                <a:r>
                  <a:rPr lang="zh-TW" altLang="en-US">
                    <a:noFill/>
                  </a:rPr>
                  <a:t> </a:t>
                </a:r>
              </a:p>
            </p:txBody>
          </p:sp>
        </mc:Fallback>
      </mc:AlternateContent>
      <p:grpSp>
        <p:nvGrpSpPr>
          <p:cNvPr id="49" name="群組 48"/>
          <p:cNvGrpSpPr/>
          <p:nvPr/>
        </p:nvGrpSpPr>
        <p:grpSpPr>
          <a:xfrm>
            <a:off x="2513584" y="5417002"/>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731" name="方程式" r:id="rId7" imgW="139680" imgH="139680" progId="Equation.3">
                    <p:embed/>
                  </p:oleObj>
                </mc:Choice>
                <mc:Fallback>
                  <p:oleObj name="方程式" r:id="rId7" imgW="139680" imgH="139680" progId="Equation.3">
                    <p:embed/>
                    <p:pic>
                      <p:nvPicPr>
                        <p:cNvPr id="51"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52" name="直線單箭頭接點 51"/>
          <p:cNvCxnSpPr/>
          <p:nvPr/>
        </p:nvCxnSpPr>
        <p:spPr>
          <a:xfrm flipV="1">
            <a:off x="3020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3242643" y="5139125"/>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3242643" y="5139125"/>
                <a:ext cx="409609" cy="430887"/>
              </a:xfrm>
              <a:prstGeom prst="rect">
                <a:avLst/>
              </a:prstGeom>
              <a:blipFill>
                <a:blip r:embed="rId8"/>
                <a:stretch>
                  <a:fillRect l="-10294" t="-23611" r="-35294" b="-48611"/>
                </a:stretch>
              </a:blipFill>
            </p:spPr>
            <p:txBody>
              <a:bodyPr/>
              <a:lstStyle/>
              <a:p>
                <a:r>
                  <a:rPr lang="zh-TW" altLang="en-US">
                    <a:noFill/>
                  </a:rPr>
                  <a:t> </a:t>
                </a:r>
              </a:p>
            </p:txBody>
          </p:sp>
        </mc:Fallback>
      </mc:AlternateContent>
      <p:cxnSp>
        <p:nvCxnSpPr>
          <p:cNvPr id="57" name="直線單箭頭接點 56"/>
          <p:cNvCxnSpPr/>
          <p:nvPr/>
        </p:nvCxnSpPr>
        <p:spPr>
          <a:xfrm>
            <a:off x="1924809"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3875775"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2777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3153991" y="3881040"/>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3153991" y="3881040"/>
                <a:ext cx="548227" cy="819263"/>
              </a:xfrm>
              <a:prstGeom prst="rect">
                <a:avLst/>
              </a:prstGeom>
              <a:blipFill>
                <a:blip r:embed="rId9"/>
                <a:stretch>
                  <a:fillRect/>
                </a:stretch>
              </a:blipFill>
            </p:spPr>
            <p:txBody>
              <a:bodyPr/>
              <a:lstStyle/>
              <a:p>
                <a:r>
                  <a:rPr lang="zh-TW" altLang="en-US">
                    <a:noFill/>
                  </a:rPr>
                  <a:t> </a:t>
                </a:r>
              </a:p>
            </p:txBody>
          </p:sp>
        </mc:Fallback>
      </mc:AlternateContent>
      <p:sp>
        <p:nvSpPr>
          <p:cNvPr id="82" name="標題 1"/>
          <p:cNvSpPr>
            <a:spLocks noGrp="1"/>
          </p:cNvSpPr>
          <p:nvPr>
            <p:ph type="title"/>
          </p:nvPr>
        </p:nvSpPr>
        <p:spPr/>
        <p:txBody>
          <a:bodyPr/>
          <a:lstStyle/>
          <a:p>
            <a:r>
              <a:rPr lang="en-US" altLang="zh-TW" dirty="0"/>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10"/>
                <a:stretch>
                  <a:fillRect l="-2754" t="-23944" b="-50704"/>
                </a:stretch>
              </a:blipFill>
            </p:spPr>
            <p:txBody>
              <a:bodyPr/>
              <a:lstStyle/>
              <a:p>
                <a:r>
                  <a:rPr lang="zh-TW" altLang="en-US">
                    <a:noFill/>
                  </a:rPr>
                  <a:t> </a:t>
                </a:r>
              </a:p>
            </p:txBody>
          </p:sp>
        </mc:Fallback>
      </mc:AlternateContent>
      <p:sp>
        <p:nvSpPr>
          <p:cNvPr id="2" name="文字方塊 1"/>
          <p:cNvSpPr txBox="1"/>
          <p:nvPr/>
        </p:nvSpPr>
        <p:spPr>
          <a:xfrm>
            <a:off x="1734387"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1963774"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1973276" y="517670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70"/>
              <p:cNvSpPr txBox="1"/>
              <p:nvPr/>
            </p:nvSpPr>
            <p:spPr>
              <a:xfrm>
                <a:off x="3153991" y="5738943"/>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3153991" y="5738943"/>
                <a:ext cx="641201" cy="819263"/>
              </a:xfrm>
              <a:prstGeom prst="rect">
                <a:avLst/>
              </a:prstGeom>
              <a:blipFill>
                <a:blip r:embed="rId11"/>
                <a:stretch>
                  <a:fillRect/>
                </a:stretch>
              </a:blipFill>
            </p:spPr>
            <p:txBody>
              <a:bodyPr/>
              <a:lstStyle/>
              <a:p>
                <a:r>
                  <a:rPr lang="zh-TW" altLang="en-US">
                    <a:noFill/>
                  </a:rPr>
                  <a:t> </a:t>
                </a:r>
              </a:p>
            </p:txBody>
          </p:sp>
        </mc:Fallback>
      </mc:AlternateContent>
      <p:cxnSp>
        <p:nvCxnSpPr>
          <p:cNvPr id="34" name="直線單箭頭接點 33"/>
          <p:cNvCxnSpPr/>
          <p:nvPr/>
        </p:nvCxnSpPr>
        <p:spPr>
          <a:xfrm flipV="1">
            <a:off x="5511324" y="388091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4437404" y="382947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6046518" y="3609250"/>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732" name="方程式" r:id="rId12" imgW="139680" imgH="139680" progId="Equation.3">
                    <p:embed/>
                  </p:oleObj>
                </mc:Choice>
                <mc:Fallback>
                  <p:oleObj name="方程式" r:id="rId12" imgW="139680" imgH="139680" progId="Equation.3">
                    <p:embed/>
                    <p:pic>
                      <p:nvPicPr>
                        <p:cNvPr id="44"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48" name="直線單箭頭接點 47"/>
          <p:cNvCxnSpPr/>
          <p:nvPr/>
        </p:nvCxnSpPr>
        <p:spPr>
          <a:xfrm flipV="1">
            <a:off x="6521510" y="381690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字方塊 57"/>
              <p:cNvSpPr txBox="1"/>
              <p:nvPr/>
            </p:nvSpPr>
            <p:spPr>
              <a:xfrm>
                <a:off x="5107694" y="335209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p:sp>
            <p:nvSpPr>
              <p:cNvPr id="58" name="文字方塊 57"/>
              <p:cNvSpPr txBox="1">
                <a:spLocks noRot="1" noChangeAspect="1" noMove="1" noResize="1" noEditPoints="1" noAdjustHandles="1" noChangeArrowheads="1" noChangeShapeType="1" noTextEdit="1"/>
              </p:cNvSpPr>
              <p:nvPr/>
            </p:nvSpPr>
            <p:spPr>
              <a:xfrm>
                <a:off x="5107694" y="3352096"/>
                <a:ext cx="501484" cy="43088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6787109" y="3297685"/>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6787109" y="3297685"/>
                <a:ext cx="308161" cy="430887"/>
              </a:xfrm>
              <a:prstGeom prst="rect">
                <a:avLst/>
              </a:prstGeom>
              <a:blipFill>
                <a:blip r:embed="rId14"/>
                <a:stretch>
                  <a:fillRect r="-192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4474295" y="3293491"/>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ea typeface="Cambria Math" panose="02040503050406030204" pitchFamily="18" charset="0"/>
                        </a:rPr>
                        <m:t>𝑎</m:t>
                      </m:r>
                      <m:r>
                        <a:rPr lang="en-US" altLang="zh-TW" sz="2800" i="1">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4474295" y="3293491"/>
                <a:ext cx="375103" cy="430887"/>
              </a:xfrm>
              <a:prstGeom prst="rect">
                <a:avLst/>
              </a:prstGeom>
              <a:blipFill>
                <a:blip r:embed="rId15"/>
                <a:stretch>
                  <a:fillRect/>
                </a:stretch>
              </a:blipFill>
            </p:spPr>
            <p:txBody>
              <a:bodyPr/>
              <a:lstStyle/>
              <a:p>
                <a:r>
                  <a:rPr lang="zh-TW" altLang="en-US">
                    <a:noFill/>
                  </a:rPr>
                  <a:t> </a:t>
                </a:r>
              </a:p>
            </p:txBody>
          </p:sp>
        </mc:Fallback>
      </mc:AlternateContent>
      <p:grpSp>
        <p:nvGrpSpPr>
          <p:cNvPr id="65" name="群組 64"/>
          <p:cNvGrpSpPr/>
          <p:nvPr/>
        </p:nvGrpSpPr>
        <p:grpSpPr>
          <a:xfrm>
            <a:off x="6026669" y="5427201"/>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733" name="方程式" r:id="rId16" imgW="139680" imgH="139680" progId="Equation.3">
                    <p:embed/>
                  </p:oleObj>
                </mc:Choice>
                <mc:Fallback>
                  <p:oleObj name="方程式" r:id="rId16" imgW="139680" imgH="139680" progId="Equation.3">
                    <p:embed/>
                    <p:pic>
                      <p:nvPicPr>
                        <p:cNvPr id="72" name="Object 12"/>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73" name="直線單箭頭接點 72"/>
          <p:cNvCxnSpPr/>
          <p:nvPr/>
        </p:nvCxnSpPr>
        <p:spPr>
          <a:xfrm flipV="1">
            <a:off x="6533533" y="566641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437894" y="5650038"/>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4449932" y="3861079"/>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7388860" y="5364767"/>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7370570" y="3517171"/>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直線單箭頭接點 90"/>
          <p:cNvCxnSpPr/>
          <p:nvPr/>
        </p:nvCxnSpPr>
        <p:spPr>
          <a:xfrm flipV="1">
            <a:off x="6290125" y="4048503"/>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字方塊 92"/>
              <p:cNvSpPr txBox="1"/>
              <p:nvPr/>
            </p:nvSpPr>
            <p:spPr>
              <a:xfrm>
                <a:off x="6667075" y="3891239"/>
                <a:ext cx="640368"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p:sp>
            <p:nvSpPr>
              <p:cNvPr id="93" name="文字方塊 92"/>
              <p:cNvSpPr txBox="1">
                <a:spLocks noRot="1" noChangeAspect="1" noMove="1" noResize="1" noEditPoints="1" noAdjustHandles="1" noChangeArrowheads="1" noChangeShapeType="1" noTextEdit="1"/>
              </p:cNvSpPr>
              <p:nvPr/>
            </p:nvSpPr>
            <p:spPr>
              <a:xfrm>
                <a:off x="6667075" y="3891239"/>
                <a:ext cx="640368" cy="89203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6817289" y="513613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6817289" y="5136138"/>
                <a:ext cx="308161" cy="430887"/>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5" name="文字方塊 94"/>
              <p:cNvSpPr txBox="1"/>
              <p:nvPr/>
            </p:nvSpPr>
            <p:spPr>
              <a:xfrm>
                <a:off x="6667074" y="5775574"/>
                <a:ext cx="634596"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6667074" y="5775574"/>
                <a:ext cx="634596" cy="892039"/>
              </a:xfrm>
              <a:prstGeom prst="rect">
                <a:avLst/>
              </a:prstGeom>
              <a:blipFill>
                <a:blip r:embed="rId19"/>
                <a:stretch>
                  <a:fillRect/>
                </a:stretch>
              </a:blipFill>
            </p:spPr>
            <p:txBody>
              <a:bodyPr/>
              <a:lstStyle/>
              <a:p>
                <a:r>
                  <a:rPr lang="zh-TW" altLang="en-US">
                    <a:noFill/>
                  </a:rPr>
                  <a:t> </a:t>
                </a:r>
              </a:p>
            </p:txBody>
          </p:sp>
        </mc:Fallback>
      </mc:AlternateContent>
      <p:sp>
        <p:nvSpPr>
          <p:cNvPr id="60" name="流程圖: 抽選 59"/>
          <p:cNvSpPr/>
          <p:nvPr/>
        </p:nvSpPr>
        <p:spPr>
          <a:xfrm rot="16200000">
            <a:off x="3746115" y="3471721"/>
            <a:ext cx="742170" cy="664797"/>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3" name="矩形 62"/>
              <p:cNvSpPr/>
              <p:nvPr/>
            </p:nvSpPr>
            <p:spPr>
              <a:xfrm>
                <a:off x="3651803" y="4135994"/>
                <a:ext cx="1133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r>
                            <a:rPr lang="en-US" altLang="zh-TW" sz="2800" i="1">
                              <a:solidFill>
                                <a:srgbClr val="FF0000"/>
                              </a:solidFill>
                              <a:latin typeface="Cambria Math" panose="02040503050406030204" pitchFamily="18" charset="0"/>
                            </a:rPr>
                            <m:t>𝑧</m:t>
                          </m:r>
                          <m:r>
                            <a:rPr lang="en-US" altLang="zh-TW" sz="2800" i="1">
                              <a:solidFill>
                                <a:srgbClr val="FF0000"/>
                              </a:solidFill>
                              <a:latin typeface="Cambria Math" panose="02040503050406030204" pitchFamily="18" charset="0"/>
                            </a:rPr>
                            <m:t>′</m:t>
                          </m:r>
                        </m:e>
                      </m:d>
                    </m:oMath>
                  </m:oMathPara>
                </a14:m>
                <a:endParaRPr lang="zh-TW" altLang="en-US" sz="2800" dirty="0">
                  <a:solidFill>
                    <a:srgbClr val="FF0000"/>
                  </a:solidFill>
                </a:endParaRPr>
              </a:p>
            </p:txBody>
          </p:sp>
        </mc:Choice>
        <mc:Fallback>
          <p:sp>
            <p:nvSpPr>
              <p:cNvPr id="63" name="矩形 62"/>
              <p:cNvSpPr>
                <a:spLocks noRot="1" noChangeAspect="1" noMove="1" noResize="1" noEditPoints="1" noAdjustHandles="1" noChangeArrowheads="1" noChangeShapeType="1" noTextEdit="1"/>
              </p:cNvSpPr>
              <p:nvPr/>
            </p:nvSpPr>
            <p:spPr>
              <a:xfrm>
                <a:off x="3651803" y="4135994"/>
                <a:ext cx="1133515" cy="523220"/>
              </a:xfrm>
              <a:prstGeom prst="rect">
                <a:avLst/>
              </a:prstGeom>
              <a:blipFill>
                <a:blip r:embed="rId20"/>
                <a:stretch>
                  <a:fillRect/>
                </a:stretch>
              </a:blipFill>
            </p:spPr>
            <p:txBody>
              <a:bodyPr/>
              <a:lstStyle/>
              <a:p>
                <a:r>
                  <a:rPr lang="zh-TW" altLang="en-US">
                    <a:noFill/>
                  </a:rPr>
                  <a:t> </a:t>
                </a:r>
              </a:p>
            </p:txBody>
          </p:sp>
        </mc:Fallback>
      </mc:AlternateContent>
      <p:cxnSp>
        <p:nvCxnSpPr>
          <p:cNvPr id="70" name="直線單箭頭接點 69"/>
          <p:cNvCxnSpPr/>
          <p:nvPr/>
        </p:nvCxnSpPr>
        <p:spPr>
          <a:xfrm flipH="1" flipV="1">
            <a:off x="6489668" y="5647961"/>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H="1" flipV="1">
            <a:off x="6447569" y="3806706"/>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4417660" y="3829471"/>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flipV="1">
            <a:off x="4405612" y="3804119"/>
            <a:ext cx="1586939" cy="18103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H="1">
            <a:off x="2953267" y="3782982"/>
            <a:ext cx="8492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文字方塊 89"/>
              <p:cNvSpPr txBox="1"/>
              <p:nvPr/>
            </p:nvSpPr>
            <p:spPr>
              <a:xfrm>
                <a:off x="5107694" y="473094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p:sp>
            <p:nvSpPr>
              <p:cNvPr id="90" name="文字方塊 89"/>
              <p:cNvSpPr txBox="1">
                <a:spLocks noRot="1" noChangeAspect="1" noMove="1" noResize="1" noEditPoints="1" noAdjustHandles="1" noChangeArrowheads="1" noChangeShapeType="1" noTextEdit="1"/>
              </p:cNvSpPr>
              <p:nvPr/>
            </p:nvSpPr>
            <p:spPr>
              <a:xfrm>
                <a:off x="5107694" y="4730942"/>
                <a:ext cx="501484" cy="430887"/>
              </a:xfrm>
              <a:prstGeom prst="rect">
                <a:avLst/>
              </a:prstGeom>
              <a:blipFill>
                <a:blip r:embed="rId21"/>
                <a:stretch>
                  <a:fillRect/>
                </a:stretch>
              </a:blipFill>
            </p:spPr>
            <p:txBody>
              <a:bodyPr/>
              <a:lstStyle/>
              <a:p>
                <a:r>
                  <a:rPr lang="zh-TW" altLang="en-US">
                    <a:noFill/>
                  </a:rPr>
                  <a:t> </a:t>
                </a:r>
              </a:p>
            </p:txBody>
          </p:sp>
        </mc:Fallback>
      </mc:AlternateContent>
      <p:sp>
        <p:nvSpPr>
          <p:cNvPr id="4" name="文字方塊 3"/>
          <p:cNvSpPr txBox="1"/>
          <p:nvPr/>
        </p:nvSpPr>
        <p:spPr>
          <a:xfrm>
            <a:off x="7530386" y="4214568"/>
            <a:ext cx="298360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Until we reach the output layer ……</a:t>
            </a:r>
            <a:endParaRPr lang="zh-TW" altLang="en-US" sz="2800" dirty="0"/>
          </a:p>
        </p:txBody>
      </p:sp>
      <mc:AlternateContent xmlns:mc="http://schemas.openxmlformats.org/markup-compatibility/2006">
        <mc:Choice xmlns:a14="http://schemas.microsoft.com/office/drawing/2010/main" Requires="a14">
          <p:sp>
            <p:nvSpPr>
              <p:cNvPr id="98" name="文字方塊 97"/>
              <p:cNvSpPr txBox="1"/>
              <p:nvPr/>
            </p:nvSpPr>
            <p:spPr>
              <a:xfrm>
                <a:off x="7546890" y="2401022"/>
                <a:ext cx="2983609"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zh-TW" altLang="en-US" sz="2800" dirty="0"/>
                  <a:t> </a:t>
                </a:r>
                <a:r>
                  <a:rPr lang="en-US" altLang="zh-TW" sz="2800" dirty="0"/>
                  <a:t>recursively</a:t>
                </a:r>
                <a:endParaRPr lang="zh-TW" altLang="en-US" sz="2800" dirty="0"/>
              </a:p>
            </p:txBody>
          </p:sp>
        </mc:Choice>
        <mc:Fallback>
          <p:sp>
            <p:nvSpPr>
              <p:cNvPr id="98" name="文字方塊 97"/>
              <p:cNvSpPr txBox="1">
                <a:spLocks noRot="1" noChangeAspect="1" noMove="1" noResize="1" noEditPoints="1" noAdjustHandles="1" noChangeArrowheads="1" noChangeShapeType="1" noTextEdit="1"/>
              </p:cNvSpPr>
              <p:nvPr/>
            </p:nvSpPr>
            <p:spPr>
              <a:xfrm>
                <a:off x="7546890" y="2401022"/>
                <a:ext cx="2983609" cy="954107"/>
              </a:xfrm>
              <a:prstGeom prst="rect">
                <a:avLst/>
              </a:prstGeom>
              <a:blipFill>
                <a:blip r:embed="rId2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609256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p:cxnSp>
        <p:nvCxnSpPr>
          <p:cNvPr id="4" name="直線單箭頭接點 3"/>
          <p:cNvCxnSpPr/>
          <p:nvPr/>
        </p:nvCxnSpPr>
        <p:spPr>
          <a:xfrm>
            <a:off x="9139300" y="54736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9139299" y="38140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4242942" y="36032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4231659" y="51509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6446364" y="35725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6465286" y="51451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8600057" y="35452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8641747" y="51451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2626737" y="3879441"/>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845044" y="3864754"/>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044982" y="3844836"/>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4297975" y="52767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4279365" y="36872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6508287" y="36984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6524631" y="52217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8657228" y="36370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8704315" y="52552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 name="文字方塊 2"/>
              <p:cNvSpPr txBox="1"/>
              <p:nvPr/>
            </p:nvSpPr>
            <p:spPr>
              <a:xfrm>
                <a:off x="2208150" y="2121808"/>
                <a:ext cx="6099804" cy="523220"/>
              </a:xfrm>
              <a:prstGeom prst="rect">
                <a:avLst/>
              </a:prstGeom>
              <a:noFill/>
            </p:spPr>
            <p:txBody>
              <a:bodyPr wrap="square" rtlCol="0">
                <a:spAutoFit/>
              </a:bodyPr>
              <a:lstStyle/>
              <a:p>
                <a:r>
                  <a:rPr lang="en-US" altLang="zh-TW" sz="2800" dirty="0">
                    <a:solidFill>
                      <a:srgbClr val="FF0000"/>
                    </a:solidFill>
                  </a:rPr>
                  <a:t>Compute </a:t>
                </a:r>
                <a14:m>
                  <m:oMath xmlns:m="http://schemas.openxmlformats.org/officeDocument/2006/math">
                    <m:f>
                      <m:fPr>
                        <m:type m:val="lin"/>
                        <m:ctrlPr>
                          <a:rPr lang="en-US" altLang="zh-TW" sz="2800" i="1">
                            <a:solidFill>
                              <a:srgbClr val="FF0000"/>
                            </a:solidFill>
                            <a:latin typeface="Cambria Math" panose="02040503050406030204" pitchFamily="18" charset="0"/>
                          </a:rPr>
                        </m:ctrlPr>
                      </m:fPr>
                      <m:num>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𝑙</m:t>
                        </m:r>
                      </m:num>
                      <m:den>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𝑧</m:t>
                        </m:r>
                      </m:den>
                    </m:f>
                  </m:oMath>
                </a14:m>
                <a:r>
                  <a:rPr lang="zh-TW" altLang="en-US" sz="2800" dirty="0">
                    <a:solidFill>
                      <a:srgbClr val="FF0000"/>
                    </a:solidFill>
                  </a:rPr>
                  <a:t> </a:t>
                </a:r>
                <a:r>
                  <a:rPr lang="en-US" altLang="zh-TW" sz="2800" dirty="0">
                    <a:solidFill>
                      <a:srgbClr val="FF0000"/>
                    </a:solidFill>
                  </a:rPr>
                  <a:t>from the output layer</a:t>
                </a:r>
                <a:endParaRPr lang="zh-TW" altLang="en-US" sz="2800" dirty="0">
                  <a:solidFill>
                    <a:srgbClr val="FF0000"/>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2208150" y="2121808"/>
                <a:ext cx="6099804" cy="523220"/>
              </a:xfrm>
              <a:prstGeom prst="rect">
                <a:avLst/>
              </a:prstGeom>
              <a:blipFill>
                <a:blip r:embed="rId2"/>
                <a:stretch>
                  <a:fillRect l="-1998" t="-10465" b="-3255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0" name="文字方塊 69"/>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70" name="文字方塊 69"/>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3"/>
                <a:stretch>
                  <a:fillRect l="-2754" t="-23944" b="-5070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1" name="文字方塊 70"/>
              <p:cNvSpPr txBox="1"/>
              <p:nvPr/>
            </p:nvSpPr>
            <p:spPr>
              <a:xfrm>
                <a:off x="2156785" y="359864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2156785" y="3598641"/>
                <a:ext cx="427874"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2" name="文字方塊 71"/>
              <p:cNvSpPr txBox="1"/>
              <p:nvPr/>
            </p:nvSpPr>
            <p:spPr>
              <a:xfrm>
                <a:off x="2152651" y="5199918"/>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72" name="文字方塊 71"/>
              <p:cNvSpPr txBox="1">
                <a:spLocks noRot="1" noChangeAspect="1" noMove="1" noResize="1" noEditPoints="1" noAdjustHandles="1" noChangeArrowheads="1" noChangeShapeType="1" noTextEdit="1"/>
              </p:cNvSpPr>
              <p:nvPr/>
            </p:nvSpPr>
            <p:spPr>
              <a:xfrm>
                <a:off x="2152651" y="5199918"/>
                <a:ext cx="436145"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3" name="文字方塊 72"/>
              <p:cNvSpPr txBox="1"/>
              <p:nvPr/>
            </p:nvSpPr>
            <p:spPr>
              <a:xfrm>
                <a:off x="9859917" y="3560240"/>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dirty="0"/>
              </a:p>
            </p:txBody>
          </p:sp>
        </mc:Choice>
        <mc:Fallback>
          <p:sp>
            <p:nvSpPr>
              <p:cNvPr id="73" name="文字方塊 72"/>
              <p:cNvSpPr txBox="1">
                <a:spLocks noRot="1" noChangeAspect="1" noMove="1" noResize="1" noEditPoints="1" noAdjustHandles="1" noChangeArrowheads="1" noChangeShapeType="1" noTextEdit="1"/>
              </p:cNvSpPr>
              <p:nvPr/>
            </p:nvSpPr>
            <p:spPr>
              <a:xfrm>
                <a:off x="9859917" y="3560240"/>
                <a:ext cx="430118" cy="430887"/>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9840520" y="5183390"/>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9840520" y="5183390"/>
                <a:ext cx="438390"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3849863" y="344475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849863" y="3444751"/>
                <a:ext cx="345992" cy="369332"/>
              </a:xfrm>
              <a:prstGeom prst="rect">
                <a:avLst/>
              </a:prstGeom>
              <a:blipFill>
                <a:blip r:embed="rId8"/>
                <a:stretch>
                  <a:fillRect l="-12500" r="-8929"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3900570" y="5483136"/>
                <a:ext cx="353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3900570" y="5483136"/>
                <a:ext cx="353110" cy="369332"/>
              </a:xfrm>
              <a:prstGeom prst="rect">
                <a:avLst/>
              </a:prstGeom>
              <a:blipFill>
                <a:blip r:embed="rId9"/>
                <a:stretch>
                  <a:fillRect l="-12069" r="-68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6137302" y="3451709"/>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6137302" y="3451709"/>
                <a:ext cx="353109" cy="369332"/>
              </a:xfrm>
              <a:prstGeom prst="rect">
                <a:avLst/>
              </a:prstGeom>
              <a:blipFill>
                <a:blip r:embed="rId10"/>
                <a:stretch>
                  <a:fillRect l="-12069" r="-68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6188009" y="5490094"/>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Sub>
                    </m:oMath>
                  </m:oMathPara>
                </a14:m>
                <a:endParaRPr lang="zh-TW" altLang="en-US" sz="2400" dirty="0"/>
              </a:p>
            </p:txBody>
          </p:sp>
        </mc:Choice>
        <mc:Fallback>
          <p:sp>
            <p:nvSpPr>
              <p:cNvPr id="77" name="文字方塊 76"/>
              <p:cNvSpPr txBox="1">
                <a:spLocks noRot="1" noChangeAspect="1" noMove="1" noResize="1" noEditPoints="1" noAdjustHandles="1" noChangeArrowheads="1" noChangeShapeType="1" noTextEdit="1"/>
              </p:cNvSpPr>
              <p:nvPr/>
            </p:nvSpPr>
            <p:spPr>
              <a:xfrm>
                <a:off x="6188009" y="5490094"/>
                <a:ext cx="353109" cy="369332"/>
              </a:xfrm>
              <a:prstGeom prst="rect">
                <a:avLst/>
              </a:prstGeom>
              <a:blipFill>
                <a:blip r:embed="rId11"/>
                <a:stretch>
                  <a:fillRect l="-10345" r="-68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8248549" y="344475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5</m:t>
                          </m:r>
                        </m:sub>
                      </m:sSub>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8248549" y="3444751"/>
                <a:ext cx="353109" cy="369332"/>
              </a:xfrm>
              <a:prstGeom prst="rect">
                <a:avLst/>
              </a:prstGeom>
              <a:blipFill>
                <a:blip r:embed="rId12"/>
                <a:stretch>
                  <a:fillRect l="-10345" r="-8621"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8307955" y="547368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6</m:t>
                          </m:r>
                        </m:sub>
                      </m:sSub>
                    </m:oMath>
                  </m:oMathPara>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8307955" y="5473681"/>
                <a:ext cx="353109" cy="369332"/>
              </a:xfrm>
              <a:prstGeom prst="rect">
                <a:avLst/>
              </a:prstGeom>
              <a:blipFill>
                <a:blip r:embed="rId13"/>
                <a:stretch>
                  <a:fillRect l="-12069" r="-68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0" name="文字方塊 79"/>
              <p:cNvSpPr txBox="1"/>
              <p:nvPr/>
            </p:nvSpPr>
            <p:spPr>
              <a:xfrm>
                <a:off x="8248549" y="5925103"/>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6</m:t>
                              </m:r>
                            </m:sub>
                          </m:sSub>
                        </m:den>
                      </m:f>
                    </m:oMath>
                  </m:oMathPara>
                </a14:m>
                <a:endParaRPr lang="zh-TW" altLang="en-US" sz="2400" dirty="0"/>
              </a:p>
            </p:txBody>
          </p:sp>
        </mc:Choice>
        <mc:Fallback>
          <p:sp>
            <p:nvSpPr>
              <p:cNvPr id="80" name="文字方塊 79"/>
              <p:cNvSpPr txBox="1">
                <a:spLocks noRot="1" noChangeAspect="1" noMove="1" noResize="1" noEditPoints="1" noAdjustHandles="1" noChangeArrowheads="1" noChangeShapeType="1" noTextEdit="1"/>
              </p:cNvSpPr>
              <p:nvPr/>
            </p:nvSpPr>
            <p:spPr>
              <a:xfrm>
                <a:off x="8248549" y="5925103"/>
                <a:ext cx="532453" cy="76501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 name="文字方塊 80"/>
              <p:cNvSpPr txBox="1"/>
              <p:nvPr/>
            </p:nvSpPr>
            <p:spPr>
              <a:xfrm>
                <a:off x="8153395" y="2675006"/>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5</m:t>
                              </m:r>
                            </m:sub>
                          </m:sSub>
                        </m:den>
                      </m:f>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8153395" y="2675006"/>
                <a:ext cx="532453" cy="76501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2" name="文字方塊 81"/>
              <p:cNvSpPr txBox="1"/>
              <p:nvPr/>
            </p:nvSpPr>
            <p:spPr>
              <a:xfrm>
                <a:off x="6026933" y="5931944"/>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Sub>
                        </m:den>
                      </m:f>
                    </m:oMath>
                  </m:oMathPara>
                </a14:m>
                <a:endParaRPr lang="zh-TW" altLang="en-US" sz="2400" dirty="0"/>
              </a:p>
            </p:txBody>
          </p:sp>
        </mc:Choice>
        <mc:Fallback>
          <p:sp>
            <p:nvSpPr>
              <p:cNvPr id="82" name="文字方塊 81"/>
              <p:cNvSpPr txBox="1">
                <a:spLocks noRot="1" noChangeAspect="1" noMove="1" noResize="1" noEditPoints="1" noAdjustHandles="1" noChangeArrowheads="1" noChangeShapeType="1" noTextEdit="1"/>
              </p:cNvSpPr>
              <p:nvPr/>
            </p:nvSpPr>
            <p:spPr>
              <a:xfrm>
                <a:off x="6026933" y="5931944"/>
                <a:ext cx="532453" cy="76270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3" name="文字方塊 82"/>
              <p:cNvSpPr txBox="1"/>
              <p:nvPr/>
            </p:nvSpPr>
            <p:spPr>
              <a:xfrm>
                <a:off x="5975835" y="2676846"/>
                <a:ext cx="532453" cy="764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den>
                      </m:f>
                    </m:oMath>
                  </m:oMathPara>
                </a14:m>
                <a:endParaRPr lang="zh-TW" altLang="en-US" sz="2400" dirty="0"/>
              </a:p>
            </p:txBody>
          </p:sp>
        </mc:Choice>
        <mc:Fallback>
          <p:sp>
            <p:nvSpPr>
              <p:cNvPr id="83" name="文字方塊 82"/>
              <p:cNvSpPr txBox="1">
                <a:spLocks noRot="1" noChangeAspect="1" noMove="1" noResize="1" noEditPoints="1" noAdjustHandles="1" noChangeArrowheads="1" noChangeShapeType="1" noTextEdit="1"/>
              </p:cNvSpPr>
              <p:nvPr/>
            </p:nvSpPr>
            <p:spPr>
              <a:xfrm>
                <a:off x="5975835" y="2676846"/>
                <a:ext cx="532453" cy="764568"/>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4" name="文字方塊 83"/>
              <p:cNvSpPr txBox="1"/>
              <p:nvPr/>
            </p:nvSpPr>
            <p:spPr>
              <a:xfrm>
                <a:off x="3808017" y="5925104"/>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den>
                      </m:f>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3808017" y="5925104"/>
                <a:ext cx="532453" cy="76270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5" name="文字方塊 84"/>
              <p:cNvSpPr txBox="1"/>
              <p:nvPr/>
            </p:nvSpPr>
            <p:spPr>
              <a:xfrm>
                <a:off x="3777830" y="2710387"/>
                <a:ext cx="52533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85" name="文字方塊 84"/>
              <p:cNvSpPr txBox="1">
                <a:spLocks noRot="1" noChangeAspect="1" noMove="1" noResize="1" noEditPoints="1" noAdjustHandles="1" noChangeArrowheads="1" noChangeShapeType="1" noTextEdit="1"/>
              </p:cNvSpPr>
              <p:nvPr/>
            </p:nvSpPr>
            <p:spPr>
              <a:xfrm>
                <a:off x="3777830" y="2710387"/>
                <a:ext cx="525336" cy="762709"/>
              </a:xfrm>
              <a:prstGeom prst="rect">
                <a:avLst/>
              </a:prstGeom>
              <a:blipFill>
                <a:blip r:embed="rId19"/>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625556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P spid="82" grpId="0"/>
      <p:bldP spid="83" grpId="0"/>
      <p:bldP spid="84" grpId="0"/>
      <p:bldP spid="8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Backward Pass</a:t>
            </a:r>
            <a:endParaRPr lang="zh-TW" altLang="en-US" dirty="0"/>
          </a:p>
        </p:txBody>
      </p:sp>
      <p:grpSp>
        <p:nvGrpSpPr>
          <p:cNvPr id="12" name="群組 11"/>
          <p:cNvGrpSpPr/>
          <p:nvPr/>
        </p:nvGrpSpPr>
        <p:grpSpPr>
          <a:xfrm>
            <a:off x="2626737" y="3879441"/>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4845044" y="3864754"/>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7044982" y="3844836"/>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3" name="文字方塊 2"/>
              <p:cNvSpPr txBox="1"/>
              <p:nvPr/>
            </p:nvSpPr>
            <p:spPr>
              <a:xfrm>
                <a:off x="2208150" y="2121808"/>
                <a:ext cx="6099804" cy="523220"/>
              </a:xfrm>
              <a:prstGeom prst="rect">
                <a:avLst/>
              </a:prstGeom>
              <a:noFill/>
            </p:spPr>
            <p:txBody>
              <a:bodyPr wrap="square" rtlCol="0">
                <a:spAutoFit/>
              </a:bodyPr>
              <a:lstStyle/>
              <a:p>
                <a:r>
                  <a:rPr lang="en-US" altLang="zh-TW" sz="2800" dirty="0">
                    <a:solidFill>
                      <a:srgbClr val="FF0000"/>
                    </a:solidFill>
                  </a:rPr>
                  <a:t>Compute </a:t>
                </a:r>
                <a14:m>
                  <m:oMath xmlns:m="http://schemas.openxmlformats.org/officeDocument/2006/math">
                    <m:f>
                      <m:fPr>
                        <m:type m:val="lin"/>
                        <m:ctrlPr>
                          <a:rPr lang="en-US" altLang="zh-TW" sz="2800" i="1">
                            <a:solidFill>
                              <a:srgbClr val="FF0000"/>
                            </a:solidFill>
                            <a:latin typeface="Cambria Math" panose="02040503050406030204" pitchFamily="18" charset="0"/>
                          </a:rPr>
                        </m:ctrlPr>
                      </m:fPr>
                      <m:num>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𝑙</m:t>
                        </m:r>
                      </m:num>
                      <m:den>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𝑧</m:t>
                        </m:r>
                      </m:den>
                    </m:f>
                  </m:oMath>
                </a14:m>
                <a:r>
                  <a:rPr lang="zh-TW" altLang="en-US" sz="2800" dirty="0">
                    <a:solidFill>
                      <a:srgbClr val="FF0000"/>
                    </a:solidFill>
                  </a:rPr>
                  <a:t> </a:t>
                </a:r>
                <a:r>
                  <a:rPr lang="en-US" altLang="zh-TW" sz="2800" dirty="0">
                    <a:solidFill>
                      <a:srgbClr val="FF0000"/>
                    </a:solidFill>
                  </a:rPr>
                  <a:t>from the output layer</a:t>
                </a:r>
                <a:endParaRPr lang="zh-TW" altLang="en-US" sz="2800" dirty="0">
                  <a:solidFill>
                    <a:srgbClr val="FF0000"/>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2208150" y="2121808"/>
                <a:ext cx="6099804" cy="523220"/>
              </a:xfrm>
              <a:prstGeom prst="rect">
                <a:avLst/>
              </a:prstGeom>
              <a:blipFill>
                <a:blip r:embed="rId2"/>
                <a:stretch>
                  <a:fillRect l="-1998" t="-10465" b="-3255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0" name="文字方塊 69"/>
              <p:cNvSpPr txBox="1"/>
              <p:nvPr/>
            </p:nvSpPr>
            <p:spPr>
              <a:xfrm>
                <a:off x="2294544" y="1690690"/>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70" name="文字方塊 69"/>
              <p:cNvSpPr txBox="1">
                <a:spLocks noRot="1" noChangeAspect="1" noMove="1" noResize="1" noEditPoints="1" noAdjustHandles="1" noChangeArrowheads="1" noChangeShapeType="1" noTextEdit="1"/>
              </p:cNvSpPr>
              <p:nvPr/>
            </p:nvSpPr>
            <p:spPr>
              <a:xfrm>
                <a:off x="2294544" y="1690690"/>
                <a:ext cx="7744807" cy="430887"/>
              </a:xfrm>
              <a:prstGeom prst="rect">
                <a:avLst/>
              </a:prstGeom>
              <a:blipFill>
                <a:blip r:embed="rId3"/>
                <a:stretch>
                  <a:fillRect l="-2754" t="-23944" b="-5070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1" name="文字方塊 70"/>
              <p:cNvSpPr txBox="1"/>
              <p:nvPr/>
            </p:nvSpPr>
            <p:spPr>
              <a:xfrm>
                <a:off x="2156785" y="359864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2156785" y="3598641"/>
                <a:ext cx="427874" cy="43088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2" name="文字方塊 71"/>
              <p:cNvSpPr txBox="1"/>
              <p:nvPr/>
            </p:nvSpPr>
            <p:spPr>
              <a:xfrm>
                <a:off x="2152651" y="5199918"/>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72" name="文字方塊 71"/>
              <p:cNvSpPr txBox="1">
                <a:spLocks noRot="1" noChangeAspect="1" noMove="1" noResize="1" noEditPoints="1" noAdjustHandles="1" noChangeArrowheads="1" noChangeShapeType="1" noTextEdit="1"/>
              </p:cNvSpPr>
              <p:nvPr/>
            </p:nvSpPr>
            <p:spPr>
              <a:xfrm>
                <a:off x="2152651" y="5199918"/>
                <a:ext cx="436145"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3849863" y="344475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849863" y="3444751"/>
                <a:ext cx="345992" cy="369332"/>
              </a:xfrm>
              <a:prstGeom prst="rect">
                <a:avLst/>
              </a:prstGeom>
              <a:blipFill>
                <a:blip r:embed="rId6"/>
                <a:stretch>
                  <a:fillRect l="-12500" r="-8929"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3900570" y="5483136"/>
                <a:ext cx="353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3900570" y="5483136"/>
                <a:ext cx="353110" cy="369332"/>
              </a:xfrm>
              <a:prstGeom prst="rect">
                <a:avLst/>
              </a:prstGeom>
              <a:blipFill>
                <a:blip r:embed="rId7"/>
                <a:stretch>
                  <a:fillRect l="-12069" r="-68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6137302" y="3451709"/>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6137302" y="3451709"/>
                <a:ext cx="353109" cy="369332"/>
              </a:xfrm>
              <a:prstGeom prst="rect">
                <a:avLst/>
              </a:prstGeom>
              <a:blipFill>
                <a:blip r:embed="rId8"/>
                <a:stretch>
                  <a:fillRect l="-12069" r="-6897"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6188009" y="5490094"/>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Sub>
                    </m:oMath>
                  </m:oMathPara>
                </a14:m>
                <a:endParaRPr lang="zh-TW" altLang="en-US" sz="2400" dirty="0"/>
              </a:p>
            </p:txBody>
          </p:sp>
        </mc:Choice>
        <mc:Fallback>
          <p:sp>
            <p:nvSpPr>
              <p:cNvPr id="77" name="文字方塊 76"/>
              <p:cNvSpPr txBox="1">
                <a:spLocks noRot="1" noChangeAspect="1" noMove="1" noResize="1" noEditPoints="1" noAdjustHandles="1" noChangeArrowheads="1" noChangeShapeType="1" noTextEdit="1"/>
              </p:cNvSpPr>
              <p:nvPr/>
            </p:nvSpPr>
            <p:spPr>
              <a:xfrm>
                <a:off x="6188009" y="5490094"/>
                <a:ext cx="353109" cy="369332"/>
              </a:xfrm>
              <a:prstGeom prst="rect">
                <a:avLst/>
              </a:prstGeom>
              <a:blipFill>
                <a:blip r:embed="rId9"/>
                <a:stretch>
                  <a:fillRect l="-10345" r="-68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8248549" y="344475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5</m:t>
                          </m:r>
                        </m:sub>
                      </m:sSub>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8248549" y="3444751"/>
                <a:ext cx="353109" cy="369332"/>
              </a:xfrm>
              <a:prstGeom prst="rect">
                <a:avLst/>
              </a:prstGeom>
              <a:blipFill>
                <a:blip r:embed="rId10"/>
                <a:stretch>
                  <a:fillRect l="-10345" r="-8621"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8307955" y="547368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6</m:t>
                          </m:r>
                        </m:sub>
                      </m:sSub>
                    </m:oMath>
                  </m:oMathPara>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8307955" y="5473681"/>
                <a:ext cx="353109" cy="369332"/>
              </a:xfrm>
              <a:prstGeom prst="rect">
                <a:avLst/>
              </a:prstGeom>
              <a:blipFill>
                <a:blip r:embed="rId11"/>
                <a:stretch>
                  <a:fillRect l="-12069" r="-6897" b="-15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0" name="文字方塊 79"/>
              <p:cNvSpPr txBox="1"/>
              <p:nvPr/>
            </p:nvSpPr>
            <p:spPr>
              <a:xfrm>
                <a:off x="8241088" y="5938355"/>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6</m:t>
                              </m:r>
                            </m:sub>
                          </m:sSub>
                        </m:den>
                      </m:f>
                    </m:oMath>
                  </m:oMathPara>
                </a14:m>
                <a:endParaRPr lang="zh-TW" altLang="en-US" sz="2400" dirty="0"/>
              </a:p>
            </p:txBody>
          </p:sp>
        </mc:Choice>
        <mc:Fallback>
          <p:sp>
            <p:nvSpPr>
              <p:cNvPr id="80" name="文字方塊 79"/>
              <p:cNvSpPr txBox="1">
                <a:spLocks noRot="1" noChangeAspect="1" noMove="1" noResize="1" noEditPoints="1" noAdjustHandles="1" noChangeArrowheads="1" noChangeShapeType="1" noTextEdit="1"/>
              </p:cNvSpPr>
              <p:nvPr/>
            </p:nvSpPr>
            <p:spPr>
              <a:xfrm>
                <a:off x="8241088" y="5938355"/>
                <a:ext cx="532453" cy="76501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1" name="文字方塊 80"/>
              <p:cNvSpPr txBox="1"/>
              <p:nvPr/>
            </p:nvSpPr>
            <p:spPr>
              <a:xfrm>
                <a:off x="8153395" y="2675006"/>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5</m:t>
                              </m:r>
                            </m:sub>
                          </m:sSub>
                        </m:den>
                      </m:f>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8153395" y="2675006"/>
                <a:ext cx="532453" cy="76501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2" name="文字方塊 81"/>
              <p:cNvSpPr txBox="1"/>
              <p:nvPr/>
            </p:nvSpPr>
            <p:spPr>
              <a:xfrm>
                <a:off x="6077292" y="5928623"/>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4</m:t>
                              </m:r>
                            </m:sub>
                          </m:sSub>
                        </m:den>
                      </m:f>
                    </m:oMath>
                  </m:oMathPara>
                </a14:m>
                <a:endParaRPr lang="zh-TW" altLang="en-US" sz="2400" dirty="0"/>
              </a:p>
            </p:txBody>
          </p:sp>
        </mc:Choice>
        <mc:Fallback>
          <p:sp>
            <p:nvSpPr>
              <p:cNvPr id="82" name="文字方塊 81"/>
              <p:cNvSpPr txBox="1">
                <a:spLocks noRot="1" noChangeAspect="1" noMove="1" noResize="1" noEditPoints="1" noAdjustHandles="1" noChangeArrowheads="1" noChangeShapeType="1" noTextEdit="1"/>
              </p:cNvSpPr>
              <p:nvPr/>
            </p:nvSpPr>
            <p:spPr>
              <a:xfrm>
                <a:off x="6077292" y="5928623"/>
                <a:ext cx="532453" cy="762709"/>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3" name="文字方塊 82"/>
              <p:cNvSpPr txBox="1"/>
              <p:nvPr/>
            </p:nvSpPr>
            <p:spPr>
              <a:xfrm>
                <a:off x="5975835" y="2676846"/>
                <a:ext cx="532453" cy="764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3</m:t>
                              </m:r>
                            </m:sub>
                          </m:sSub>
                        </m:den>
                      </m:f>
                    </m:oMath>
                  </m:oMathPara>
                </a14:m>
                <a:endParaRPr lang="zh-TW" altLang="en-US" sz="2400" dirty="0"/>
              </a:p>
            </p:txBody>
          </p:sp>
        </mc:Choice>
        <mc:Fallback>
          <p:sp>
            <p:nvSpPr>
              <p:cNvPr id="83" name="文字方塊 82"/>
              <p:cNvSpPr txBox="1">
                <a:spLocks noRot="1" noChangeAspect="1" noMove="1" noResize="1" noEditPoints="1" noAdjustHandles="1" noChangeArrowheads="1" noChangeShapeType="1" noTextEdit="1"/>
              </p:cNvSpPr>
              <p:nvPr/>
            </p:nvSpPr>
            <p:spPr>
              <a:xfrm>
                <a:off x="5975835" y="2676846"/>
                <a:ext cx="532453" cy="764568"/>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4" name="文字方塊 83"/>
              <p:cNvSpPr txBox="1"/>
              <p:nvPr/>
            </p:nvSpPr>
            <p:spPr>
              <a:xfrm>
                <a:off x="3794765" y="5938356"/>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2</m:t>
                              </m:r>
                            </m:sub>
                          </m:sSub>
                        </m:den>
                      </m:f>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3794765" y="5938356"/>
                <a:ext cx="532453" cy="762709"/>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5" name="文字方塊 84"/>
              <p:cNvSpPr txBox="1"/>
              <p:nvPr/>
            </p:nvSpPr>
            <p:spPr>
              <a:xfrm>
                <a:off x="3777830" y="2710387"/>
                <a:ext cx="52533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85" name="文字方塊 84"/>
              <p:cNvSpPr txBox="1">
                <a:spLocks noRot="1" noChangeAspect="1" noMove="1" noResize="1" noEditPoints="1" noAdjustHandles="1" noChangeArrowheads="1" noChangeShapeType="1" noTextEdit="1"/>
              </p:cNvSpPr>
              <p:nvPr/>
            </p:nvSpPr>
            <p:spPr>
              <a:xfrm>
                <a:off x="3777830" y="2710387"/>
                <a:ext cx="525336" cy="762709"/>
              </a:xfrm>
              <a:prstGeom prst="rect">
                <a:avLst/>
              </a:prstGeom>
              <a:blipFill>
                <a:blip r:embed="rId17"/>
                <a:stretch>
                  <a:fillRect/>
                </a:stretch>
              </a:blipFill>
            </p:spPr>
            <p:txBody>
              <a:bodyPr/>
              <a:lstStyle/>
              <a:p>
                <a:r>
                  <a:rPr lang="zh-TW" altLang="en-US">
                    <a:noFill/>
                  </a:rPr>
                  <a:t> </a:t>
                </a:r>
              </a:p>
            </p:txBody>
          </p:sp>
        </mc:Fallback>
      </mc:AlternateContent>
      <p:sp>
        <p:nvSpPr>
          <p:cNvPr id="55" name="流程圖: 抽選 54"/>
          <p:cNvSpPr/>
          <p:nvPr/>
        </p:nvSpPr>
        <p:spPr>
          <a:xfrm rot="16200000">
            <a:off x="4190416" y="5237558"/>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流程圖: 抽選 56"/>
          <p:cNvSpPr/>
          <p:nvPr/>
        </p:nvSpPr>
        <p:spPr>
          <a:xfrm rot="16200000">
            <a:off x="4205929" y="3564108"/>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流程圖: 抽選 57"/>
          <p:cNvSpPr/>
          <p:nvPr/>
        </p:nvSpPr>
        <p:spPr>
          <a:xfrm rot="16200000">
            <a:off x="6386651" y="5203943"/>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流程圖: 抽選 58"/>
          <p:cNvSpPr/>
          <p:nvPr/>
        </p:nvSpPr>
        <p:spPr>
          <a:xfrm rot="16200000">
            <a:off x="6402164" y="3530493"/>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0" name="矩形 59"/>
              <p:cNvSpPr/>
              <p:nvPr/>
            </p:nvSpPr>
            <p:spPr>
              <a:xfrm>
                <a:off x="4013857" y="4102915"/>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𝑧</m:t>
                              </m:r>
                            </m:e>
                            <m:sub>
                              <m:r>
                                <a:rPr lang="en-US" altLang="zh-TW" sz="2800" i="1">
                                  <a:solidFill>
                                    <a:srgbClr val="FF0000"/>
                                  </a:solidFill>
                                  <a:latin typeface="Cambria Math" panose="02040503050406030204" pitchFamily="18" charset="0"/>
                                </a:rPr>
                                <m:t>1</m:t>
                              </m:r>
                            </m:sub>
                          </m:sSub>
                        </m:e>
                      </m:d>
                    </m:oMath>
                  </m:oMathPara>
                </a14:m>
                <a:endParaRPr lang="zh-TW" altLang="en-US" sz="2800" dirty="0">
                  <a:solidFill>
                    <a:srgbClr val="FF0000"/>
                  </a:solidFill>
                </a:endParaRPr>
              </a:p>
            </p:txBody>
          </p:sp>
        </mc:Choice>
        <mc:Fallback>
          <p:sp>
            <p:nvSpPr>
              <p:cNvPr id="60" name="矩形 59"/>
              <p:cNvSpPr>
                <a:spLocks noRot="1" noChangeAspect="1" noMove="1" noResize="1" noEditPoints="1" noAdjustHandles="1" noChangeArrowheads="1" noChangeShapeType="1" noTextEdit="1"/>
              </p:cNvSpPr>
              <p:nvPr/>
            </p:nvSpPr>
            <p:spPr>
              <a:xfrm>
                <a:off x="4013857" y="4102915"/>
                <a:ext cx="1190646" cy="523220"/>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1" name="矩形 60"/>
              <p:cNvSpPr/>
              <p:nvPr/>
            </p:nvSpPr>
            <p:spPr>
              <a:xfrm>
                <a:off x="4013857" y="4643919"/>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𝑧</m:t>
                              </m:r>
                            </m:e>
                            <m:sub>
                              <m:r>
                                <a:rPr lang="en-US" altLang="zh-TW" sz="2800" i="1">
                                  <a:solidFill>
                                    <a:srgbClr val="FF0000"/>
                                  </a:solidFill>
                                  <a:latin typeface="Cambria Math" panose="02040503050406030204" pitchFamily="18" charset="0"/>
                                </a:rPr>
                                <m:t>2</m:t>
                              </m:r>
                            </m:sub>
                          </m:sSub>
                        </m:e>
                      </m:d>
                    </m:oMath>
                  </m:oMathPara>
                </a14:m>
                <a:endParaRPr lang="zh-TW" altLang="en-US" sz="2800" dirty="0">
                  <a:solidFill>
                    <a:srgbClr val="FF0000"/>
                  </a:solidFill>
                </a:endParaRPr>
              </a:p>
            </p:txBody>
          </p:sp>
        </mc:Choice>
        <mc:Fallback>
          <p:sp>
            <p:nvSpPr>
              <p:cNvPr id="61" name="矩形 60"/>
              <p:cNvSpPr>
                <a:spLocks noRot="1" noChangeAspect="1" noMove="1" noResize="1" noEditPoints="1" noAdjustHandles="1" noChangeArrowheads="1" noChangeShapeType="1" noTextEdit="1"/>
              </p:cNvSpPr>
              <p:nvPr/>
            </p:nvSpPr>
            <p:spPr>
              <a:xfrm>
                <a:off x="4013857" y="4643919"/>
                <a:ext cx="1190646" cy="523220"/>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2" name="矩形 61"/>
              <p:cNvSpPr/>
              <p:nvPr/>
            </p:nvSpPr>
            <p:spPr>
              <a:xfrm>
                <a:off x="6227844" y="4102915"/>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𝑧</m:t>
                              </m:r>
                            </m:e>
                            <m:sub>
                              <m:r>
                                <a:rPr lang="en-US" altLang="zh-TW" sz="2800" i="1">
                                  <a:solidFill>
                                    <a:srgbClr val="FF0000"/>
                                  </a:solidFill>
                                  <a:latin typeface="Cambria Math" panose="02040503050406030204" pitchFamily="18" charset="0"/>
                                </a:rPr>
                                <m:t>3</m:t>
                              </m:r>
                            </m:sub>
                          </m:sSub>
                        </m:e>
                      </m:d>
                    </m:oMath>
                  </m:oMathPara>
                </a14:m>
                <a:endParaRPr lang="zh-TW" altLang="en-US" sz="2800" dirty="0">
                  <a:solidFill>
                    <a:srgbClr val="FF0000"/>
                  </a:solidFill>
                </a:endParaRPr>
              </a:p>
            </p:txBody>
          </p:sp>
        </mc:Choice>
        <mc:Fallback>
          <p:sp>
            <p:nvSpPr>
              <p:cNvPr id="62" name="矩形 61"/>
              <p:cNvSpPr>
                <a:spLocks noRot="1" noChangeAspect="1" noMove="1" noResize="1" noEditPoints="1" noAdjustHandles="1" noChangeArrowheads="1" noChangeShapeType="1" noTextEdit="1"/>
              </p:cNvSpPr>
              <p:nvPr/>
            </p:nvSpPr>
            <p:spPr>
              <a:xfrm>
                <a:off x="6227844" y="4102915"/>
                <a:ext cx="1190646" cy="523220"/>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3" name="矩形 62"/>
              <p:cNvSpPr/>
              <p:nvPr/>
            </p:nvSpPr>
            <p:spPr>
              <a:xfrm>
                <a:off x="6227844" y="4679003"/>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a:solidFill>
                                    <a:srgbClr val="FF0000"/>
                                  </a:solidFill>
                                  <a:latin typeface="Cambria Math" panose="02040503050406030204" pitchFamily="18" charset="0"/>
                                </a:rPr>
                              </m:ctrlPr>
                            </m:sSubPr>
                            <m:e>
                              <m:r>
                                <a:rPr lang="en-US" altLang="zh-TW" sz="2800" i="1">
                                  <a:solidFill>
                                    <a:srgbClr val="FF0000"/>
                                  </a:solidFill>
                                  <a:latin typeface="Cambria Math" panose="02040503050406030204" pitchFamily="18" charset="0"/>
                                </a:rPr>
                                <m:t>𝑧</m:t>
                              </m:r>
                            </m:e>
                            <m:sub>
                              <m:r>
                                <a:rPr lang="en-US" altLang="zh-TW" sz="2800" i="1">
                                  <a:solidFill>
                                    <a:srgbClr val="FF0000"/>
                                  </a:solidFill>
                                  <a:latin typeface="Cambria Math" panose="02040503050406030204" pitchFamily="18" charset="0"/>
                                </a:rPr>
                                <m:t>4</m:t>
                              </m:r>
                            </m:sub>
                          </m:sSub>
                        </m:e>
                      </m:d>
                    </m:oMath>
                  </m:oMathPara>
                </a14:m>
                <a:endParaRPr lang="zh-TW" altLang="en-US" sz="2800" dirty="0">
                  <a:solidFill>
                    <a:srgbClr val="FF0000"/>
                  </a:solidFill>
                </a:endParaRPr>
              </a:p>
            </p:txBody>
          </p:sp>
        </mc:Choice>
        <mc:Fallback>
          <p:sp>
            <p:nvSpPr>
              <p:cNvPr id="63" name="矩形 62"/>
              <p:cNvSpPr>
                <a:spLocks noRot="1" noChangeAspect="1" noMove="1" noResize="1" noEditPoints="1" noAdjustHandles="1" noChangeArrowheads="1" noChangeShapeType="1" noTextEdit="1"/>
              </p:cNvSpPr>
              <p:nvPr/>
            </p:nvSpPr>
            <p:spPr>
              <a:xfrm>
                <a:off x="6227844" y="4679003"/>
                <a:ext cx="1190646" cy="523220"/>
              </a:xfrm>
              <a:prstGeom prst="rect">
                <a:avLst/>
              </a:prstGeom>
              <a:blipFill>
                <a:blip r:embed="rId21"/>
                <a:stretch>
                  <a:fillRect/>
                </a:stretch>
              </a:blipFill>
            </p:spPr>
            <p:txBody>
              <a:bodyPr/>
              <a:lstStyle/>
              <a:p>
                <a:r>
                  <a:rPr lang="zh-TW" altLang="en-US">
                    <a:noFill/>
                  </a:rPr>
                  <a:t> </a:t>
                </a:r>
              </a:p>
            </p:txBody>
          </p:sp>
        </mc:Fallback>
      </mc:AlternateContent>
      <p:cxnSp>
        <p:nvCxnSpPr>
          <p:cNvPr id="64" name="直線單箭頭接點 63"/>
          <p:cNvCxnSpPr/>
          <p:nvPr/>
        </p:nvCxnSpPr>
        <p:spPr>
          <a:xfrm>
            <a:off x="9139300" y="54736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9139299" y="38140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8600057" y="35452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66"/>
          <p:cNvSpPr/>
          <p:nvPr/>
        </p:nvSpPr>
        <p:spPr>
          <a:xfrm>
            <a:off x="8641747" y="51451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8657228" y="36370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手繪多邊形 68"/>
          <p:cNvSpPr/>
          <p:nvPr/>
        </p:nvSpPr>
        <p:spPr>
          <a:xfrm>
            <a:off x="8704315" y="52552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6" name="文字方塊 85"/>
              <p:cNvSpPr txBox="1"/>
              <p:nvPr/>
            </p:nvSpPr>
            <p:spPr>
              <a:xfrm>
                <a:off x="9859917" y="3560240"/>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oMath>
                  </m:oMathPara>
                </a14:m>
                <a:endParaRPr lang="zh-TW" altLang="en-US" sz="2800" dirty="0"/>
              </a:p>
            </p:txBody>
          </p:sp>
        </mc:Choice>
        <mc:Fallback>
          <p:sp>
            <p:nvSpPr>
              <p:cNvPr id="86" name="文字方塊 85"/>
              <p:cNvSpPr txBox="1">
                <a:spLocks noRot="1" noChangeAspect="1" noMove="1" noResize="1" noEditPoints="1" noAdjustHandles="1" noChangeArrowheads="1" noChangeShapeType="1" noTextEdit="1"/>
              </p:cNvSpPr>
              <p:nvPr/>
            </p:nvSpPr>
            <p:spPr>
              <a:xfrm>
                <a:off x="9859917" y="3560240"/>
                <a:ext cx="430118" cy="430887"/>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7" name="文字方塊 86"/>
              <p:cNvSpPr txBox="1"/>
              <p:nvPr/>
            </p:nvSpPr>
            <p:spPr>
              <a:xfrm>
                <a:off x="9840520" y="5183390"/>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2</m:t>
                          </m:r>
                        </m:sub>
                      </m:sSub>
                    </m:oMath>
                  </m:oMathPara>
                </a14:m>
                <a:endParaRPr lang="zh-TW" altLang="en-US" sz="2800" dirty="0"/>
              </a:p>
            </p:txBody>
          </p:sp>
        </mc:Choice>
        <mc:Fallback>
          <p:sp>
            <p:nvSpPr>
              <p:cNvPr id="87" name="文字方塊 86"/>
              <p:cNvSpPr txBox="1">
                <a:spLocks noRot="1" noChangeAspect="1" noMove="1" noResize="1" noEditPoints="1" noAdjustHandles="1" noChangeArrowheads="1" noChangeShapeType="1" noTextEdit="1"/>
              </p:cNvSpPr>
              <p:nvPr/>
            </p:nvSpPr>
            <p:spPr>
              <a:xfrm>
                <a:off x="9840520" y="5183390"/>
                <a:ext cx="438390" cy="430887"/>
              </a:xfrm>
              <a:prstGeom prst="rect">
                <a:avLst/>
              </a:prstGeom>
              <a:blipFill>
                <a:blip r:embed="rId23"/>
                <a:stretch>
                  <a:fillRect/>
                </a:stretch>
              </a:blipFill>
            </p:spPr>
            <p:txBody>
              <a:bodyPr/>
              <a:lstStyle/>
              <a:p>
                <a:r>
                  <a:rPr lang="zh-TW" altLang="en-US">
                    <a:noFill/>
                  </a:rPr>
                  <a:t> </a:t>
                </a:r>
              </a:p>
            </p:txBody>
          </p:sp>
        </mc:Fallback>
      </mc:AlternateContent>
      <p:cxnSp>
        <p:nvCxnSpPr>
          <p:cNvPr id="88" name="直線單箭頭接點 87"/>
          <p:cNvCxnSpPr/>
          <p:nvPr/>
        </p:nvCxnSpPr>
        <p:spPr>
          <a:xfrm flipH="1" flipV="1">
            <a:off x="7026103" y="3843764"/>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H="1" flipV="1">
            <a:off x="7043153" y="3852942"/>
            <a:ext cx="1621225" cy="15726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H="1" flipV="1">
            <a:off x="7026103" y="5421795"/>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a:off x="7043153" y="3825711"/>
            <a:ext cx="1579535" cy="15960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4807238" y="3876761"/>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flipH="1" flipV="1">
            <a:off x="4824288" y="3885939"/>
            <a:ext cx="1621225" cy="15726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4807238" y="5454792"/>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H="1">
            <a:off x="4824288" y="3858708"/>
            <a:ext cx="1579535" cy="15960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000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P spid="60" grpId="0"/>
      <p:bldP spid="61"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379" y="2162218"/>
            <a:ext cx="6624408" cy="4695783"/>
          </a:xfrm>
          <a:prstGeom prst="rect">
            <a:avLst/>
          </a:prstGeom>
        </p:spPr>
      </p:pic>
      <p:sp>
        <p:nvSpPr>
          <p:cNvPr id="2" name="標題 1"/>
          <p:cNvSpPr>
            <a:spLocks noGrp="1"/>
          </p:cNvSpPr>
          <p:nvPr>
            <p:ph type="title"/>
          </p:nvPr>
        </p:nvSpPr>
        <p:spPr/>
        <p:txBody>
          <a:bodyPr/>
          <a:lstStyle/>
          <a:p>
            <a:r>
              <a:rPr lang="en-US" altLang="zh-TW" dirty="0"/>
              <a:t>Step 2: Goodness of Function</a:t>
            </a:r>
            <a:endParaRPr lang="zh-TW" altLang="en-US" dirty="0"/>
          </a:p>
        </p:txBody>
      </p:sp>
      <p:sp>
        <p:nvSpPr>
          <p:cNvPr id="3" name="內容版面配置區 2"/>
          <p:cNvSpPr>
            <a:spLocks noGrp="1"/>
          </p:cNvSpPr>
          <p:nvPr>
            <p:ph idx="1"/>
          </p:nvPr>
        </p:nvSpPr>
        <p:spPr/>
        <p:txBody>
          <a:bodyPr/>
          <a:lstStyle/>
          <a:p>
            <a:r>
              <a:rPr lang="en-US" altLang="zh-TW" dirty="0"/>
              <a:t>Loss Function</a:t>
            </a:r>
            <a:endParaRPr lang="zh-TW" altLang="en-US" dirty="0"/>
          </a:p>
        </p:txBody>
      </p:sp>
      <p:sp>
        <p:nvSpPr>
          <p:cNvPr id="8" name="文字方塊 7"/>
          <p:cNvSpPr txBox="1"/>
          <p:nvPr/>
        </p:nvSpPr>
        <p:spPr>
          <a:xfrm>
            <a:off x="2148115" y="2765304"/>
            <a:ext cx="2119086" cy="1200329"/>
          </a:xfrm>
          <a:prstGeom prst="rect">
            <a:avLst/>
          </a:prstGeom>
          <a:noFill/>
        </p:spPr>
        <p:txBody>
          <a:bodyPr wrap="square" rtlCol="0">
            <a:spAutoFit/>
          </a:bodyPr>
          <a:lstStyle/>
          <a:p>
            <a:r>
              <a:rPr lang="en-US" altLang="zh-TW" sz="2400" dirty="0"/>
              <a:t>Each point in the figure is a function</a:t>
            </a:r>
            <a:endParaRPr lang="zh-TW" altLang="en-US" sz="2400" dirty="0"/>
          </a:p>
        </p:txBody>
      </p:sp>
      <mc:AlternateContent xmlns:mc="http://schemas.openxmlformats.org/markup-compatibility/2006">
        <mc:Choice xmlns:a14="http://schemas.microsoft.com/office/drawing/2010/main" Requires="a14">
          <p:sp>
            <p:nvSpPr>
              <p:cNvPr id="9" name="文字方塊 8"/>
              <p:cNvSpPr txBox="1"/>
              <p:nvPr/>
            </p:nvSpPr>
            <p:spPr>
              <a:xfrm>
                <a:off x="2144469" y="4527760"/>
                <a:ext cx="1978932" cy="1200329"/>
              </a:xfrm>
              <a:prstGeom prst="rect">
                <a:avLst/>
              </a:prstGeom>
              <a:noFill/>
            </p:spPr>
            <p:txBody>
              <a:bodyPr wrap="square" rtlCol="0">
                <a:spAutoFit/>
              </a:bodyPr>
              <a:lstStyle/>
              <a:p>
                <a:r>
                  <a:rPr lang="en-US" altLang="zh-TW" sz="2400" dirty="0"/>
                  <a:t>The color represents </a:t>
                </a:r>
                <a14:m>
                  <m:oMath xmlns:m="http://schemas.openxmlformats.org/officeDocument/2006/math">
                    <m:r>
                      <m:rPr>
                        <m:sty m:val="p"/>
                      </m:rPr>
                      <a:rPr lang="en-US" altLang="zh-TW" sz="2400" i="1">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a:t>
                </a:r>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144469" y="4527760"/>
                <a:ext cx="1978932" cy="1200329"/>
              </a:xfrm>
              <a:prstGeom prst="rect">
                <a:avLst/>
              </a:prstGeom>
              <a:blipFill>
                <a:blip r:embed="rId3"/>
                <a:stretch>
                  <a:fillRect l="-4938" t="-4061" b="-10660"/>
                </a:stretch>
              </a:blipFill>
            </p:spPr>
            <p:txBody>
              <a:bodyPr/>
              <a:lstStyle/>
              <a:p>
                <a:r>
                  <a:rPr lang="zh-TW" altLang="en-US">
                    <a:noFill/>
                  </a:rPr>
                  <a:t> </a:t>
                </a:r>
              </a:p>
            </p:txBody>
          </p:sp>
        </mc:Fallback>
      </mc:AlternateContent>
      <p:sp>
        <p:nvSpPr>
          <p:cNvPr id="4" name="文字方塊 3"/>
          <p:cNvSpPr txBox="1"/>
          <p:nvPr/>
        </p:nvSpPr>
        <p:spPr>
          <a:xfrm>
            <a:off x="2288269" y="6051891"/>
            <a:ext cx="1978932" cy="461665"/>
          </a:xfrm>
          <a:prstGeom prst="rect">
            <a:avLst/>
          </a:prstGeom>
          <a:noFill/>
        </p:spPr>
        <p:txBody>
          <a:bodyPr wrap="square" rtlCol="0">
            <a:spAutoFit/>
          </a:bodyPr>
          <a:lstStyle/>
          <a:p>
            <a:pPr algn="ctr"/>
            <a:r>
              <a:rPr lang="en-US" altLang="zh-TW" sz="2400" dirty="0"/>
              <a:t>(true example)</a:t>
            </a:r>
            <a:endParaRPr lang="zh-TW" altLang="en-US" sz="2400" dirty="0"/>
          </a:p>
        </p:txBody>
      </p:sp>
      <p:sp>
        <p:nvSpPr>
          <p:cNvPr id="10" name="文字方塊 9"/>
          <p:cNvSpPr txBox="1"/>
          <p:nvPr/>
        </p:nvSpPr>
        <p:spPr>
          <a:xfrm>
            <a:off x="5592109" y="2977596"/>
            <a:ext cx="1204995"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smallest</a:t>
            </a:r>
            <a:endParaRPr lang="zh-TW" altLang="en-US" sz="2400" dirty="0"/>
          </a:p>
        </p:txBody>
      </p:sp>
      <p:sp>
        <p:nvSpPr>
          <p:cNvPr id="11" name="文字方塊 10"/>
          <p:cNvSpPr txBox="1"/>
          <p:nvPr/>
        </p:nvSpPr>
        <p:spPr>
          <a:xfrm>
            <a:off x="6797104" y="5497533"/>
            <a:ext cx="1483297"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Very large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5678907" y="1212693"/>
                <a:ext cx="5198069" cy="11306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sz="2400" i="1">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5678907" y="1212693"/>
                <a:ext cx="5198069" cy="113063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6710860" y="3985837"/>
                <a:ext cx="229166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y = - 180 - 2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6710860" y="3985837"/>
                <a:ext cx="2291669" cy="461665"/>
              </a:xfrm>
              <a:prstGeom prst="rect">
                <a:avLst/>
              </a:prstGeom>
              <a:blipFill>
                <a:blip r:embed="rId5"/>
                <a:stretch>
                  <a:fillRect l="-1326" t="-10390" b="-27273"/>
                </a:stretch>
              </a:blipFill>
            </p:spPr>
            <p:txBody>
              <a:bodyPr/>
              <a:lstStyle/>
              <a:p>
                <a:r>
                  <a:rPr lang="zh-TW" altLang="en-US">
                    <a:noFill/>
                  </a:rPr>
                  <a:t> </a:t>
                </a:r>
              </a:p>
            </p:txBody>
          </p:sp>
        </mc:Fallback>
      </mc:AlternateContent>
      <p:sp>
        <p:nvSpPr>
          <p:cNvPr id="15" name="橢圓 14"/>
          <p:cNvSpPr/>
          <p:nvPr/>
        </p:nvSpPr>
        <p:spPr>
          <a:xfrm>
            <a:off x="5759117" y="4924927"/>
            <a:ext cx="144379" cy="14437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cxnSp>
        <p:nvCxnSpPr>
          <p:cNvPr id="17" name="直線單箭頭接點 16"/>
          <p:cNvCxnSpPr>
            <a:stCxn id="15" idx="7"/>
          </p:cNvCxnSpPr>
          <p:nvPr/>
        </p:nvCxnSpPr>
        <p:spPr>
          <a:xfrm flipV="1">
            <a:off x="5882351" y="4299284"/>
            <a:ext cx="828508" cy="646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3206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4"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grpSp>
        <p:nvGrpSpPr>
          <p:cNvPr id="104" name="群組 103"/>
          <p:cNvGrpSpPr/>
          <p:nvPr/>
        </p:nvGrpSpPr>
        <p:grpSpPr>
          <a:xfrm>
            <a:off x="5848161" y="2375354"/>
            <a:ext cx="2947650" cy="2524732"/>
            <a:chOff x="4880249" y="2387787"/>
            <a:chExt cx="2947650"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7181660" y="38395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5154018" y="384883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2351547" y="1692229"/>
            <a:ext cx="2514675" cy="523220"/>
          </a:xfrm>
          <a:prstGeom prst="rect">
            <a:avLst/>
          </a:prstGeom>
          <a:noFill/>
        </p:spPr>
        <p:txBody>
          <a:bodyPr wrap="square" rtlCol="0">
            <a:spAutoFit/>
          </a:bodyPr>
          <a:lstStyle/>
          <a:p>
            <a:pPr algn="ctr"/>
            <a:r>
              <a:rPr lang="en-US" altLang="zh-TW" sz="2800" b="1" i="1" u="sng" dirty="0">
                <a:solidFill>
                  <a:srgbClr val="0000FF"/>
                </a:solidFill>
              </a:rPr>
              <a:t>Forward Pass</a:t>
            </a:r>
            <a:endParaRPr lang="zh-TW" altLang="en-US" sz="2800" b="1" i="1" u="sng" dirty="0">
              <a:solidFill>
                <a:srgbClr val="0000FF"/>
              </a:solidFill>
            </a:endParaRPr>
          </a:p>
        </p:txBody>
      </p:sp>
      <p:sp>
        <p:nvSpPr>
          <p:cNvPr id="90" name="文字方塊 89"/>
          <p:cNvSpPr txBox="1"/>
          <p:nvPr/>
        </p:nvSpPr>
        <p:spPr>
          <a:xfrm>
            <a:off x="6184739" y="1690689"/>
            <a:ext cx="2514675" cy="523220"/>
          </a:xfrm>
          <a:prstGeom prst="rect">
            <a:avLst/>
          </a:prstGeom>
          <a:noFill/>
        </p:spPr>
        <p:txBody>
          <a:bodyPr wrap="square" rtlCol="0">
            <a:spAutoFit/>
          </a:bodyPr>
          <a:lstStyle/>
          <a:p>
            <a:pPr algn="ctr"/>
            <a:r>
              <a:rPr lang="en-US" altLang="zh-TW" sz="2800" b="1" i="1" u="sng" dirty="0">
                <a:solidFill>
                  <a:srgbClr val="0000FF"/>
                </a:solidFill>
              </a:rPr>
              <a:t>Backward Pass</a:t>
            </a:r>
            <a:endParaRPr lang="zh-TW" altLang="en-US" sz="2800" b="1" i="1" u="sng" dirty="0">
              <a:solidFill>
                <a:srgbClr val="0000FF"/>
              </a:solidFill>
            </a:endParaRPr>
          </a:p>
        </p:txBody>
      </p:sp>
      <mc:AlternateContent xmlns:mc="http://schemas.openxmlformats.org/markup-compatibility/2006">
        <mc:Choice xmlns:a14="http://schemas.microsoft.com/office/drawing/2010/main" Requires="a14">
          <p:sp>
            <p:nvSpPr>
              <p:cNvPr id="92" name="文字方塊 91"/>
              <p:cNvSpPr txBox="1"/>
              <p:nvPr/>
            </p:nvSpPr>
            <p:spPr>
              <a:xfrm>
                <a:off x="2790169" y="4688147"/>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𝑎</m:t>
                      </m:r>
                    </m:oMath>
                  </m:oMathPara>
                </a14:m>
                <a:endParaRPr lang="zh-TW" altLang="en-US" sz="2400" dirty="0"/>
              </a:p>
            </p:txBody>
          </p:sp>
        </mc:Choice>
        <mc:Fallback>
          <p:sp>
            <p:nvSpPr>
              <p:cNvPr id="92" name="文字方塊 91"/>
              <p:cNvSpPr txBox="1">
                <a:spLocks noRot="1" noChangeAspect="1" noMove="1" noResize="1" noEditPoints="1" noAdjustHandles="1" noChangeArrowheads="1" noChangeShapeType="1" noTextEdit="1"/>
              </p:cNvSpPr>
              <p:nvPr/>
            </p:nvSpPr>
            <p:spPr>
              <a:xfrm>
                <a:off x="2790169" y="4688147"/>
                <a:ext cx="247953" cy="369332"/>
              </a:xfrm>
              <a:prstGeom prst="rect">
                <a:avLst/>
              </a:prstGeom>
              <a:blipFill>
                <a:blip r:embed="rId2"/>
                <a:stretch>
                  <a:fillRect l="-17073" r="-1219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3712303" y="5284192"/>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3712303" y="5284192"/>
                <a:ext cx="557139" cy="81926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5" name="文字方塊 104"/>
              <p:cNvSpPr txBox="1"/>
              <p:nvPr/>
            </p:nvSpPr>
            <p:spPr>
              <a:xfrm>
                <a:off x="6790163" y="5302842"/>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m:oMathPara>
                </a14:m>
                <a:endParaRPr lang="zh-TW" altLang="en-US" sz="28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6790163" y="5302842"/>
                <a:ext cx="461408" cy="819263"/>
              </a:xfrm>
              <a:prstGeom prst="rect">
                <a:avLst/>
              </a:prstGeom>
              <a:blipFill>
                <a:blip r:embed="rId4"/>
                <a:stretch>
                  <a:fillRect/>
                </a:stretch>
              </a:blipFill>
            </p:spPr>
            <p:txBody>
              <a:bodyPr/>
              <a:lstStyle/>
              <a:p>
                <a:r>
                  <a:rPr lang="zh-TW" altLang="en-US">
                    <a:noFill/>
                  </a:rPr>
                  <a:t> </a:t>
                </a:r>
              </a:p>
            </p:txBody>
          </p:sp>
        </mc:Fallback>
      </mc:AlternateContent>
      <p:grpSp>
        <p:nvGrpSpPr>
          <p:cNvPr id="3" name="群組 2"/>
          <p:cNvGrpSpPr/>
          <p:nvPr/>
        </p:nvGrpSpPr>
        <p:grpSpPr>
          <a:xfrm>
            <a:off x="2210707" y="2430789"/>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3279252" y="4572220"/>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7296973" y="4583113"/>
            <a:ext cx="823465" cy="78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5529944" y="5370740"/>
            <a:ext cx="820509" cy="830997"/>
          </a:xfrm>
          <a:prstGeom prst="rect">
            <a:avLst/>
          </a:prstGeom>
          <a:noFill/>
        </p:spPr>
        <p:txBody>
          <a:bodyPr wrap="square" rtlCol="0">
            <a:spAutoFit/>
          </a:bodyPr>
          <a:lstStyle/>
          <a:p>
            <a:pPr algn="ctr"/>
            <a:r>
              <a:rPr lang="en-US" altLang="zh-TW" sz="4800" dirty="0">
                <a:solidFill>
                  <a:srgbClr val="0000FF"/>
                </a:solidFill>
              </a:rPr>
              <a:t>X</a:t>
            </a:r>
            <a:endParaRPr lang="zh-TW" altLang="en-US" sz="4800" dirty="0">
              <a:solidFill>
                <a:srgbClr val="0000FF"/>
              </a:solidFill>
            </a:endParaRPr>
          </a:p>
        </p:txBody>
      </p:sp>
      <mc:AlternateContent xmlns:mc="http://schemas.openxmlformats.org/markup-compatibility/2006">
        <mc:Choice xmlns:a14="http://schemas.microsoft.com/office/drawing/2010/main" Requires="a14">
          <p:sp>
            <p:nvSpPr>
              <p:cNvPr id="118" name="文字方塊 117"/>
              <p:cNvSpPr txBox="1"/>
              <p:nvPr/>
            </p:nvSpPr>
            <p:spPr>
              <a:xfrm>
                <a:off x="8333505" y="5275470"/>
                <a:ext cx="92461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solidFill>
                            <a:srgbClr val="0000FF"/>
                          </a:solidFill>
                          <a:latin typeface="Cambria Math" panose="02040503050406030204" pitchFamily="18" charset="0"/>
                        </a:rPr>
                        <m:t>=</m:t>
                      </m:r>
                      <m:f>
                        <m:fPr>
                          <m:ctrlPr>
                            <a:rPr lang="en-US" altLang="zh-TW" sz="2800" i="1">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i="1">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p:sp>
            <p:nvSpPr>
              <p:cNvPr id="118" name="文字方塊 117"/>
              <p:cNvSpPr txBox="1">
                <a:spLocks noRot="1" noChangeAspect="1" noMove="1" noResize="1" noEditPoints="1" noAdjustHandles="1" noChangeArrowheads="1" noChangeShapeType="1" noTextEdit="1"/>
              </p:cNvSpPr>
              <p:nvPr/>
            </p:nvSpPr>
            <p:spPr>
              <a:xfrm>
                <a:off x="8333505" y="5275470"/>
                <a:ext cx="924612" cy="81926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0" name="文字方塊 59"/>
              <p:cNvSpPr txBox="1"/>
              <p:nvPr/>
            </p:nvSpPr>
            <p:spPr>
              <a:xfrm>
                <a:off x="4348675" y="5545725"/>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𝑎</m:t>
                      </m:r>
                    </m:oMath>
                  </m:oMathPara>
                </a14:m>
                <a:endParaRPr lang="zh-TW" altLang="en-US" sz="2800" dirty="0"/>
              </a:p>
            </p:txBody>
          </p:sp>
        </mc:Choice>
        <mc:Fallback>
          <p:sp>
            <p:nvSpPr>
              <p:cNvPr id="60" name="文字方塊 59"/>
              <p:cNvSpPr txBox="1">
                <a:spLocks noRot="1" noChangeAspect="1" noMove="1" noResize="1" noEditPoints="1" noAdjustHandles="1" noChangeArrowheads="1" noChangeShapeType="1" noTextEdit="1"/>
              </p:cNvSpPr>
              <p:nvPr/>
            </p:nvSpPr>
            <p:spPr>
              <a:xfrm>
                <a:off x="4348675" y="5545725"/>
                <a:ext cx="658385" cy="430887"/>
              </a:xfrm>
              <a:prstGeom prst="rect">
                <a:avLst/>
              </a:prstGeom>
              <a:blipFill>
                <a:blip r:embed="rId6"/>
                <a:stretch>
                  <a:fillRect/>
                </a:stretch>
              </a:blipFill>
            </p:spPr>
            <p:txBody>
              <a:bodyPr/>
              <a:lstStyle/>
              <a:p>
                <a:r>
                  <a:rPr lang="zh-TW" altLang="en-US">
                    <a:noFill/>
                  </a:rPr>
                  <a:t> </a:t>
                </a:r>
              </a:p>
            </p:txBody>
          </p:sp>
        </mc:Fallback>
      </mc:AlternateContent>
      <p:sp>
        <p:nvSpPr>
          <p:cNvPr id="4" name="文字方塊 3"/>
          <p:cNvSpPr txBox="1"/>
          <p:nvPr/>
        </p:nvSpPr>
        <p:spPr>
          <a:xfrm>
            <a:off x="8163355" y="6201737"/>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Tree>
    <p:extLst>
      <p:ext uri="{BB962C8B-B14F-4D97-AF65-F5344CB8AC3E}">
        <p14:creationId xmlns:p14="http://schemas.microsoft.com/office/powerpoint/2010/main" val="36504138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0" grpId="0"/>
      <p:bldP spid="92" grpId="0" animBg="1"/>
      <p:bldP spid="94" grpId="0"/>
      <p:bldP spid="105" grpId="0"/>
      <p:bldP spid="112" grpId="0" animBg="1"/>
      <p:bldP spid="116" grpId="0"/>
      <p:bldP spid="118" grpId="0"/>
      <p:bldP spid="6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Convolutional </a:t>
            </a:r>
            <a:br>
              <a:rPr lang="en-US" altLang="zh-TW" dirty="0"/>
            </a:br>
            <a:r>
              <a:rPr lang="en-US" altLang="zh-TW" dirty="0"/>
              <a:t>Neural Network</a:t>
            </a:r>
            <a:endParaRPr lang="zh-TW" altLang="en-US" dirty="0"/>
          </a:p>
        </p:txBody>
      </p:sp>
      <p:sp>
        <p:nvSpPr>
          <p:cNvPr id="3" name="副標題 2"/>
          <p:cNvSpPr>
            <a:spLocks noGrp="1"/>
          </p:cNvSpPr>
          <p:nvPr>
            <p:ph type="subTitle" idx="1"/>
          </p:nvPr>
        </p:nvSpPr>
        <p:spPr/>
        <p:txBody>
          <a:bodyPr>
            <a:normAutofit/>
          </a:bodyPr>
          <a:lstStyle/>
          <a:p>
            <a:r>
              <a:rPr lang="en-US" altLang="zh-TW" sz="4800" dirty="0"/>
              <a:t>Hung-yi Lee</a:t>
            </a:r>
            <a:endParaRPr lang="zh-TW" altLang="en-US" sz="4800" dirty="0"/>
          </a:p>
        </p:txBody>
      </p:sp>
      <p:sp>
        <p:nvSpPr>
          <p:cNvPr id="4" name="文字方塊 3"/>
          <p:cNvSpPr txBox="1"/>
          <p:nvPr/>
        </p:nvSpPr>
        <p:spPr>
          <a:xfrm>
            <a:off x="3021838" y="5517529"/>
            <a:ext cx="6148325"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Can the network be simplified by considering the properties of images?</a:t>
            </a:r>
            <a:endParaRPr lang="zh-TW" altLang="en-US" sz="2800" dirty="0"/>
          </a:p>
        </p:txBody>
      </p:sp>
    </p:spTree>
    <p:extLst>
      <p:ext uri="{BB962C8B-B14F-4D97-AF65-F5344CB8AC3E}">
        <p14:creationId xmlns:p14="http://schemas.microsoft.com/office/powerpoint/2010/main" val="3502659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p:txBody>
          <a:bodyPr/>
          <a:lstStyle/>
          <a:p>
            <a:r>
              <a:rPr lang="en-US" altLang="zh-TW" dirty="0"/>
              <a:t>Some patterns are much smaller than the whole image</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9430" y="4692617"/>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6" name="圖片 15"/>
          <p:cNvPicPr>
            <a:picLocks noChangeAspect="1"/>
          </p:cNvPicPr>
          <p:nvPr/>
        </p:nvPicPr>
        <p:blipFill>
          <a:blip r:embed="rId3"/>
          <a:stretch>
            <a:fillRect/>
          </a:stretch>
        </p:blipFill>
        <p:spPr>
          <a:xfrm>
            <a:off x="5618492" y="4738635"/>
            <a:ext cx="1296890" cy="1139691"/>
          </a:xfrm>
          <a:prstGeom prst="rect">
            <a:avLst/>
          </a:prstGeom>
          <a:ln w="57150">
            <a:solidFill>
              <a:srgbClr val="FF0000"/>
            </a:solidFill>
          </a:ln>
        </p:spPr>
      </p:pic>
      <p:pic>
        <p:nvPicPr>
          <p:cNvPr id="19" name="圖片 18"/>
          <p:cNvPicPr>
            <a:picLocks noChangeAspect="1"/>
          </p:cNvPicPr>
          <p:nvPr/>
        </p:nvPicPr>
        <p:blipFill>
          <a:blip r:embed="rId4"/>
          <a:stretch>
            <a:fillRect/>
          </a:stretch>
        </p:blipFill>
        <p:spPr>
          <a:xfrm>
            <a:off x="7020720" y="4656461"/>
            <a:ext cx="2151234" cy="1279848"/>
          </a:xfrm>
          <a:prstGeom prst="rect">
            <a:avLst/>
          </a:prstGeom>
        </p:spPr>
      </p:pic>
      <p:sp>
        <p:nvSpPr>
          <p:cNvPr id="20" name="文字方塊 19"/>
          <p:cNvSpPr txBox="1"/>
          <p:nvPr/>
        </p:nvSpPr>
        <p:spPr>
          <a:xfrm>
            <a:off x="2395066" y="2742469"/>
            <a:ext cx="740186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A neuron does not have to see the whole image to discover the pattern.</a:t>
            </a:r>
            <a:endParaRPr lang="zh-TW" altLang="en-US" sz="2800" dirty="0"/>
          </a:p>
        </p:txBody>
      </p:sp>
      <p:sp>
        <p:nvSpPr>
          <p:cNvPr id="43" name="圓角矩形圖說文字 42"/>
          <p:cNvSpPr/>
          <p:nvPr/>
        </p:nvSpPr>
        <p:spPr>
          <a:xfrm>
            <a:off x="7783916" y="5722672"/>
            <a:ext cx="2423235" cy="601661"/>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“beak”</a:t>
            </a:r>
            <a:r>
              <a:rPr lang="zh-TW" altLang="en-US" sz="2400" dirty="0"/>
              <a:t> </a:t>
            </a:r>
            <a:r>
              <a:rPr lang="en-US" altLang="zh-TW" sz="2400" dirty="0"/>
              <a:t>detector</a:t>
            </a:r>
            <a:endParaRPr lang="zh-TW" altLang="en-US" sz="2400" dirty="0"/>
          </a:p>
        </p:txBody>
      </p:sp>
      <p:sp>
        <p:nvSpPr>
          <p:cNvPr id="44" name="矩形 43"/>
          <p:cNvSpPr/>
          <p:nvPr/>
        </p:nvSpPr>
        <p:spPr>
          <a:xfrm>
            <a:off x="2997830" y="473863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6" name="直線單箭頭接點 45"/>
          <p:cNvCxnSpPr>
            <a:stCxn id="44" idx="3"/>
            <a:endCxn id="16" idx="1"/>
          </p:cNvCxnSpPr>
          <p:nvPr/>
        </p:nvCxnSpPr>
        <p:spPr>
          <a:xfrm>
            <a:off x="3404230" y="4928364"/>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p:cNvSpPr txBox="1"/>
          <p:nvPr/>
        </p:nvSpPr>
        <p:spPr>
          <a:xfrm>
            <a:off x="3222173" y="3636678"/>
            <a:ext cx="7142071"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Connecting to small region with less parameters</a:t>
            </a:r>
            <a:endParaRPr lang="zh-TW" altLang="en-US" sz="2800" dirty="0"/>
          </a:p>
        </p:txBody>
      </p:sp>
    </p:spTree>
    <p:extLst>
      <p:ext uri="{BB962C8B-B14F-4D97-AF65-F5344CB8AC3E}">
        <p14:creationId xmlns:p14="http://schemas.microsoft.com/office/powerpoint/2010/main" val="7237126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3" grpId="0" animBg="1"/>
      <p:bldP spid="44" grpId="0" animBg="1"/>
      <p:bldP spid="4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2991" y="4477048"/>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p:txBody>
          <a:bodyPr/>
          <a:lstStyle/>
          <a:p>
            <a:r>
              <a:rPr lang="en-US" altLang="zh-TW" dirty="0"/>
              <a:t>The same patterns appear in different regions.</a:t>
            </a:r>
            <a:endParaRPr lang="zh-TW" altLang="en-US" dirty="0"/>
          </a:p>
        </p:txBody>
      </p:sp>
      <p:pic>
        <p:nvPicPr>
          <p:cNvPr id="15"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2991" y="2578586"/>
            <a:ext cx="2485663" cy="165710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9" name="圖片 8"/>
          <p:cNvPicPr>
            <a:picLocks noChangeAspect="1"/>
          </p:cNvPicPr>
          <p:nvPr/>
        </p:nvPicPr>
        <p:blipFill>
          <a:blip r:embed="rId4"/>
          <a:stretch>
            <a:fillRect/>
          </a:stretch>
        </p:blipFill>
        <p:spPr>
          <a:xfrm>
            <a:off x="5269817" y="2867957"/>
            <a:ext cx="2151234" cy="1279848"/>
          </a:xfrm>
          <a:prstGeom prst="rect">
            <a:avLst/>
          </a:prstGeom>
        </p:spPr>
      </p:pic>
      <p:sp>
        <p:nvSpPr>
          <p:cNvPr id="10" name="雲朵形圖說文字 9"/>
          <p:cNvSpPr/>
          <p:nvPr/>
        </p:nvSpPr>
        <p:spPr>
          <a:xfrm>
            <a:off x="6599306" y="2425770"/>
            <a:ext cx="3303662" cy="951706"/>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“upper-left beak”</a:t>
            </a:r>
            <a:r>
              <a:rPr lang="zh-TW" altLang="en-US" sz="2400" dirty="0"/>
              <a:t> </a:t>
            </a:r>
            <a:r>
              <a:rPr lang="en-US" altLang="zh-TW" sz="2400" dirty="0"/>
              <a:t>detector</a:t>
            </a:r>
            <a:endParaRPr lang="zh-TW" altLang="en-US" sz="2400" dirty="0"/>
          </a:p>
        </p:txBody>
      </p:sp>
      <p:sp>
        <p:nvSpPr>
          <p:cNvPr id="12" name="矩形 11"/>
          <p:cNvSpPr/>
          <p:nvPr/>
        </p:nvSpPr>
        <p:spPr>
          <a:xfrm>
            <a:off x="2813051" y="2628515"/>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3327855" y="4993914"/>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5"/>
          <a:stretch>
            <a:fillRect/>
          </a:stretch>
        </p:blipFill>
        <p:spPr>
          <a:xfrm>
            <a:off x="5197673" y="4653036"/>
            <a:ext cx="2295525" cy="1590675"/>
          </a:xfrm>
          <a:prstGeom prst="rect">
            <a:avLst/>
          </a:prstGeom>
        </p:spPr>
      </p:pic>
      <p:sp>
        <p:nvSpPr>
          <p:cNvPr id="31" name="雲朵形圖說文字 30"/>
          <p:cNvSpPr/>
          <p:nvPr/>
        </p:nvSpPr>
        <p:spPr>
          <a:xfrm>
            <a:off x="6599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“middle beak”</a:t>
            </a:r>
            <a:r>
              <a:rPr lang="zh-TW" altLang="en-US" sz="2400" dirty="0"/>
              <a:t> </a:t>
            </a:r>
            <a:r>
              <a:rPr lang="en-US" altLang="zh-TW" sz="2400" dirty="0"/>
              <a:t>detector</a:t>
            </a:r>
            <a:endParaRPr lang="zh-TW" altLang="en-US" sz="2400" dirty="0"/>
          </a:p>
        </p:txBody>
      </p:sp>
      <p:sp>
        <p:nvSpPr>
          <p:cNvPr id="6" name="矩形 5"/>
          <p:cNvSpPr/>
          <p:nvPr/>
        </p:nvSpPr>
        <p:spPr>
          <a:xfrm>
            <a:off x="7072370" y="4278359"/>
            <a:ext cx="3257320" cy="830997"/>
          </a:xfrm>
          <a:prstGeom prst="rect">
            <a:avLst/>
          </a:prstGeom>
        </p:spPr>
        <p:txBody>
          <a:bodyPr wrap="square">
            <a:spAutoFit/>
          </a:bodyPr>
          <a:lstStyle/>
          <a:p>
            <a:r>
              <a:rPr lang="en-US" altLang="zh-TW" sz="2400" dirty="0"/>
              <a:t>They can use the same set of parameters.</a:t>
            </a:r>
            <a:endParaRPr lang="zh-TW" altLang="en-US" sz="2400" dirty="0"/>
          </a:p>
        </p:txBody>
      </p:sp>
      <p:sp>
        <p:nvSpPr>
          <p:cNvPr id="34" name="矩形 33"/>
          <p:cNvSpPr/>
          <p:nvPr/>
        </p:nvSpPr>
        <p:spPr>
          <a:xfrm>
            <a:off x="6025721" y="3877535"/>
            <a:ext cx="3382401" cy="461665"/>
          </a:xfrm>
          <a:prstGeom prst="rect">
            <a:avLst/>
          </a:prstGeom>
        </p:spPr>
        <p:txBody>
          <a:bodyPr wrap="none">
            <a:spAutoFit/>
          </a:bodyPr>
          <a:lstStyle/>
          <a:p>
            <a:r>
              <a:rPr lang="en-US" altLang="zh-TW" sz="2400" dirty="0"/>
              <a:t>Do almost the same thing</a:t>
            </a:r>
            <a:endParaRPr lang="zh-TW" altLang="en-US" sz="2400" dirty="0"/>
          </a:p>
        </p:txBody>
      </p:sp>
      <p:cxnSp>
        <p:nvCxnSpPr>
          <p:cNvPr id="8" name="直線單箭頭接點 7"/>
          <p:cNvCxnSpPr/>
          <p:nvPr/>
        </p:nvCxnSpPr>
        <p:spPr>
          <a:xfrm>
            <a:off x="5969448" y="3767981"/>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356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31" grpId="0" animBg="1"/>
      <p:bldP spid="6" grpId="0"/>
      <p:bldP spid="3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CNN for Image</a:t>
            </a:r>
            <a:endParaRPr lang="zh-TW" altLang="en-US" dirty="0"/>
          </a:p>
        </p:txBody>
      </p:sp>
      <p:sp>
        <p:nvSpPr>
          <p:cNvPr id="3" name="內容版面配置區 2"/>
          <p:cNvSpPr>
            <a:spLocks noGrp="1"/>
          </p:cNvSpPr>
          <p:nvPr>
            <p:ph idx="1"/>
          </p:nvPr>
        </p:nvSpPr>
        <p:spPr>
          <a:xfrm>
            <a:off x="2152650" y="1825215"/>
            <a:ext cx="7886700" cy="4351338"/>
          </a:xfrm>
        </p:spPr>
        <p:txBody>
          <a:bodyPr/>
          <a:lstStyle/>
          <a:p>
            <a:r>
              <a:rPr lang="en-US" altLang="zh-TW" dirty="0"/>
              <a:t>Subsampling</a:t>
            </a:r>
            <a:r>
              <a:rPr lang="zh-TW" altLang="en-US" dirty="0"/>
              <a:t> </a:t>
            </a:r>
            <a:r>
              <a:rPr lang="en-US" altLang="zh-TW" dirty="0"/>
              <a:t>the pixels will not change the object</a:t>
            </a:r>
            <a:endParaRPr lang="zh-TW" altLang="en-US" dirty="0"/>
          </a:p>
        </p:txBody>
      </p:sp>
      <p:pic>
        <p:nvPicPr>
          <p:cNvPr id="1638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593" y="2924265"/>
            <a:ext cx="3336080" cy="2259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nsider.si.edu/wordpress/wp-content/uploads/2016/04/Mountain_Bluebi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6554" y="3433773"/>
            <a:ext cx="1756743" cy="1190052"/>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921010" y="3627333"/>
            <a:ext cx="1860668" cy="80293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815674" y="4424983"/>
            <a:ext cx="2075543" cy="523220"/>
          </a:xfrm>
          <a:prstGeom prst="rect">
            <a:avLst/>
          </a:prstGeom>
          <a:noFill/>
        </p:spPr>
        <p:txBody>
          <a:bodyPr wrap="square" rtlCol="0">
            <a:spAutoFit/>
          </a:bodyPr>
          <a:lstStyle/>
          <a:p>
            <a:r>
              <a:rPr lang="en-US" altLang="zh-TW" sz="2800" dirty="0">
                <a:solidFill>
                  <a:srgbClr val="FF0000"/>
                </a:solidFill>
              </a:rPr>
              <a:t>subsampling</a:t>
            </a:r>
            <a:endParaRPr lang="zh-TW" altLang="en-US" sz="2800" dirty="0">
              <a:solidFill>
                <a:srgbClr val="FF0000"/>
              </a:solidFill>
            </a:endParaRPr>
          </a:p>
        </p:txBody>
      </p:sp>
      <p:sp>
        <p:nvSpPr>
          <p:cNvPr id="7" name="文字方塊 6"/>
          <p:cNvSpPr txBox="1"/>
          <p:nvPr/>
        </p:nvSpPr>
        <p:spPr>
          <a:xfrm>
            <a:off x="3400148" y="2408420"/>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9" name="文字方塊 8"/>
          <p:cNvSpPr txBox="1"/>
          <p:nvPr/>
        </p:nvSpPr>
        <p:spPr>
          <a:xfrm>
            <a:off x="8127439" y="2899949"/>
            <a:ext cx="1494971" cy="523220"/>
          </a:xfrm>
          <a:prstGeom prst="rect">
            <a:avLst/>
          </a:prstGeom>
          <a:noFill/>
        </p:spPr>
        <p:txBody>
          <a:bodyPr wrap="square" rtlCol="0">
            <a:spAutoFit/>
          </a:bodyPr>
          <a:lstStyle/>
          <a:p>
            <a:pPr algn="ctr"/>
            <a:r>
              <a:rPr lang="en-US" altLang="zh-TW" sz="2800" dirty="0"/>
              <a:t>bird</a:t>
            </a:r>
            <a:endParaRPr lang="zh-TW" altLang="en-US" sz="2800" dirty="0"/>
          </a:p>
        </p:txBody>
      </p:sp>
      <p:sp>
        <p:nvSpPr>
          <p:cNvPr id="8" name="文字方塊 7"/>
          <p:cNvSpPr txBox="1"/>
          <p:nvPr/>
        </p:nvSpPr>
        <p:spPr>
          <a:xfrm>
            <a:off x="2304108" y="5511516"/>
            <a:ext cx="7023130" cy="461665"/>
          </a:xfrm>
          <a:prstGeom prst="rect">
            <a:avLst/>
          </a:prstGeom>
          <a:noFill/>
        </p:spPr>
        <p:txBody>
          <a:bodyPr wrap="square" rtlCol="0">
            <a:spAutoFit/>
          </a:bodyPr>
          <a:lstStyle/>
          <a:p>
            <a:r>
              <a:rPr lang="en-US" altLang="zh-TW" sz="2400" dirty="0"/>
              <a:t>We can subsample the pixels to make image smaller</a:t>
            </a:r>
            <a:endParaRPr lang="zh-TW" altLang="en-US" sz="2400" dirty="0"/>
          </a:p>
        </p:txBody>
      </p:sp>
      <p:sp>
        <p:nvSpPr>
          <p:cNvPr id="13" name="文字方塊 12"/>
          <p:cNvSpPr txBox="1"/>
          <p:nvPr/>
        </p:nvSpPr>
        <p:spPr>
          <a:xfrm>
            <a:off x="3400147" y="6021006"/>
            <a:ext cx="7023130" cy="461665"/>
          </a:xfrm>
          <a:prstGeom prst="rect">
            <a:avLst/>
          </a:prstGeom>
          <a:noFill/>
        </p:spPr>
        <p:txBody>
          <a:bodyPr wrap="square" rtlCol="0">
            <a:spAutoFit/>
          </a:bodyPr>
          <a:lstStyle/>
          <a:p>
            <a:r>
              <a:rPr lang="en-US" altLang="zh-TW" sz="2400" dirty="0"/>
              <a:t>Less parameters for the network to process the image</a:t>
            </a:r>
            <a:endParaRPr lang="zh-TW" altLang="en-US" sz="2400" dirty="0"/>
          </a:p>
        </p:txBody>
      </p:sp>
      <p:sp>
        <p:nvSpPr>
          <p:cNvPr id="12" name="向右箭號 11"/>
          <p:cNvSpPr/>
          <p:nvPr/>
        </p:nvSpPr>
        <p:spPr>
          <a:xfrm>
            <a:off x="2479593" y="6021005"/>
            <a:ext cx="920554" cy="48287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57835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p:bldP spid="8" grpId="0"/>
      <p:bldP spid="13" grpId="0"/>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414759"/>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1364416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animBg="1"/>
      <p:bldP spid="14" grpId="0" animBg="1"/>
      <p:bldP spid="15" grpId="0" animBg="1"/>
      <p:bldP spid="16" grpId="0" animBg="1"/>
      <p:bldP spid="12" grpId="0" animBg="1"/>
      <p:bldP spid="18" grpId="0" animBg="1"/>
      <p:bldP spid="19" grpId="0" animBg="1"/>
      <p:bldP spid="20" grpId="0" animBg="1"/>
      <p:bldP spid="17" grpId="0" animBg="1"/>
      <p:bldP spid="22" grpId="0" animBg="1"/>
      <p:bldP spid="21" grpId="0"/>
      <p:bldP spid="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38946" y="4419541"/>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 name="矩形 9"/>
          <p:cNvSpPr/>
          <p:nvPr/>
        </p:nvSpPr>
        <p:spPr>
          <a:xfrm>
            <a:off x="1944796" y="1713451"/>
            <a:ext cx="4173041" cy="23745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The whole CNN</a:t>
            </a:r>
            <a:endParaRPr lang="zh-TW" altLang="en-US" dirty="0"/>
          </a:p>
        </p:txBody>
      </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414759"/>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矩形 2"/>
          <p:cNvSpPr/>
          <p:nvPr/>
        </p:nvSpPr>
        <p:spPr>
          <a:xfrm>
            <a:off x="1951899" y="1862452"/>
            <a:ext cx="4305543" cy="830997"/>
          </a:xfrm>
          <a:prstGeom prst="rect">
            <a:avLst/>
          </a:prstGeom>
        </p:spPr>
        <p:txBody>
          <a:bodyPr wrap="square">
            <a:spAutoFit/>
          </a:bodyPr>
          <a:lstStyle/>
          <a:p>
            <a:pPr marL="342900" indent="-342900">
              <a:buFont typeface="Wingdings" panose="05000000000000000000" pitchFamily="2" charset="2"/>
              <a:buChar char="Ø"/>
            </a:pPr>
            <a:r>
              <a:rPr lang="en-US" altLang="zh-TW" sz="2400" dirty="0"/>
              <a:t>Some patterns are much smaller than the whole image</a:t>
            </a:r>
            <a:endParaRPr lang="zh-TW" altLang="en-US" sz="2400" dirty="0"/>
          </a:p>
        </p:txBody>
      </p:sp>
      <p:sp>
        <p:nvSpPr>
          <p:cNvPr id="7" name="矩形 6"/>
          <p:cNvSpPr/>
          <p:nvPr/>
        </p:nvSpPr>
        <p:spPr>
          <a:xfrm>
            <a:off x="1965502" y="3232244"/>
            <a:ext cx="4165938"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The same patterns appear in different regions.</a:t>
            </a:r>
            <a:endParaRPr lang="zh-TW" altLang="en-US" sz="2400" dirty="0"/>
          </a:p>
        </p:txBody>
      </p:sp>
      <p:sp>
        <p:nvSpPr>
          <p:cNvPr id="8" name="矩形 7"/>
          <p:cNvSpPr/>
          <p:nvPr/>
        </p:nvSpPr>
        <p:spPr>
          <a:xfrm>
            <a:off x="1989944" y="4554816"/>
            <a:ext cx="4173041"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Subsampling</a:t>
            </a:r>
            <a:r>
              <a:rPr lang="zh-TW" altLang="en-US" sz="2400" dirty="0"/>
              <a:t> </a:t>
            </a:r>
            <a:r>
              <a:rPr lang="en-US" altLang="zh-TW" sz="2400" dirty="0"/>
              <a:t>the pixels will not change the object</a:t>
            </a:r>
            <a:endParaRPr lang="zh-TW" altLang="en-US" sz="2400" dirty="0"/>
          </a:p>
        </p:txBody>
      </p:sp>
      <p:cxnSp>
        <p:nvCxnSpPr>
          <p:cNvPr id="26" name="直線單箭頭接點 25"/>
          <p:cNvCxnSpPr>
            <a:stCxn id="11" idx="1"/>
            <a:endCxn id="10" idx="3"/>
          </p:cNvCxnSpPr>
          <p:nvPr/>
        </p:nvCxnSpPr>
        <p:spPr>
          <a:xfrm flipH="1">
            <a:off x="6117837" y="2207749"/>
            <a:ext cx="656087" cy="693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1"/>
            <a:endCxn id="10" idx="3"/>
          </p:cNvCxnSpPr>
          <p:nvPr/>
        </p:nvCxnSpPr>
        <p:spPr>
          <a:xfrm flipH="1" flipV="1">
            <a:off x="6117837" y="2900750"/>
            <a:ext cx="656087" cy="14752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3" idx="1"/>
            <a:endCxn id="25" idx="3"/>
          </p:cNvCxnSpPr>
          <p:nvPr/>
        </p:nvCxnSpPr>
        <p:spPr>
          <a:xfrm flipH="1">
            <a:off x="6111987" y="3307762"/>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5" idx="1"/>
            <a:endCxn id="25" idx="3"/>
          </p:cNvCxnSpPr>
          <p:nvPr/>
        </p:nvCxnSpPr>
        <p:spPr>
          <a:xfrm flipH="1" flipV="1">
            <a:off x="6111987"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805191" y="1388955"/>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
        <p:nvSpPr>
          <p:cNvPr id="29" name="矩形 28"/>
          <p:cNvSpPr/>
          <p:nvPr/>
        </p:nvSpPr>
        <p:spPr>
          <a:xfrm>
            <a:off x="1811519" y="274318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sp>
        <p:nvSpPr>
          <p:cNvPr id="35" name="矩形 34"/>
          <p:cNvSpPr/>
          <p:nvPr/>
        </p:nvSpPr>
        <p:spPr>
          <a:xfrm>
            <a:off x="1811519" y="4070721"/>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3</a:t>
            </a:r>
            <a:endParaRPr lang="zh-TW" altLang="en-US" sz="2400" dirty="0"/>
          </a:p>
        </p:txBody>
      </p:sp>
    </p:spTree>
    <p:extLst>
      <p:ext uri="{BB962C8B-B14F-4D97-AF65-F5344CB8AC3E}">
        <p14:creationId xmlns:p14="http://schemas.microsoft.com/office/powerpoint/2010/main" val="28920796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3" grpId="0"/>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414759"/>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1864287"/>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713870" y="4028285"/>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653293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extLst/>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extLst/>
          </p:nvPr>
        </p:nvGraphicFramePr>
        <p:xfrm>
          <a:off x="6783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315448" y="2421241"/>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8" name="表格 7"/>
          <p:cNvGraphicFramePr>
            <a:graphicFrameLocks noGrp="1"/>
          </p:cNvGraphicFramePr>
          <p:nvPr>
            <p:extLst/>
          </p:nvPr>
        </p:nvGraphicFramePr>
        <p:xfrm>
          <a:off x="6783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8"/>
          <p:cNvSpPr txBox="1"/>
          <p:nvPr/>
        </p:nvSpPr>
        <p:spPr>
          <a:xfrm>
            <a:off x="8315448" y="4032875"/>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10" name="文字方塊 9"/>
          <p:cNvSpPr txBox="1"/>
          <p:nvPr/>
        </p:nvSpPr>
        <p:spPr>
          <a:xfrm rot="5400000">
            <a:off x="7354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6737996" y="1005109"/>
            <a:ext cx="3555354" cy="830997"/>
          </a:xfrm>
          <a:prstGeom prst="rect">
            <a:avLst/>
          </a:prstGeom>
          <a:noFill/>
        </p:spPr>
        <p:txBody>
          <a:bodyPr wrap="square" rtlCol="0">
            <a:spAutoFit/>
          </a:bodyPr>
          <a:lstStyle/>
          <a:p>
            <a:r>
              <a:rPr lang="en-US" altLang="zh-TW" sz="2400" b="1" dirty="0">
                <a:solidFill>
                  <a:srgbClr val="FF0000"/>
                </a:solidFill>
              </a:rPr>
              <a:t>Those are the network parameters to be learned.</a:t>
            </a:r>
            <a:endParaRPr lang="zh-TW" altLang="en-US" sz="2400" b="1" dirty="0">
              <a:solidFill>
                <a:srgbClr val="FF0000"/>
              </a:solidFill>
            </a:endParaRPr>
          </a:p>
        </p:txBody>
      </p:sp>
      <p:sp>
        <p:nvSpPr>
          <p:cNvPr id="3" name="文字方塊 2"/>
          <p:cNvSpPr txBox="1"/>
          <p:nvPr/>
        </p:nvSpPr>
        <p:spPr>
          <a:xfrm>
            <a:off x="8526037" y="2879558"/>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2" name="文字方塊 11"/>
          <p:cNvSpPr txBox="1"/>
          <p:nvPr/>
        </p:nvSpPr>
        <p:spPr>
          <a:xfrm>
            <a:off x="8526037" y="4449637"/>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3" name="文字方塊 12"/>
          <p:cNvSpPr txBox="1"/>
          <p:nvPr/>
        </p:nvSpPr>
        <p:spPr>
          <a:xfrm>
            <a:off x="6737996" y="5850636"/>
            <a:ext cx="3555354" cy="830997"/>
          </a:xfrm>
          <a:prstGeom prst="rect">
            <a:avLst/>
          </a:prstGeom>
          <a:noFill/>
        </p:spPr>
        <p:txBody>
          <a:bodyPr wrap="square" rtlCol="0">
            <a:spAutoFit/>
          </a:bodyPr>
          <a:lstStyle/>
          <a:p>
            <a:r>
              <a:rPr lang="en-US" altLang="zh-TW" sz="2400" dirty="0"/>
              <a:t>Each filter detects a small pattern (3 x 3). </a:t>
            </a:r>
            <a:endParaRPr lang="zh-TW" altLang="en-US" sz="2400" dirty="0"/>
          </a:p>
        </p:txBody>
      </p:sp>
      <p:sp>
        <p:nvSpPr>
          <p:cNvPr id="14" name="矩形 13"/>
          <p:cNvSpPr/>
          <p:nvPr/>
        </p:nvSpPr>
        <p:spPr>
          <a:xfrm>
            <a:off x="5202267" y="6013394"/>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Tree>
    <p:extLst>
      <p:ext uri="{BB962C8B-B14F-4D97-AF65-F5344CB8AC3E}">
        <p14:creationId xmlns:p14="http://schemas.microsoft.com/office/powerpoint/2010/main" val="35896804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3" grpId="0"/>
      <p:bldP spid="12" grpId="0"/>
      <p:bldP spid="13" grpId="0"/>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extLst/>
          </p:nvPr>
        </p:nvGraphicFramePr>
        <p:xfrm>
          <a:off x="7087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93337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2509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3008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691365" y="1732535"/>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Tree>
    <p:extLst>
      <p:ext uri="{BB962C8B-B14F-4D97-AF65-F5344CB8AC3E}">
        <p14:creationId xmlns:p14="http://schemas.microsoft.com/office/powerpoint/2010/main" val="20096968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Step 3: Best Function</a:t>
            </a:r>
            <a:endParaRPr lang="zh-TW" altLang="en-US" dirty="0"/>
          </a:p>
        </p:txBody>
      </p:sp>
      <p:sp>
        <p:nvSpPr>
          <p:cNvPr id="4" name="圓柱 5"/>
          <p:cNvSpPr/>
          <p:nvPr/>
        </p:nvSpPr>
        <p:spPr>
          <a:xfrm>
            <a:off x="2612601" y="2034600"/>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5" name="Object 12"/>
          <p:cNvGraphicFramePr>
            <a:graphicFrameLocks noChangeAspect="1"/>
          </p:cNvGraphicFramePr>
          <p:nvPr>
            <p:extLst/>
          </p:nvPr>
        </p:nvGraphicFramePr>
        <p:xfrm>
          <a:off x="4344745" y="2663625"/>
          <a:ext cx="1109662" cy="461962"/>
        </p:xfrm>
        <a:graphic>
          <a:graphicData uri="http://schemas.openxmlformats.org/presentationml/2006/ole">
            <mc:AlternateContent xmlns:mc="http://schemas.openxmlformats.org/markup-compatibility/2006">
              <mc:Choice xmlns:v="urn:schemas-microsoft-com:vml" Requires="v">
                <p:oleObj spid="_x0000_s15364" name="方程式" r:id="rId4" imgW="520560" imgH="215640" progId="Equation.3">
                  <p:embed/>
                </p:oleObj>
              </mc:Choice>
              <mc:Fallback>
                <p:oleObj name="方程式" r:id="rId4" imgW="520560" imgH="215640" progId="Equation.3">
                  <p:embed/>
                  <p:pic>
                    <p:nvPicPr>
                      <p:cNvPr id="5" name="Object 12"/>
                      <p:cNvPicPr>
                        <a:picLocks noChangeAspect="1" noChangeArrowheads="1"/>
                      </p:cNvPicPr>
                      <p:nvPr/>
                    </p:nvPicPr>
                    <p:blipFill>
                      <a:blip r:embed="rId5"/>
                      <a:srcRect/>
                      <a:stretch>
                        <a:fillRect/>
                      </a:stretch>
                    </p:blipFill>
                    <p:spPr bwMode="auto">
                      <a:xfrm>
                        <a:off x="4344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4344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7" name="圓柱 22"/>
          <p:cNvSpPr/>
          <p:nvPr/>
        </p:nvSpPr>
        <p:spPr>
          <a:xfrm>
            <a:off x="2553822" y="5215693"/>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8" name="圓角矩形 26"/>
          <p:cNvSpPr/>
          <p:nvPr/>
        </p:nvSpPr>
        <p:spPr>
          <a:xfrm>
            <a:off x="2415921" y="3661531"/>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9" name="直線單箭頭接點 8"/>
          <p:cNvCxnSpPr/>
          <p:nvPr/>
        </p:nvCxnSpPr>
        <p:spPr>
          <a:xfrm flipV="1">
            <a:off x="3393025" y="47741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p:cNvCxnSpPr/>
          <p:nvPr/>
        </p:nvCxnSpPr>
        <p:spPr>
          <a:xfrm>
            <a:off x="3393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文字方塊 17"/>
          <p:cNvSpPr txBox="1"/>
          <p:nvPr/>
        </p:nvSpPr>
        <p:spPr>
          <a:xfrm>
            <a:off x="4510656" y="3713906"/>
            <a:ext cx="3490586" cy="461665"/>
          </a:xfrm>
          <a:prstGeom prst="rect">
            <a:avLst/>
          </a:prstGeom>
          <a:noFill/>
        </p:spPr>
        <p:txBody>
          <a:bodyPr wrap="square" rtlCol="0">
            <a:spAutoFit/>
          </a:bodyPr>
          <a:lstStyle/>
          <a:p>
            <a:pPr algn="ctr"/>
            <a:r>
              <a:rPr lang="en-US" altLang="zh-TW" sz="2400" dirty="0"/>
              <a:t>Pick the “Best” Function</a:t>
            </a:r>
            <a:endParaRPr lang="zh-TW" altLang="en-US" sz="2400" dirty="0"/>
          </a:p>
        </p:txBody>
      </p:sp>
      <p:cxnSp>
        <p:nvCxnSpPr>
          <p:cNvPr id="19" name="直線單箭頭接點 18"/>
          <p:cNvCxnSpPr/>
          <p:nvPr/>
        </p:nvCxnSpPr>
        <p:spPr>
          <a:xfrm>
            <a:off x="4344746"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6138514" y="1629848"/>
            <a:ext cx="3843687" cy="15862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flipV="1">
            <a:off x="4190117" y="2914650"/>
            <a:ext cx="1891247" cy="7992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692317" y="3709656"/>
            <a:ext cx="3131159" cy="434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6" name="文字方塊 15"/>
              <p:cNvSpPr txBox="1"/>
              <p:nvPr/>
            </p:nvSpPr>
            <p:spPr>
              <a:xfrm>
                <a:off x="4724401" y="4460787"/>
                <a:ext cx="2509533" cy="522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func>
                        <m:funcPr>
                          <m:ctrlPr>
                            <a:rPr lang="en-US" altLang="zh-TW" sz="2400" i="1">
                              <a:latin typeface="Cambria Math" panose="02040503050406030204" pitchFamily="18" charset="0"/>
                            </a:rPr>
                          </m:ctrlPr>
                        </m:funcPr>
                        <m:fName>
                          <m:r>
                            <a:rPr lang="en-US" altLang="zh-TW" sz="2400" i="1">
                              <a:latin typeface="Cambria Math" panose="02040503050406030204" pitchFamily="18" charset="0"/>
                            </a:rPr>
                            <m:t>𝑎𝑟𝑔</m:t>
                          </m:r>
                        </m:fName>
                        <m:e>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𝑓</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e>
                          </m:func>
                        </m:e>
                      </m:func>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4724401" y="4460787"/>
                <a:ext cx="2509533" cy="522451"/>
              </a:xfrm>
              <a:prstGeom prst="rect">
                <a:avLst/>
              </a:prstGeom>
              <a:blipFill>
                <a:blip r:embed="rId6"/>
                <a:stretch>
                  <a:fillRect l="-3883" b="-2117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4669705" y="5092683"/>
                <a:ext cx="3324243"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4669705" y="5092683"/>
                <a:ext cx="3324243" cy="509050"/>
              </a:xfrm>
              <a:prstGeom prst="rect">
                <a:avLst/>
              </a:prstGeom>
              <a:blipFill>
                <a:blip r:embed="rId7"/>
                <a:stretch>
                  <a:fillRect l="-734" b="-8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5549900" y="5575142"/>
                <a:ext cx="4860754"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e>
                      </m:func>
                    </m:oMath>
                  </m:oMathPara>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5549900" y="5575142"/>
                <a:ext cx="4860754" cy="1038298"/>
              </a:xfrm>
              <a:prstGeom prst="rect">
                <a:avLst/>
              </a:prstGeom>
              <a:blipFill>
                <a:blip r:embed="rId8"/>
                <a:stretch>
                  <a:fillRect/>
                </a:stretch>
              </a:blipFill>
            </p:spPr>
            <p:txBody>
              <a:bodyPr/>
              <a:lstStyle/>
              <a:p>
                <a:r>
                  <a:rPr lang="zh-TW" altLang="en-US">
                    <a:noFill/>
                  </a:rPr>
                  <a:t> </a:t>
                </a:r>
              </a:p>
            </p:txBody>
          </p:sp>
        </mc:Fallback>
      </mc:AlternateContent>
      <p:sp>
        <p:nvSpPr>
          <p:cNvPr id="20" name="矩形 19"/>
          <p:cNvSpPr/>
          <p:nvPr/>
        </p:nvSpPr>
        <p:spPr>
          <a:xfrm>
            <a:off x="8278536" y="4569826"/>
            <a:ext cx="181395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t>Gradient Descent</a:t>
            </a:r>
            <a:endParaRPr lang="zh-TW" altLang="en-US" sz="2800" dirty="0"/>
          </a:p>
        </p:txBody>
      </p:sp>
      <mc:AlternateContent xmlns:mc="http://schemas.openxmlformats.org/markup-compatibility/2006">
        <mc:Choice xmlns:a14="http://schemas.microsoft.com/office/drawing/2010/main" Requires="a14">
          <p:sp>
            <p:nvSpPr>
              <p:cNvPr id="25" name="文字方塊 24"/>
              <p:cNvSpPr txBox="1"/>
              <p:nvPr/>
            </p:nvSpPr>
            <p:spPr>
              <a:xfrm>
                <a:off x="6153468" y="1671285"/>
                <a:ext cx="3917708" cy="14999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sz="2400" i="1">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en-US" altLang="zh-TW"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2400" i="1">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6153468" y="1671285"/>
                <a:ext cx="3917708" cy="1499962"/>
              </a:xfrm>
              <a:prstGeom prst="rect">
                <a:avLst/>
              </a:prstGeom>
              <a:blipFill>
                <a:blip r:embed="rId9"/>
                <a:stretch>
                  <a:fillRect l="-31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59237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animBg="1"/>
      <p:bldP spid="15" grpId="0" animBg="1"/>
      <p:bldP spid="16" grpId="0"/>
      <p:bldP spid="22" grpId="0"/>
      <p:bldP spid="23" grpId="0"/>
      <p:bldP spid="20" grpId="0" animBg="1"/>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extLst/>
          </p:nvPr>
        </p:nvGraphicFramePr>
        <p:xfrm>
          <a:off x="7087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93337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2509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3487015"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691364" y="1732535"/>
            <a:ext cx="1447576" cy="461665"/>
          </a:xfrm>
          <a:prstGeom prst="rect">
            <a:avLst/>
          </a:prstGeom>
        </p:spPr>
        <p:txBody>
          <a:bodyPr wrap="none">
            <a:spAutoFit/>
          </a:bodyPr>
          <a:lstStyle/>
          <a:p>
            <a:r>
              <a:rPr lang="en-US" altLang="zh-TW" sz="2400" dirty="0"/>
              <a:t>If s</a:t>
            </a:r>
            <a:r>
              <a:rPr lang="zh-TW" altLang="en-US" sz="2400" dirty="0"/>
              <a:t>tride</a:t>
            </a:r>
            <a:r>
              <a:rPr lang="en-US" altLang="zh-TW" sz="2400" dirty="0"/>
              <a:t>=2</a:t>
            </a:r>
            <a:endParaRPr lang="zh-TW" altLang="en-US" sz="2400" dirty="0"/>
          </a:p>
        </p:txBody>
      </p:sp>
      <p:sp>
        <p:nvSpPr>
          <p:cNvPr id="14" name="矩形 13"/>
          <p:cNvSpPr/>
          <p:nvPr/>
        </p:nvSpPr>
        <p:spPr>
          <a:xfrm>
            <a:off x="6726912" y="4481652"/>
            <a:ext cx="2972289" cy="461665"/>
          </a:xfrm>
          <a:prstGeom prst="rect">
            <a:avLst/>
          </a:prstGeom>
        </p:spPr>
        <p:txBody>
          <a:bodyPr wrap="none">
            <a:spAutoFit/>
          </a:bodyPr>
          <a:lstStyle/>
          <a:p>
            <a:r>
              <a:rPr lang="en-US" altLang="zh-TW" sz="2400" dirty="0"/>
              <a:t>We set s</a:t>
            </a:r>
            <a:r>
              <a:rPr lang="zh-TW" altLang="en-US" sz="2400" dirty="0"/>
              <a:t>tride</a:t>
            </a:r>
            <a:r>
              <a:rPr lang="en-US" altLang="zh-TW" sz="2400" dirty="0"/>
              <a:t>=1 below</a:t>
            </a:r>
            <a:endParaRPr lang="zh-TW" altLang="en-US" sz="2400" dirty="0"/>
          </a:p>
        </p:txBody>
      </p:sp>
    </p:spTree>
    <p:extLst>
      <p:ext uri="{BB962C8B-B14F-4D97-AF65-F5344CB8AC3E}">
        <p14:creationId xmlns:p14="http://schemas.microsoft.com/office/powerpoint/2010/main" val="19982814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28" grpId="0" animBg="1"/>
      <p:bldP spid="1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extLst/>
          </p:nvPr>
        </p:nvGraphicFramePr>
        <p:xfrm>
          <a:off x="7087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8710047" y="93337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2509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56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3008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3454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956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2509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2691365" y="1732535"/>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32" name="矩形 31"/>
          <p:cNvSpPr/>
          <p:nvPr/>
        </p:nvSpPr>
        <p:spPr>
          <a:xfrm>
            <a:off x="3956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7087891" y="478406"/>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644536" y="936721"/>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8169025" y="1405709"/>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7087891" y="47840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237060" y="2785872"/>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6256036" y="5262586"/>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7123876" y="6046056"/>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cxnSp>
        <p:nvCxnSpPr>
          <p:cNvPr id="41" name="直線接點 40"/>
          <p:cNvCxnSpPr/>
          <p:nvPr/>
        </p:nvCxnSpPr>
        <p:spPr>
          <a:xfrm>
            <a:off x="2453398"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2404631"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278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8" grpId="0" animBg="1"/>
      <p:bldP spid="36" grpId="0" animBg="1"/>
      <p:bldP spid="37" grpId="0" animBg="1"/>
      <p:bldP spid="38" grpId="0" animBg="1"/>
      <p:bldP spid="39" grpId="0" animBg="1"/>
      <p:bldP spid="4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Convolution</a:t>
            </a:r>
            <a:endParaRPr lang="zh-TW" altLang="en-US" dirty="0"/>
          </a:p>
        </p:txBody>
      </p:sp>
      <p:graphicFrame>
        <p:nvGraphicFramePr>
          <p:cNvPr id="4" name="內容版面配置區 3"/>
          <p:cNvGraphicFramePr>
            <a:graphicFrameLocks noGrp="1"/>
          </p:cNvGraphicFramePr>
          <p:nvPr>
            <p:ph idx="1"/>
          </p:nvPr>
        </p:nvGraphicFramePr>
        <p:xfrm>
          <a:off x="2509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772584" y="5388971"/>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12" name="橢圓 11"/>
          <p:cNvSpPr/>
          <p:nvPr/>
        </p:nvSpPr>
        <p:spPr>
          <a:xfrm>
            <a:off x="6246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7087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7929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8771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6246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7087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7929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8771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6246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7087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7929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8771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6246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7087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7929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8771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nvPr>
        </p:nvGraphicFramePr>
        <p:xfrm>
          <a:off x="7211103" y="3651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833258" y="820094"/>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37" name="矩形 36"/>
          <p:cNvSpPr/>
          <p:nvPr/>
        </p:nvSpPr>
        <p:spPr>
          <a:xfrm>
            <a:off x="2509111"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3012818"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3454824" y="2400838"/>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930593"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2509111" y="2810239"/>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429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271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113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8955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429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271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113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8955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429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271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113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8955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429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271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113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8955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6096000" y="1789386"/>
            <a:ext cx="3793288" cy="954107"/>
          </a:xfrm>
          <a:prstGeom prst="rect">
            <a:avLst/>
          </a:prstGeom>
          <a:noFill/>
        </p:spPr>
        <p:txBody>
          <a:bodyPr wrap="square" rtlCol="0">
            <a:spAutoFit/>
          </a:bodyPr>
          <a:lstStyle/>
          <a:p>
            <a:r>
              <a:rPr lang="en-US" altLang="zh-TW" sz="2800" dirty="0">
                <a:solidFill>
                  <a:srgbClr val="0000FF"/>
                </a:solidFill>
              </a:rPr>
              <a:t>Do the same process for every filter</a:t>
            </a:r>
            <a:endParaRPr lang="zh-TW" altLang="en-US" sz="2800" dirty="0">
              <a:solidFill>
                <a:srgbClr val="0000FF"/>
              </a:solidFill>
            </a:endParaRPr>
          </a:p>
        </p:txBody>
      </p:sp>
      <p:sp>
        <p:nvSpPr>
          <p:cNvPr id="58" name="矩形 57"/>
          <p:cNvSpPr/>
          <p:nvPr/>
        </p:nvSpPr>
        <p:spPr>
          <a:xfrm>
            <a:off x="3939409" y="3783331"/>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2691365" y="1732535"/>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60" name="文字方塊 59"/>
          <p:cNvSpPr txBox="1"/>
          <p:nvPr/>
        </p:nvSpPr>
        <p:spPr>
          <a:xfrm>
            <a:off x="6939745" y="6174169"/>
            <a:ext cx="2347025" cy="461665"/>
          </a:xfrm>
          <a:prstGeom prst="rect">
            <a:avLst/>
          </a:prstGeom>
          <a:noFill/>
        </p:spPr>
        <p:txBody>
          <a:bodyPr wrap="square" rtlCol="0">
            <a:spAutoFit/>
          </a:bodyPr>
          <a:lstStyle/>
          <a:p>
            <a:pPr algn="ctr"/>
            <a:r>
              <a:rPr lang="en-US" altLang="zh-TW" sz="2400" dirty="0">
                <a:solidFill>
                  <a:srgbClr val="FF0000"/>
                </a:solidFill>
              </a:rPr>
              <a:t>4 x 4 image</a:t>
            </a:r>
            <a:endParaRPr lang="zh-TW" altLang="en-US" sz="2400" dirty="0">
              <a:solidFill>
                <a:srgbClr val="FF0000"/>
              </a:solidFill>
            </a:endParaRPr>
          </a:p>
        </p:txBody>
      </p:sp>
      <p:sp>
        <p:nvSpPr>
          <p:cNvPr id="6" name="矩形 5"/>
          <p:cNvSpPr/>
          <p:nvPr/>
        </p:nvSpPr>
        <p:spPr>
          <a:xfrm>
            <a:off x="6839800" y="4052685"/>
            <a:ext cx="2320707"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Feature</a:t>
            </a:r>
          </a:p>
          <a:p>
            <a:pPr algn="ctr"/>
            <a:r>
              <a:rPr lang="en-US" altLang="zh-TW" sz="2800" dirty="0"/>
              <a:t>Map</a:t>
            </a:r>
            <a:endParaRPr lang="zh-TW" altLang="en-US" sz="2800" dirty="0"/>
          </a:p>
        </p:txBody>
      </p:sp>
    </p:spTree>
    <p:extLst>
      <p:ext uri="{BB962C8B-B14F-4D97-AF65-F5344CB8AC3E}">
        <p14:creationId xmlns:p14="http://schemas.microsoft.com/office/powerpoint/2010/main" val="17745398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3" grpId="0"/>
      <p:bldP spid="58" grpId="0" animBg="1"/>
      <p:bldP spid="60" grpId="0"/>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Colorful image</a:t>
            </a:r>
            <a:endParaRPr lang="zh-TW" altLang="en-US" dirty="0"/>
          </a:p>
        </p:txBody>
      </p:sp>
      <p:sp>
        <p:nvSpPr>
          <p:cNvPr id="3" name="內容版面配置區 2"/>
          <p:cNvSpPr>
            <a:spLocks noGrp="1"/>
          </p:cNvSpPr>
          <p:nvPr>
            <p:ph idx="1"/>
          </p:nvPr>
        </p:nvSpPr>
        <p:spPr/>
        <p:txBody>
          <a:bodyPr/>
          <a:lstStyle/>
          <a:p>
            <a:endParaRPr lang="zh-TW" altLang="en-US" dirty="0"/>
          </a:p>
        </p:txBody>
      </p:sp>
      <p:graphicFrame>
        <p:nvGraphicFramePr>
          <p:cNvPr id="6" name="內容版面配置區 3"/>
          <p:cNvGraphicFramePr>
            <a:graphicFrameLocks/>
          </p:cNvGraphicFramePr>
          <p:nvPr>
            <p:extLst/>
          </p:nvPr>
        </p:nvGraphicFramePr>
        <p:xfrm>
          <a:off x="6477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extLst/>
          </p:nvPr>
        </p:nvGraphicFramePr>
        <p:xfrm>
          <a:off x="6641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extLst/>
          </p:nvPr>
        </p:nvGraphicFramePr>
        <p:xfrm>
          <a:off x="6848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extLst/>
          </p:nvPr>
        </p:nvGraphicFramePr>
        <p:xfrm>
          <a:off x="4491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p:nvPr/>
        </p:nvSpPr>
        <p:spPr>
          <a:xfrm>
            <a:off x="6200036" y="2341868"/>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11" name="表格 10"/>
          <p:cNvGraphicFramePr>
            <a:graphicFrameLocks noGrp="1"/>
          </p:cNvGraphicFramePr>
          <p:nvPr>
            <p:extLst/>
          </p:nvPr>
        </p:nvGraphicFramePr>
        <p:xfrm>
          <a:off x="7495758" y="157268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p:nvPr/>
        </p:nvSpPr>
        <p:spPr>
          <a:xfrm>
            <a:off x="9204923" y="2301170"/>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graphicFrame>
        <p:nvGraphicFramePr>
          <p:cNvPr id="13" name="表格 12"/>
          <p:cNvGraphicFramePr>
            <a:graphicFrameLocks noGrp="1"/>
          </p:cNvGraphicFramePr>
          <p:nvPr>
            <p:extLst/>
          </p:nvPr>
        </p:nvGraphicFramePr>
        <p:xfrm>
          <a:off x="4643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extLst/>
          </p:nvPr>
        </p:nvGraphicFramePr>
        <p:xfrm>
          <a:off x="4796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extLst/>
          </p:nvPr>
        </p:nvGraphicFramePr>
        <p:xfrm>
          <a:off x="7648690" y="17087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extLst/>
          </p:nvPr>
        </p:nvGraphicFramePr>
        <p:xfrm>
          <a:off x="7801090" y="18611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5" name="向右箭號 4"/>
          <p:cNvSpPr/>
          <p:nvPr/>
        </p:nvSpPr>
        <p:spPr>
          <a:xfrm>
            <a:off x="5819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1877684" y="3059766"/>
            <a:ext cx="3927508" cy="3629534"/>
            <a:chOff x="353684" y="3059766"/>
            <a:chExt cx="3927508" cy="3629534"/>
          </a:xfrm>
        </p:grpSpPr>
        <p:pic>
          <p:nvPicPr>
            <p:cNvPr id="4" name="圖片 3"/>
            <p:cNvPicPr>
              <a:picLocks noChangeAspect="1"/>
            </p:cNvPicPr>
            <p:nvPr/>
          </p:nvPicPr>
          <p:blipFill>
            <a:blip r:embed="rId2"/>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en-US" altLang="zh-TW" sz="2400" dirty="0"/>
                <a:t>Colorful image</a:t>
              </a:r>
              <a:endParaRPr lang="zh-TW" altLang="en-US" sz="2400" dirty="0"/>
            </a:p>
          </p:txBody>
        </p:sp>
      </p:grpSp>
    </p:spTree>
    <p:extLst>
      <p:ext uri="{BB962C8B-B14F-4D97-AF65-F5344CB8AC3E}">
        <p14:creationId xmlns:p14="http://schemas.microsoft.com/office/powerpoint/2010/main" val="16086672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2974294" y="1289137"/>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5" name="文字方塊 4"/>
          <p:cNvSpPr txBox="1"/>
          <p:nvPr/>
        </p:nvSpPr>
        <p:spPr>
          <a:xfrm>
            <a:off x="3253795" y="3012626"/>
            <a:ext cx="1246644" cy="461665"/>
          </a:xfrm>
          <a:prstGeom prst="rect">
            <a:avLst/>
          </a:prstGeom>
          <a:noFill/>
        </p:spPr>
        <p:txBody>
          <a:bodyPr wrap="square" rtlCol="0">
            <a:spAutoFit/>
          </a:bodyPr>
          <a:lstStyle/>
          <a:p>
            <a:pPr algn="ctr"/>
            <a:r>
              <a:rPr lang="en-US" altLang="zh-TW" sz="2400" dirty="0"/>
              <a:t>image</a:t>
            </a:r>
            <a:endParaRPr lang="zh-TW" altLang="en-US" sz="2400" dirty="0"/>
          </a:p>
        </p:txBody>
      </p:sp>
      <p:pic>
        <p:nvPicPr>
          <p:cNvPr id="6" name="圖片 5"/>
          <p:cNvPicPr>
            <a:picLocks noChangeAspect="1"/>
          </p:cNvPicPr>
          <p:nvPr/>
        </p:nvPicPr>
        <p:blipFill>
          <a:blip r:embed="rId3"/>
          <a:stretch>
            <a:fillRect/>
          </a:stretch>
        </p:blipFill>
        <p:spPr>
          <a:xfrm>
            <a:off x="7256849" y="1312730"/>
            <a:ext cx="1915672" cy="1873101"/>
          </a:xfrm>
          <a:prstGeom prst="rect">
            <a:avLst/>
          </a:prstGeom>
        </p:spPr>
      </p:pic>
      <p:sp>
        <p:nvSpPr>
          <p:cNvPr id="7" name="向右箭號 62"/>
          <p:cNvSpPr/>
          <p:nvPr/>
        </p:nvSpPr>
        <p:spPr>
          <a:xfrm>
            <a:off x="5198009" y="2150882"/>
            <a:ext cx="1880625" cy="66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5253708" y="2629556"/>
            <a:ext cx="1704377" cy="461665"/>
          </a:xfrm>
          <a:prstGeom prst="rect">
            <a:avLst/>
          </a:prstGeom>
          <a:noFill/>
        </p:spPr>
        <p:txBody>
          <a:bodyPr wrap="square" rtlCol="0">
            <a:spAutoFit/>
          </a:bodyPr>
          <a:lstStyle/>
          <a:p>
            <a:r>
              <a:rPr lang="en-US" altLang="zh-TW" sz="2400" dirty="0"/>
              <a:t>convolution</a:t>
            </a:r>
            <a:endParaRPr lang="zh-TW" altLang="en-US" sz="2400" dirty="0"/>
          </a:p>
        </p:txBody>
      </p:sp>
      <p:graphicFrame>
        <p:nvGraphicFramePr>
          <p:cNvPr id="9" name="表格 8"/>
          <p:cNvGraphicFramePr>
            <a:graphicFrameLocks noGrp="1"/>
          </p:cNvGraphicFramePr>
          <p:nvPr>
            <p:extLst/>
          </p:nvPr>
        </p:nvGraphicFramePr>
        <p:xfrm>
          <a:off x="6110226" y="1267812"/>
          <a:ext cx="964038" cy="815136"/>
        </p:xfrm>
        <a:graphic>
          <a:graphicData uri="http://schemas.openxmlformats.org/drawingml/2006/table">
            <a:tbl>
              <a:tblPr firstRow="1" bandRow="1">
                <a:tableStyleId>{5940675A-B579-460E-94D1-54222C63F5DA}</a:tableStyleId>
              </a:tblPr>
              <a:tblGrid>
                <a:gridCol w="321346">
                  <a:extLst>
                    <a:ext uri="{9D8B030D-6E8A-4147-A177-3AD203B41FA5}">
                      <a16:colId xmlns:a16="http://schemas.microsoft.com/office/drawing/2014/main" val="20000"/>
                    </a:ext>
                  </a:extLst>
                </a:gridCol>
                <a:gridCol w="321346">
                  <a:extLst>
                    <a:ext uri="{9D8B030D-6E8A-4147-A177-3AD203B41FA5}">
                      <a16:colId xmlns:a16="http://schemas.microsoft.com/office/drawing/2014/main" val="20001"/>
                    </a:ext>
                  </a:extLst>
                </a:gridCol>
                <a:gridCol w="321346">
                  <a:extLst>
                    <a:ext uri="{9D8B030D-6E8A-4147-A177-3AD203B41FA5}">
                      <a16:colId xmlns:a16="http://schemas.microsoft.com/office/drawing/2014/main" val="20002"/>
                    </a:ext>
                  </a:extLst>
                </a:gridCol>
              </a:tblGrid>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0"/>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1"/>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0" name="表格 9"/>
          <p:cNvGraphicFramePr>
            <a:graphicFrameLocks noGrp="1"/>
          </p:cNvGraphicFramePr>
          <p:nvPr>
            <p:extLst/>
          </p:nvPr>
        </p:nvGraphicFramePr>
        <p:xfrm>
          <a:off x="5027901" y="1272565"/>
          <a:ext cx="947868" cy="802110"/>
        </p:xfrm>
        <a:graphic>
          <a:graphicData uri="http://schemas.openxmlformats.org/drawingml/2006/table">
            <a:tbl>
              <a:tblPr firstRow="1" bandRow="1">
                <a:tableStyleId>{5940675A-B579-460E-94D1-54222C63F5DA}</a:tableStyleId>
              </a:tblPr>
              <a:tblGrid>
                <a:gridCol w="315956">
                  <a:extLst>
                    <a:ext uri="{9D8B030D-6E8A-4147-A177-3AD203B41FA5}">
                      <a16:colId xmlns:a16="http://schemas.microsoft.com/office/drawing/2014/main" val="20000"/>
                    </a:ext>
                  </a:extLst>
                </a:gridCol>
                <a:gridCol w="315956">
                  <a:extLst>
                    <a:ext uri="{9D8B030D-6E8A-4147-A177-3AD203B41FA5}">
                      <a16:colId xmlns:a16="http://schemas.microsoft.com/office/drawing/2014/main" val="20001"/>
                    </a:ext>
                  </a:extLst>
                </a:gridCol>
                <a:gridCol w="315956">
                  <a:extLst>
                    <a:ext uri="{9D8B030D-6E8A-4147-A177-3AD203B41FA5}">
                      <a16:colId xmlns:a16="http://schemas.microsoft.com/office/drawing/2014/main" val="20002"/>
                    </a:ext>
                  </a:extLst>
                </a:gridCol>
              </a:tblGrid>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0"/>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1"/>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2" name="矩形 11"/>
          <p:cNvSpPr/>
          <p:nvPr/>
        </p:nvSpPr>
        <p:spPr>
          <a:xfrm>
            <a:off x="2564890" y="1045679"/>
            <a:ext cx="7090673" cy="2604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795969" y="389827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1" name="矩形 40"/>
          <p:cNvSpPr/>
          <p:nvPr/>
        </p:nvSpPr>
        <p:spPr>
          <a:xfrm>
            <a:off x="6864356" y="461597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2" name="矩形 41"/>
          <p:cNvSpPr/>
          <p:nvPr/>
        </p:nvSpPr>
        <p:spPr>
          <a:xfrm>
            <a:off x="6870174" y="40456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3" name="Object 12"/>
          <p:cNvGraphicFramePr>
            <a:graphicFrameLocks noChangeAspect="1"/>
          </p:cNvGraphicFramePr>
          <p:nvPr>
            <p:extLst/>
          </p:nvPr>
        </p:nvGraphicFramePr>
        <p:xfrm>
          <a:off x="6882873" y="3950393"/>
          <a:ext cx="325438" cy="461962"/>
        </p:xfrm>
        <a:graphic>
          <a:graphicData uri="http://schemas.openxmlformats.org/presentationml/2006/ole">
            <mc:AlternateContent xmlns:mc="http://schemas.openxmlformats.org/markup-compatibility/2006">
              <mc:Choice xmlns:v="urn:schemas-microsoft-com:vml" Requires="v">
                <p:oleObj spid="_x0000_s11278" name="方程式" r:id="rId4" imgW="152280" imgH="215640" progId="Equation.3">
                  <p:embed/>
                </p:oleObj>
              </mc:Choice>
              <mc:Fallback>
                <p:oleObj name="方程式" r:id="rId4" imgW="152280" imgH="215640" progId="Equation.3">
                  <p:embed/>
                  <p:pic>
                    <p:nvPicPr>
                      <p:cNvPr id="43" name="Object 12"/>
                      <p:cNvPicPr>
                        <a:picLocks noChangeAspect="1" noChangeArrowheads="1"/>
                      </p:cNvPicPr>
                      <p:nvPr/>
                    </p:nvPicPr>
                    <p:blipFill>
                      <a:blip r:embed="rId5"/>
                      <a:srcRect/>
                      <a:stretch>
                        <a:fillRect/>
                      </a:stretch>
                    </p:blipFill>
                    <p:spPr bwMode="auto">
                      <a:xfrm>
                        <a:off x="6882873" y="395039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extLst/>
          </p:nvPr>
        </p:nvGraphicFramePr>
        <p:xfrm>
          <a:off x="6888170" y="4533123"/>
          <a:ext cx="352425" cy="461963"/>
        </p:xfrm>
        <a:graphic>
          <a:graphicData uri="http://schemas.openxmlformats.org/presentationml/2006/ole">
            <mc:AlternateContent xmlns:mc="http://schemas.openxmlformats.org/markup-compatibility/2006">
              <mc:Choice xmlns:v="urn:schemas-microsoft-com:vml" Requires="v">
                <p:oleObj spid="_x0000_s11279" name="方程式" r:id="rId6" imgW="164880" imgH="215640" progId="Equation.3">
                  <p:embed/>
                </p:oleObj>
              </mc:Choice>
              <mc:Fallback>
                <p:oleObj name="方程式" r:id="rId6" imgW="164880" imgH="215640" progId="Equation.3">
                  <p:embed/>
                  <p:pic>
                    <p:nvPicPr>
                      <p:cNvPr id="44" name="Object 12"/>
                      <p:cNvPicPr>
                        <a:picLocks noChangeAspect="1" noChangeArrowheads="1"/>
                      </p:cNvPicPr>
                      <p:nvPr/>
                    </p:nvPicPr>
                    <p:blipFill>
                      <a:blip r:embed="rId7"/>
                      <a:srcRect/>
                      <a:stretch>
                        <a:fillRect/>
                      </a:stretch>
                    </p:blipFill>
                    <p:spPr bwMode="auto">
                      <a:xfrm>
                        <a:off x="6888170" y="453312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矩形 44"/>
          <p:cNvSpPr/>
          <p:nvPr/>
        </p:nvSpPr>
        <p:spPr>
          <a:xfrm>
            <a:off x="8350131" y="387063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橢圓 45"/>
          <p:cNvSpPr/>
          <p:nvPr/>
        </p:nvSpPr>
        <p:spPr>
          <a:xfrm>
            <a:off x="8447241" y="388164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8449583" y="466021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47"/>
          <p:cNvSpPr/>
          <p:nvPr/>
        </p:nvSpPr>
        <p:spPr>
          <a:xfrm>
            <a:off x="8437950" y="58882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文字方塊 48"/>
          <p:cNvSpPr txBox="1"/>
          <p:nvPr/>
        </p:nvSpPr>
        <p:spPr>
          <a:xfrm rot="5400000">
            <a:off x="8435204" y="531051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矩形 49"/>
          <p:cNvSpPr/>
          <p:nvPr/>
        </p:nvSpPr>
        <p:spPr>
          <a:xfrm>
            <a:off x="6873881" y="601372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6843713" y="5918269"/>
          <a:ext cx="461962" cy="488950"/>
        </p:xfrm>
        <a:graphic>
          <a:graphicData uri="http://schemas.openxmlformats.org/presentationml/2006/ole">
            <mc:AlternateContent xmlns:mc="http://schemas.openxmlformats.org/markup-compatibility/2006">
              <mc:Choice xmlns:v="urn:schemas-microsoft-com:vml" Requires="v">
                <p:oleObj spid="_x0000_s11280" name="方程式" r:id="rId8" imgW="215640" imgH="228600" progId="Equation.3">
                  <p:embed/>
                </p:oleObj>
              </mc:Choice>
              <mc:Fallback>
                <p:oleObj name="方程式" r:id="rId8" imgW="215640" imgH="228600" progId="Equation.3">
                  <p:embed/>
                  <p:pic>
                    <p:nvPicPr>
                      <p:cNvPr id="51" name="Object 12"/>
                      <p:cNvPicPr>
                        <a:picLocks noChangeAspect="1" noChangeArrowheads="1"/>
                      </p:cNvPicPr>
                      <p:nvPr/>
                    </p:nvPicPr>
                    <p:blipFill>
                      <a:blip r:embed="rId9"/>
                      <a:srcRect/>
                      <a:stretch>
                        <a:fillRect/>
                      </a:stretch>
                    </p:blipFill>
                    <p:spPr bwMode="auto">
                      <a:xfrm>
                        <a:off x="6843713" y="5918269"/>
                        <a:ext cx="4619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文字方塊 51"/>
          <p:cNvSpPr txBox="1"/>
          <p:nvPr/>
        </p:nvSpPr>
        <p:spPr>
          <a:xfrm rot="5400000">
            <a:off x="6764927" y="5259474"/>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3" name="直線單箭頭接點 52"/>
          <p:cNvCxnSpPr>
            <a:stCxn id="43" idx="3"/>
            <a:endCxn id="46" idx="2"/>
          </p:cNvCxnSpPr>
          <p:nvPr/>
        </p:nvCxnSpPr>
        <p:spPr>
          <a:xfrm flipV="1">
            <a:off x="7208311" y="4168720"/>
            <a:ext cx="1238930" cy="12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42" idx="3"/>
            <a:endCxn id="47" idx="2"/>
          </p:cNvCxnSpPr>
          <p:nvPr/>
        </p:nvCxnSpPr>
        <p:spPr>
          <a:xfrm>
            <a:off x="7213075" y="4217093"/>
            <a:ext cx="123650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42" idx="3"/>
            <a:endCxn id="48" idx="2"/>
          </p:cNvCxnSpPr>
          <p:nvPr/>
        </p:nvCxnSpPr>
        <p:spPr>
          <a:xfrm>
            <a:off x="7213074" y="4217093"/>
            <a:ext cx="122487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44" idx="3"/>
            <a:endCxn id="46" idx="2"/>
          </p:cNvCxnSpPr>
          <p:nvPr/>
        </p:nvCxnSpPr>
        <p:spPr>
          <a:xfrm flipV="1">
            <a:off x="7240595" y="4168719"/>
            <a:ext cx="120664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41" idx="3"/>
            <a:endCxn id="47" idx="2"/>
          </p:cNvCxnSpPr>
          <p:nvPr/>
        </p:nvCxnSpPr>
        <p:spPr>
          <a:xfrm>
            <a:off x="7207257" y="4787423"/>
            <a:ext cx="124232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41" idx="3"/>
            <a:endCxn id="48" idx="2"/>
          </p:cNvCxnSpPr>
          <p:nvPr/>
        </p:nvCxnSpPr>
        <p:spPr>
          <a:xfrm>
            <a:off x="7207256" y="4787423"/>
            <a:ext cx="123069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51" idx="3"/>
            <a:endCxn id="46" idx="2"/>
          </p:cNvCxnSpPr>
          <p:nvPr/>
        </p:nvCxnSpPr>
        <p:spPr>
          <a:xfrm flipV="1">
            <a:off x="7305675" y="4168720"/>
            <a:ext cx="1141566" cy="1994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1" idx="3"/>
            <a:endCxn id="47" idx="2"/>
          </p:cNvCxnSpPr>
          <p:nvPr/>
        </p:nvCxnSpPr>
        <p:spPr>
          <a:xfrm flipV="1">
            <a:off x="7305675" y="4947290"/>
            <a:ext cx="1143908" cy="1215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1" idx="3"/>
            <a:endCxn id="48" idx="2"/>
          </p:cNvCxnSpPr>
          <p:nvPr/>
        </p:nvCxnSpPr>
        <p:spPr>
          <a:xfrm>
            <a:off x="7305676" y="6162745"/>
            <a:ext cx="1132275" cy="12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內容版面配置區 3"/>
          <p:cNvGraphicFramePr>
            <a:graphicFrameLocks/>
          </p:cNvGraphicFramePr>
          <p:nvPr>
            <p:extLst/>
          </p:nvPr>
        </p:nvGraphicFramePr>
        <p:xfrm>
          <a:off x="4855975" y="4274711"/>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69" name="矩形 68"/>
          <p:cNvSpPr/>
          <p:nvPr/>
        </p:nvSpPr>
        <p:spPr>
          <a:xfrm>
            <a:off x="1842573" y="150072"/>
            <a:ext cx="5639621" cy="584775"/>
          </a:xfrm>
          <a:prstGeom prst="rect">
            <a:avLst/>
          </a:prstGeom>
        </p:spPr>
        <p:txBody>
          <a:bodyPr wrap="none">
            <a:spAutoFit/>
          </a:bodyPr>
          <a:lstStyle/>
          <a:p>
            <a:r>
              <a:rPr lang="en-US" altLang="zh-TW" sz="3200" b="1" i="1" u="sng" dirty="0"/>
              <a:t>Convolution </a:t>
            </a:r>
            <a:r>
              <a:rPr lang="en-US" altLang="zh-TW" sz="3200" b="1" i="1" u="sng" dirty="0" err="1"/>
              <a:t>v.s</a:t>
            </a:r>
            <a:r>
              <a:rPr lang="en-US" altLang="zh-TW" sz="3200" b="1" i="1" u="sng" dirty="0"/>
              <a:t>. Fully Connected</a:t>
            </a:r>
            <a:endParaRPr lang="zh-TW" altLang="en-US" sz="3200" b="1" i="1" u="sng" dirty="0"/>
          </a:p>
        </p:txBody>
      </p:sp>
      <p:sp>
        <p:nvSpPr>
          <p:cNvPr id="70" name="文字方塊 69"/>
          <p:cNvSpPr txBox="1"/>
          <p:nvPr/>
        </p:nvSpPr>
        <p:spPr>
          <a:xfrm>
            <a:off x="3000798" y="4688678"/>
            <a:ext cx="1935550" cy="954107"/>
          </a:xfrm>
          <a:prstGeom prst="rect">
            <a:avLst/>
          </a:prstGeom>
          <a:noFill/>
        </p:spPr>
        <p:txBody>
          <a:bodyPr wrap="square" rtlCol="0">
            <a:spAutoFit/>
          </a:bodyPr>
          <a:lstStyle/>
          <a:p>
            <a:r>
              <a:rPr lang="en-US" altLang="zh-TW" sz="2800" dirty="0"/>
              <a:t>Fully-connected</a:t>
            </a:r>
            <a:endParaRPr lang="zh-TW" altLang="en-US" sz="2800" dirty="0"/>
          </a:p>
        </p:txBody>
      </p:sp>
      <p:sp>
        <p:nvSpPr>
          <p:cNvPr id="72" name="矩形 71"/>
          <p:cNvSpPr/>
          <p:nvPr/>
        </p:nvSpPr>
        <p:spPr>
          <a:xfrm>
            <a:off x="8256392" y="3797230"/>
            <a:ext cx="916129" cy="2749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7190880" y="1232762"/>
            <a:ext cx="2085643" cy="2058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39797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extLst/>
          </p:nvPr>
        </p:nvGraphicFramePr>
        <p:xfrm>
          <a:off x="1923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232603" y="4640719"/>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extLst/>
          </p:nvPr>
        </p:nvGraphicFramePr>
        <p:xfrm>
          <a:off x="1923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3369798" y="23686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1923969" y="1850005"/>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2"/>
          <a:stretch>
            <a:fillRect/>
          </a:stretch>
        </p:blipFill>
        <p:spPr>
          <a:xfrm>
            <a:off x="4270185" y="1197256"/>
            <a:ext cx="2239711" cy="2226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直線單箭頭接點 33"/>
          <p:cNvCxnSpPr/>
          <p:nvPr/>
        </p:nvCxnSpPr>
        <p:spPr>
          <a:xfrm>
            <a:off x="3546123" y="837830"/>
            <a:ext cx="860562" cy="570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363939" y="1571402"/>
            <a:ext cx="1042747" cy="965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6969338" y="49451"/>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6969338" y="511116"/>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6969338" y="960798"/>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6832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6985375" y="2239709"/>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6985375" y="2701374"/>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6985375" y="3151056"/>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6971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6825903" y="4438479"/>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6820320" y="4902671"/>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6820321" y="5380353"/>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7018534"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0" name="文字方塊 49"/>
          <p:cNvSpPr txBox="1"/>
          <p:nvPr/>
        </p:nvSpPr>
        <p:spPr>
          <a:xfrm>
            <a:off x="8019468" y="5303638"/>
            <a:ext cx="2371241" cy="120032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Only connect to 9 input, not fully connected</a:t>
            </a:r>
            <a:endParaRPr lang="zh-TW" altLang="en-US" sz="2400" dirty="0"/>
          </a:p>
        </p:txBody>
      </p:sp>
      <p:sp>
        <p:nvSpPr>
          <p:cNvPr id="51" name="文字方塊 50"/>
          <p:cNvSpPr txBox="1"/>
          <p:nvPr/>
        </p:nvSpPr>
        <p:spPr>
          <a:xfrm>
            <a:off x="6979405" y="1408215"/>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6752901" y="3562360"/>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6815126" y="5789242"/>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7411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411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411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411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411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411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411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411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411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411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411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411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7681504" y="280283"/>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7681504" y="749271"/>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7681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7701395" y="1596966"/>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7701393" y="1537264"/>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7701393" y="1537264"/>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7681504" y="1644697"/>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7681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7681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072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1970464" y="160781"/>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132553"/>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145283"/>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619045"/>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590817"/>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603547"/>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075127"/>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046899"/>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059629"/>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2143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Tree>
    <p:extLst>
      <p:ext uri="{BB962C8B-B14F-4D97-AF65-F5344CB8AC3E}">
        <p14:creationId xmlns:p14="http://schemas.microsoft.com/office/powerpoint/2010/main" val="35009662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8" grpId="0"/>
      <p:bldP spid="39" grpId="0"/>
      <p:bldP spid="40" grpId="0"/>
      <p:bldP spid="41" grpId="0"/>
      <p:bldP spid="42" grpId="0"/>
      <p:bldP spid="43" grpId="0"/>
      <p:bldP spid="44" grpId="0"/>
      <p:bldP spid="45" grpId="0"/>
      <p:bldP spid="46" grpId="0"/>
      <p:bldP spid="47" grpId="0"/>
      <p:bldP spid="48" grpId="0"/>
      <p:bldP spid="49" grpId="0"/>
      <p:bldP spid="50" grpId="0" animBg="1"/>
      <p:bldP spid="51" grpId="0"/>
      <p:bldP spid="52" grpId="0"/>
      <p:bldP spid="53" grpId="0"/>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109"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6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p:cNvGraphicFramePr>
          <p:nvPr/>
        </p:nvGraphicFramePr>
        <p:xfrm>
          <a:off x="1923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graphicFrame>
        <p:nvGraphicFramePr>
          <p:cNvPr id="6" name="表格 5"/>
          <p:cNvGraphicFramePr>
            <a:graphicFrameLocks noGrp="1"/>
          </p:cNvGraphicFramePr>
          <p:nvPr/>
        </p:nvGraphicFramePr>
        <p:xfrm>
          <a:off x="1923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3546124" y="606998"/>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2435332" y="1834394"/>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6969338" y="49451"/>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6969338" y="511116"/>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6969338" y="960798"/>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6832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6985375" y="2239709"/>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6985375" y="2701374"/>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6985375" y="3151056"/>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6971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6825903" y="4438479"/>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6820320" y="4902671"/>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6820321" y="5380353"/>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7018534"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1" name="文字方塊 50"/>
          <p:cNvSpPr txBox="1"/>
          <p:nvPr/>
        </p:nvSpPr>
        <p:spPr>
          <a:xfrm>
            <a:off x="6979405" y="1408215"/>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6752901" y="3562360"/>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6815126" y="5789242"/>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7411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7411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7411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7411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7411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7411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7411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7411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7411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7411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7411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7411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7681504" y="280283"/>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7681504" y="749271"/>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7681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7701395" y="1596966"/>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7701393" y="1537264"/>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7701393" y="1537264"/>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7681504" y="1644697"/>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7681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7681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9072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0" name="橢圓 109"/>
          <p:cNvSpPr/>
          <p:nvPr/>
        </p:nvSpPr>
        <p:spPr>
          <a:xfrm>
            <a:off x="9052673" y="29734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17" name="橢圓 116"/>
          <p:cNvSpPr/>
          <p:nvPr/>
        </p:nvSpPr>
        <p:spPr>
          <a:xfrm>
            <a:off x="1970464" y="160781"/>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522656" y="132553"/>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3033845" y="145283"/>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1970464" y="619045"/>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522656" y="590817"/>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3033845" y="603547"/>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1983087" y="1075127"/>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535279" y="1046899"/>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3046468" y="1059629"/>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8039550" y="5760326"/>
            <a:ext cx="2126717" cy="46166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Shared weights</a:t>
            </a:r>
            <a:endParaRPr lang="zh-TW" altLang="en-US" sz="2400" dirty="0"/>
          </a:p>
        </p:txBody>
      </p:sp>
      <p:cxnSp>
        <p:nvCxnSpPr>
          <p:cNvPr id="72" name="直線單箭頭接點 71"/>
          <p:cNvCxnSpPr>
            <a:stCxn id="56" idx="3"/>
            <a:endCxn id="110" idx="2"/>
          </p:cNvCxnSpPr>
          <p:nvPr/>
        </p:nvCxnSpPr>
        <p:spPr>
          <a:xfrm>
            <a:off x="7681505" y="749270"/>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57" idx="3"/>
            <a:endCxn id="110" idx="2"/>
          </p:cNvCxnSpPr>
          <p:nvPr/>
        </p:nvCxnSpPr>
        <p:spPr>
          <a:xfrm>
            <a:off x="7681505" y="1191630"/>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8" idx="3"/>
            <a:endCxn id="110" idx="2"/>
          </p:cNvCxnSpPr>
          <p:nvPr/>
        </p:nvCxnSpPr>
        <p:spPr>
          <a:xfrm>
            <a:off x="7681505" y="1653426"/>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110" idx="2"/>
          </p:cNvCxnSpPr>
          <p:nvPr/>
        </p:nvCxnSpPr>
        <p:spPr>
          <a:xfrm>
            <a:off x="7710795" y="2980636"/>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110" idx="2"/>
          </p:cNvCxnSpPr>
          <p:nvPr/>
        </p:nvCxnSpPr>
        <p:spPr>
          <a:xfrm flipV="1">
            <a:off x="7697541" y="3333466"/>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110" idx="2"/>
          </p:cNvCxnSpPr>
          <p:nvPr/>
        </p:nvCxnSpPr>
        <p:spPr>
          <a:xfrm flipV="1">
            <a:off x="7697557" y="3333467"/>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64" idx="3"/>
          </p:cNvCxnSpPr>
          <p:nvPr/>
        </p:nvCxnSpPr>
        <p:spPr>
          <a:xfrm flipV="1">
            <a:off x="7681504" y="3361033"/>
            <a:ext cx="1336956" cy="17625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65" idx="3"/>
          </p:cNvCxnSpPr>
          <p:nvPr/>
        </p:nvCxnSpPr>
        <p:spPr>
          <a:xfrm flipV="1">
            <a:off x="7681504" y="3326994"/>
            <a:ext cx="1359292" cy="22389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66" idx="3"/>
          </p:cNvCxnSpPr>
          <p:nvPr/>
        </p:nvCxnSpPr>
        <p:spPr>
          <a:xfrm flipV="1">
            <a:off x="7681504" y="3389926"/>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2232603" y="4640719"/>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pic>
        <p:nvPicPr>
          <p:cNvPr id="87" name="圖片 86"/>
          <p:cNvPicPr>
            <a:picLocks noChangeAspect="1"/>
          </p:cNvPicPr>
          <p:nvPr/>
        </p:nvPicPr>
        <p:blipFill>
          <a:blip r:embed="rId2"/>
          <a:stretch>
            <a:fillRect/>
          </a:stretch>
        </p:blipFill>
        <p:spPr>
          <a:xfrm>
            <a:off x="4238877" y="1215656"/>
            <a:ext cx="2229885" cy="2242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直線單箭頭接點 34"/>
          <p:cNvCxnSpPr/>
          <p:nvPr/>
        </p:nvCxnSpPr>
        <p:spPr>
          <a:xfrm flipV="1">
            <a:off x="3852459" y="1557594"/>
            <a:ext cx="945481" cy="93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546123" y="837830"/>
            <a:ext cx="1251816" cy="685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p:cNvSpPr txBox="1"/>
          <p:nvPr/>
        </p:nvSpPr>
        <p:spPr>
          <a:xfrm>
            <a:off x="2143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
        <p:nvSpPr>
          <p:cNvPr id="93" name="文字方塊 92"/>
          <p:cNvSpPr txBox="1"/>
          <p:nvPr/>
        </p:nvSpPr>
        <p:spPr>
          <a:xfrm>
            <a:off x="2153478" y="5937959"/>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Even less parameters!</a:t>
            </a:r>
            <a:endParaRPr lang="zh-TW" altLang="en-US" sz="2800" dirty="0"/>
          </a:p>
        </p:txBody>
      </p:sp>
    </p:spTree>
    <p:extLst>
      <p:ext uri="{BB962C8B-B14F-4D97-AF65-F5344CB8AC3E}">
        <p14:creationId xmlns:p14="http://schemas.microsoft.com/office/powerpoint/2010/main" val="34568530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67" grpId="0" animBg="1"/>
      <p:bldP spid="9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whole CNN</a:t>
            </a:r>
            <a:endParaRPr lang="zh-TW" altLang="en-US" dirty="0"/>
          </a:p>
        </p:txBody>
      </p:sp>
      <p:grpSp>
        <p:nvGrpSpPr>
          <p:cNvPr id="4" name="群組 3"/>
          <p:cNvGrpSpPr/>
          <p:nvPr/>
        </p:nvGrpSpPr>
        <p:grpSpPr>
          <a:xfrm>
            <a:off x="2273703" y="2274348"/>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643" y="191530"/>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2801456" y="1705970"/>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4848219" y="6055667"/>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7393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7393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7393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7393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6405210" y="5753403"/>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3678215"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8948969" y="3414759"/>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8550249" y="1806542"/>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6693420" y="29772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6693420" y="5080582"/>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59160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Max Pooling</a:t>
            </a:r>
            <a:endParaRPr lang="zh-TW" altLang="en-US" dirty="0"/>
          </a:p>
        </p:txBody>
      </p:sp>
      <p:sp>
        <p:nvSpPr>
          <p:cNvPr id="12" name="橢圓 11"/>
          <p:cNvSpPr/>
          <p:nvPr/>
        </p:nvSpPr>
        <p:spPr>
          <a:xfrm>
            <a:off x="2419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3261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4102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4944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2419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3261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4102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4944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2419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3261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4102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4944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2419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3261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4102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4944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extLst/>
          </p:nvPr>
        </p:nvGraphicFramePr>
        <p:xfrm>
          <a:off x="7235842"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36" name="文字方塊 35"/>
          <p:cNvSpPr txBox="1"/>
          <p:nvPr/>
        </p:nvSpPr>
        <p:spPr>
          <a:xfrm>
            <a:off x="8724613" y="2086627"/>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42" name="橢圓 41"/>
          <p:cNvSpPr/>
          <p:nvPr/>
        </p:nvSpPr>
        <p:spPr>
          <a:xfrm>
            <a:off x="6588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7430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8271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9113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6588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7430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8271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9113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6588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7430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8271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9113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6588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7430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8271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9113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extLst/>
          </p:nvPr>
        </p:nvGraphicFramePr>
        <p:xfrm>
          <a:off x="3230936" y="1617399"/>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59" name="文字方塊 58"/>
          <p:cNvSpPr txBox="1"/>
          <p:nvPr/>
        </p:nvSpPr>
        <p:spPr>
          <a:xfrm>
            <a:off x="4853091" y="2072367"/>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2419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4102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2419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4102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6588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8271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6588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8271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98439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5" grpId="1" animBg="1"/>
      <p:bldP spid="26" grpId="0" animBg="1"/>
      <p:bldP spid="26" grpId="1" animBg="1"/>
      <p:bldP spid="27" grpId="0" animBg="1"/>
      <p:bldP spid="27" grpId="1" animBg="1"/>
      <p:bldP spid="36" grpId="0"/>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8" grpId="1" animBg="1"/>
      <p:bldP spid="49" grpId="0"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6" grpId="0" animBg="1"/>
      <p:bldP spid="56" grpId="1" animBg="1"/>
      <p:bldP spid="57" grpId="0" animBg="1"/>
      <p:bldP spid="59" grpId="0"/>
      <p:bldP spid="3" grpId="0" animBg="1"/>
      <p:bldP spid="68" grpId="0" animBg="1"/>
      <p:bldP spid="69" grpId="0" animBg="1"/>
      <p:bldP spid="70" grpId="0" animBg="1"/>
      <p:bldP spid="71" grpId="0" animBg="1"/>
      <p:bldP spid="72" grpId="0" animBg="1"/>
      <p:bldP spid="73" grpId="0" animBg="1"/>
      <p:bldP spid="7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 – Max Pooling</a:t>
            </a:r>
            <a:endParaRPr lang="zh-TW" altLang="en-US" dirty="0"/>
          </a:p>
        </p:txBody>
      </p:sp>
      <p:graphicFrame>
        <p:nvGraphicFramePr>
          <p:cNvPr id="4" name="內容版面配置區 3"/>
          <p:cNvGraphicFramePr>
            <a:graphicFrameLocks/>
          </p:cNvGraphicFramePr>
          <p:nvPr>
            <p:extLst/>
          </p:nvPr>
        </p:nvGraphicFramePr>
        <p:xfrm>
          <a:off x="1862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2126108" y="5493366"/>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6" name="橢圓 5"/>
          <p:cNvSpPr/>
          <p:nvPr/>
        </p:nvSpPr>
        <p:spPr>
          <a:xfrm>
            <a:off x="8122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9094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9094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8122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8312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9319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9319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8327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7949894" y="5185950"/>
            <a:ext cx="2347025" cy="461665"/>
          </a:xfrm>
          <a:prstGeom prst="rect">
            <a:avLst/>
          </a:prstGeom>
          <a:noFill/>
        </p:spPr>
        <p:txBody>
          <a:bodyPr wrap="square" rtlCol="0">
            <a:spAutoFit/>
          </a:bodyPr>
          <a:lstStyle/>
          <a:p>
            <a:pPr algn="ctr"/>
            <a:r>
              <a:rPr lang="en-US" altLang="zh-TW" sz="2400" dirty="0"/>
              <a:t>2 x 2 image</a:t>
            </a:r>
            <a:endParaRPr lang="zh-TW" altLang="en-US" sz="2400" dirty="0"/>
          </a:p>
        </p:txBody>
      </p:sp>
      <p:sp>
        <p:nvSpPr>
          <p:cNvPr id="15" name="文字方塊 14"/>
          <p:cNvSpPr txBox="1"/>
          <p:nvPr/>
        </p:nvSpPr>
        <p:spPr>
          <a:xfrm>
            <a:off x="7960728" y="5699910"/>
            <a:ext cx="2267117" cy="954107"/>
          </a:xfrm>
          <a:prstGeom prst="rect">
            <a:avLst/>
          </a:prstGeom>
          <a:noFill/>
        </p:spPr>
        <p:txBody>
          <a:bodyPr wrap="square" rtlCol="0">
            <a:spAutoFit/>
          </a:bodyPr>
          <a:lstStyle/>
          <a:p>
            <a:pPr algn="ctr"/>
            <a:r>
              <a:rPr lang="en-US" altLang="zh-TW" sz="2800" dirty="0">
                <a:solidFill>
                  <a:srgbClr val="0000FF"/>
                </a:solidFill>
              </a:rPr>
              <a:t>Each filter </a:t>
            </a:r>
          </a:p>
          <a:p>
            <a:pPr algn="ctr"/>
            <a:r>
              <a:rPr lang="en-US" altLang="zh-TW" sz="2800" dirty="0">
                <a:solidFill>
                  <a:srgbClr val="0000FF"/>
                </a:solidFill>
              </a:rPr>
              <a:t>is a channel</a:t>
            </a:r>
            <a:endParaRPr lang="zh-TW" altLang="en-US" sz="2800" dirty="0">
              <a:solidFill>
                <a:srgbClr val="0000FF"/>
              </a:solidFill>
            </a:endParaRPr>
          </a:p>
        </p:txBody>
      </p:sp>
      <p:sp>
        <p:nvSpPr>
          <p:cNvPr id="16" name="向右箭號 15"/>
          <p:cNvSpPr/>
          <p:nvPr/>
        </p:nvSpPr>
        <p:spPr>
          <a:xfrm>
            <a:off x="4676253" y="2729342"/>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7960727" y="1957288"/>
            <a:ext cx="2280720" cy="954107"/>
          </a:xfrm>
          <a:prstGeom prst="rect">
            <a:avLst/>
          </a:prstGeom>
          <a:noFill/>
        </p:spPr>
        <p:txBody>
          <a:bodyPr wrap="square" rtlCol="0">
            <a:spAutoFit/>
          </a:bodyPr>
          <a:lstStyle/>
          <a:p>
            <a:pPr algn="ctr"/>
            <a:r>
              <a:rPr lang="en-US" altLang="zh-TW" sz="2800" dirty="0"/>
              <a:t>New image </a:t>
            </a:r>
          </a:p>
          <a:p>
            <a:pPr algn="ctr"/>
            <a:r>
              <a:rPr lang="en-US" altLang="zh-TW" sz="2800" dirty="0"/>
              <a:t>but smaller</a:t>
            </a:r>
            <a:endParaRPr lang="zh-TW" altLang="en-US" sz="2800" dirty="0"/>
          </a:p>
        </p:txBody>
      </p:sp>
      <p:sp>
        <p:nvSpPr>
          <p:cNvPr id="19" name="矩形 18"/>
          <p:cNvSpPr/>
          <p:nvPr/>
        </p:nvSpPr>
        <p:spPr>
          <a:xfrm>
            <a:off x="5538708" y="2610494"/>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5535639" y="4187993"/>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p>
          <a:p>
            <a:pPr algn="ctr"/>
            <a:r>
              <a:rPr lang="en-US" altLang="zh-TW" sz="2800" dirty="0"/>
              <a:t>Pooling</a:t>
            </a:r>
            <a:endParaRPr lang="zh-TW" altLang="en-US" sz="2800" dirty="0"/>
          </a:p>
        </p:txBody>
      </p:sp>
      <p:sp>
        <p:nvSpPr>
          <p:cNvPr id="21" name="向右箭號 20"/>
          <p:cNvSpPr/>
          <p:nvPr/>
        </p:nvSpPr>
        <p:spPr>
          <a:xfrm>
            <a:off x="6902126" y="4289229"/>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5978983" y="3518706"/>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61618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4485</TotalTime>
  <Words>8898</Words>
  <Application>Microsoft Office PowerPoint</Application>
  <PresentationFormat>寬螢幕</PresentationFormat>
  <Paragraphs>2984</Paragraphs>
  <Slides>157</Slides>
  <Notes>66</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157</vt:i4>
      </vt:variant>
    </vt:vector>
  </HeadingPairs>
  <TitlesOfParts>
    <vt:vector size="170" baseType="lpstr">
      <vt:lpstr>Lucida Grande</vt:lpstr>
      <vt:lpstr>Roboto</vt:lpstr>
      <vt:lpstr>新細明體</vt:lpstr>
      <vt:lpstr>標楷體</vt:lpstr>
      <vt:lpstr>Arial</vt:lpstr>
      <vt:lpstr>Calibri</vt:lpstr>
      <vt:lpstr>Calibri Light</vt:lpstr>
      <vt:lpstr>Cambria Math</vt:lpstr>
      <vt:lpstr>Courier New</vt:lpstr>
      <vt:lpstr>times</vt:lpstr>
      <vt:lpstr>Wingdings</vt:lpstr>
      <vt:lpstr>Office 佈景主題</vt:lpstr>
      <vt:lpstr>方程式</vt:lpstr>
      <vt:lpstr>Regression</vt:lpstr>
      <vt:lpstr>Regression: Output a scalar</vt:lpstr>
      <vt:lpstr>Example Application</vt:lpstr>
      <vt:lpstr>Step 1: Model</vt:lpstr>
      <vt:lpstr>Step 2: Goodness of Function</vt:lpstr>
      <vt:lpstr>Step 2: Goodness of Function</vt:lpstr>
      <vt:lpstr>Step 2: Goodness of Function</vt:lpstr>
      <vt:lpstr>Step 2: Goodness of Function</vt:lpstr>
      <vt:lpstr>Step 3: Best Function</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Classification: Probabilistic Generative Model</vt:lpstr>
      <vt:lpstr>Classification</vt:lpstr>
      <vt:lpstr>Ideal Alternatives</vt:lpstr>
      <vt:lpstr>How to do Classification</vt:lpstr>
      <vt:lpstr>PowerPoint 簡報</vt:lpstr>
      <vt:lpstr>Two Boxes</vt:lpstr>
      <vt:lpstr>Two Classes</vt:lpstr>
      <vt:lpstr>PowerPoint 簡報</vt:lpstr>
      <vt:lpstr>PowerPoint 簡報</vt:lpstr>
      <vt:lpstr>Maximum Likelihood</vt:lpstr>
      <vt:lpstr>Prior</vt:lpstr>
      <vt:lpstr>PowerPoint 簡報</vt:lpstr>
      <vt:lpstr>Now we can do classification </vt:lpstr>
      <vt:lpstr>PowerPoint 簡報</vt:lpstr>
      <vt:lpstr>Modifying Model</vt:lpstr>
      <vt:lpstr>Modifying Model</vt:lpstr>
      <vt:lpstr>Posterior Probability</vt:lpstr>
      <vt:lpstr>PowerPoint 簡報</vt:lpstr>
      <vt:lpstr>Classification: Logistic Regression</vt:lpstr>
      <vt:lpstr>Step 1: Function Set</vt:lpstr>
      <vt:lpstr>Step 1: Function Set</vt:lpstr>
      <vt:lpstr>Step 2: Goodness of a Function</vt:lpstr>
      <vt:lpstr>PowerPoint 簡報</vt:lpstr>
      <vt:lpstr>Step 2: Goodness of a Function</vt:lpstr>
      <vt:lpstr>Step 2: Goodness of a Function</vt:lpstr>
      <vt:lpstr>Step 3: Find the best function</vt:lpstr>
      <vt:lpstr>Step 3: Find the best function</vt:lpstr>
      <vt:lpstr>Step 3: Find the best function</vt:lpstr>
      <vt:lpstr>PowerPoint 簡報</vt:lpstr>
      <vt:lpstr>PowerPoint 簡報</vt:lpstr>
      <vt:lpstr>Cross Entropy v.s. Square Error</vt:lpstr>
      <vt:lpstr>PowerPoint 簡報</vt:lpstr>
      <vt:lpstr>PowerPoint 簡報</vt:lpstr>
      <vt:lpstr>PowerPoint 簡報</vt:lpstr>
      <vt:lpstr>Discriminative v.s. Generative</vt:lpstr>
      <vt:lpstr>Generative v.s. Discriminative</vt:lpstr>
      <vt:lpstr>Generative v.s. Discriminative</vt:lpstr>
      <vt:lpstr>PowerPoint 簡報</vt:lpstr>
      <vt:lpstr>PowerPoint 簡報</vt:lpstr>
      <vt:lpstr>Limitation of Logistic Regression</vt:lpstr>
      <vt:lpstr>Limitation of Logistic Regression</vt:lpstr>
      <vt:lpstr>Limitation of Logistic Regression</vt:lpstr>
      <vt:lpstr>Deep Learning!</vt:lpstr>
      <vt:lpstr>Backpropagation</vt:lpstr>
      <vt:lpstr>Gradient Descent </vt:lpstr>
      <vt:lpstr>Chain Rule</vt:lpstr>
      <vt:lpstr>Backpropagation</vt:lpstr>
      <vt:lpstr>Backpropagation</vt:lpstr>
      <vt:lpstr>Backpropagation – Forward pass</vt:lpstr>
      <vt:lpstr>Backpropagation – Forward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Summary</vt:lpstr>
      <vt:lpstr>Convolutional  Neural Network</vt:lpstr>
      <vt:lpstr>Why CNN for Image</vt:lpstr>
      <vt:lpstr>Why CNN for Image</vt:lpstr>
      <vt:lpstr>Why CNN for Image</vt:lpstr>
      <vt:lpstr>The whole CNN</vt:lpstr>
      <vt:lpstr>The whole CNN</vt:lpstr>
      <vt:lpstr>The whole CNN</vt:lpstr>
      <vt:lpstr>CNN – Convolution</vt:lpstr>
      <vt:lpstr>CNN – Convolution</vt:lpstr>
      <vt:lpstr>CNN – Convolution</vt:lpstr>
      <vt:lpstr>CNN – Convolution</vt:lpstr>
      <vt:lpstr>CNN – Convolution</vt:lpstr>
      <vt:lpstr>CNN – Colorful image</vt:lpstr>
      <vt:lpstr>PowerPoint 簡報</vt:lpstr>
      <vt:lpstr>PowerPoint 簡報</vt:lpstr>
      <vt:lpstr>PowerPoint 簡報</vt:lpstr>
      <vt:lpstr>The whole CNN</vt:lpstr>
      <vt:lpstr>CNN – Max Pooling</vt:lpstr>
      <vt:lpstr>CNN – Max Pooling</vt:lpstr>
      <vt:lpstr>The whole CNN</vt:lpstr>
      <vt:lpstr>The whole CNN</vt:lpstr>
      <vt:lpstr>Flatten</vt:lpstr>
      <vt:lpstr>PowerPoint 簡報</vt:lpstr>
      <vt:lpstr>PowerPoint 簡報</vt:lpstr>
      <vt:lpstr>PowerPoint 簡報</vt:lpstr>
      <vt:lpstr>PowerPoint 簡報</vt:lpstr>
      <vt:lpstr>What does CNN learn?</vt:lpstr>
      <vt:lpstr>Tips for Deep Learning</vt:lpstr>
      <vt:lpstr>PowerPoint 簡報</vt:lpstr>
      <vt:lpstr>Do not always blame Overfitting</vt:lpstr>
      <vt:lpstr>PowerPoint 簡報</vt:lpstr>
      <vt:lpstr>PowerPoint 簡報</vt:lpstr>
      <vt:lpstr>Hard to get the power of Deep …</vt:lpstr>
      <vt:lpstr>Vanishing Gradient Problem</vt:lpstr>
      <vt:lpstr>Vanishing Gradient Problem</vt:lpstr>
      <vt:lpstr>ReLU</vt:lpstr>
      <vt:lpstr>ReLU</vt:lpstr>
      <vt:lpstr>ReLU</vt:lpstr>
      <vt:lpstr>ReLU - variant</vt:lpstr>
      <vt:lpstr>Maxout </vt:lpstr>
      <vt:lpstr>Maxout</vt:lpstr>
      <vt:lpstr>Maxout</vt:lpstr>
      <vt:lpstr>Maxout </vt:lpstr>
      <vt:lpstr>Maxout - Training</vt:lpstr>
      <vt:lpstr>Maxout - Training</vt:lpstr>
      <vt:lpstr>PowerPoint 簡報</vt:lpstr>
      <vt:lpstr>Review</vt:lpstr>
      <vt:lpstr>RMSProp</vt:lpstr>
      <vt:lpstr>RMSProp</vt:lpstr>
      <vt:lpstr>Hard to find  optimal network parameters</vt:lpstr>
      <vt:lpstr>In physical world ……</vt:lpstr>
      <vt:lpstr>Review: Vanilla Gradient Descent</vt:lpstr>
      <vt:lpstr>Momentum</vt:lpstr>
      <vt:lpstr>Momentum</vt:lpstr>
      <vt:lpstr>Momentum</vt:lpstr>
      <vt:lpstr>Adam</vt:lpstr>
      <vt:lpstr>PowerPoint 簡報</vt:lpstr>
      <vt:lpstr>Early Stopping</vt:lpstr>
      <vt:lpstr>PowerPoint 簡報</vt:lpstr>
      <vt:lpstr>Regularization</vt:lpstr>
      <vt:lpstr>Regularization</vt:lpstr>
      <vt:lpstr>Regularization</vt:lpstr>
      <vt:lpstr>Regularization - Weight Decay</vt:lpstr>
      <vt:lpstr>PowerPoint 簡報</vt:lpstr>
      <vt:lpstr>Dropout</vt:lpstr>
      <vt:lpstr>Dropout</vt:lpstr>
      <vt:lpstr>Dropout</vt:lpstr>
      <vt:lpstr>Dropout - Intuitive Reason</vt:lpstr>
      <vt:lpstr>Dropout - Intuitive Reason</vt:lpstr>
      <vt:lpstr>Dropout - Intuitive Reason</vt:lpstr>
      <vt:lpstr>Dropout is a kind of ensemble.</vt:lpstr>
      <vt:lpstr>Dropout is a kind of ensemble.</vt:lpstr>
      <vt:lpstr>Dropout is a kind of ensemble.</vt:lpstr>
      <vt:lpstr>Dropout is a kind of ensemble.</vt:lpstr>
      <vt:lpstr>PowerPoint 簡報</vt:lpstr>
      <vt:lpstr>PowerPoint 簡報</vt:lpstr>
      <vt:lpstr>Try another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Probabilistic Generative Model</dc:title>
  <dc:creator>QQ</dc:creator>
  <cp:lastModifiedBy>陳嘉佑</cp:lastModifiedBy>
  <cp:revision>9</cp:revision>
  <dcterms:created xsi:type="dcterms:W3CDTF">2020-07-24T03:30:44Z</dcterms:created>
  <dcterms:modified xsi:type="dcterms:W3CDTF">2020-07-27T06:16:10Z</dcterms:modified>
</cp:coreProperties>
</file>